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62" r:id="rId4"/>
    <p:sldId id="263" r:id="rId5"/>
    <p:sldId id="274" r:id="rId6"/>
    <p:sldId id="259" r:id="rId7"/>
    <p:sldId id="268" r:id="rId8"/>
    <p:sldId id="273" r:id="rId9"/>
    <p:sldId id="307" r:id="rId10"/>
    <p:sldId id="272" r:id="rId11"/>
    <p:sldId id="297" r:id="rId12"/>
    <p:sldId id="298" r:id="rId13"/>
    <p:sldId id="290" r:id="rId14"/>
    <p:sldId id="291" r:id="rId15"/>
    <p:sldId id="299" r:id="rId16"/>
    <p:sldId id="302" r:id="rId17"/>
    <p:sldId id="292" r:id="rId18"/>
    <p:sldId id="293" r:id="rId19"/>
    <p:sldId id="294" r:id="rId20"/>
    <p:sldId id="295" r:id="rId21"/>
    <p:sldId id="260" r:id="rId22"/>
    <p:sldId id="269" r:id="rId23"/>
    <p:sldId id="287" r:id="rId24"/>
    <p:sldId id="289" r:id="rId25"/>
    <p:sldId id="288" r:id="rId26"/>
    <p:sldId id="308" r:id="rId27"/>
    <p:sldId id="309" r:id="rId28"/>
    <p:sldId id="310" r:id="rId29"/>
    <p:sldId id="311" r:id="rId30"/>
    <p:sldId id="261" r:id="rId31"/>
    <p:sldId id="281" r:id="rId32"/>
    <p:sldId id="280" r:id="rId33"/>
    <p:sldId id="286" r:id="rId34"/>
    <p:sldId id="300" r:id="rId35"/>
    <p:sldId id="301" r:id="rId36"/>
    <p:sldId id="282" r:id="rId37"/>
    <p:sldId id="28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79" autoAdjust="0"/>
    <p:restoredTop sz="96081"/>
  </p:normalViewPr>
  <p:slideViewPr>
    <p:cSldViewPr snapToGrid="0" snapToObjects="1">
      <p:cViewPr varScale="1">
        <p:scale>
          <a:sx n="50" d="100"/>
          <a:sy n="50" d="100"/>
        </p:scale>
        <p:origin x="-42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9D0D1-5FBE-3748-91E4-CEB978129631}" type="datetimeFigureOut">
              <a:rPr lang="en-US" smtClean="0"/>
              <a:t>9/13/2017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F3BB5-93C1-7F4D-940B-88A4198B214E}" type="slidenum">
              <a:rPr lang="en-US" smtClean="0"/>
              <a:t>‹#›</a:t>
            </a:fld>
            <a:endParaRPr lang="en-US" dirty="0"/>
          </a:p>
        </p:txBody>
      </p:sp>
    </p:spTree>
    <p:extLst>
      <p:ext uri="{BB962C8B-B14F-4D97-AF65-F5344CB8AC3E}">
        <p14:creationId xmlns:p14="http://schemas.microsoft.com/office/powerpoint/2010/main" val="58678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Morgan: image demonstrating key point in her pedagogy</a:t>
            </a:r>
            <a:endParaRPr lang="en-US" dirty="0"/>
          </a:p>
        </p:txBody>
      </p:sp>
      <p:sp>
        <p:nvSpPr>
          <p:cNvPr id="4" name="Slide Number Placeholder 3"/>
          <p:cNvSpPr>
            <a:spLocks noGrp="1"/>
          </p:cNvSpPr>
          <p:nvPr>
            <p:ph type="sldNum" sz="quarter" idx="10"/>
          </p:nvPr>
        </p:nvSpPr>
        <p:spPr/>
        <p:txBody>
          <a:bodyPr/>
          <a:lstStyle/>
          <a:p>
            <a:fld id="{8C34296E-84B6-904A-A790-0058C14B5E80}" type="slidenum">
              <a:rPr lang="en-US" smtClean="0"/>
              <a:t>11</a:t>
            </a:fld>
            <a:endParaRPr lang="en-US" dirty="0"/>
          </a:p>
        </p:txBody>
      </p:sp>
    </p:spTree>
    <p:extLst>
      <p:ext uri="{BB962C8B-B14F-4D97-AF65-F5344CB8AC3E}">
        <p14:creationId xmlns:p14="http://schemas.microsoft.com/office/powerpoint/2010/main" val="5886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Elaine:</a:t>
            </a:r>
            <a:r>
              <a:rPr lang="en-US" baseline="0" dirty="0" smtClean="0"/>
              <a:t> image that shows part of their pedagogy</a:t>
            </a:r>
            <a:endParaRPr lang="en-US" dirty="0"/>
          </a:p>
        </p:txBody>
      </p:sp>
      <p:sp>
        <p:nvSpPr>
          <p:cNvPr id="4" name="Slide Number Placeholder 3"/>
          <p:cNvSpPr>
            <a:spLocks noGrp="1"/>
          </p:cNvSpPr>
          <p:nvPr>
            <p:ph type="sldNum" sz="quarter" idx="10"/>
          </p:nvPr>
        </p:nvSpPr>
        <p:spPr/>
        <p:txBody>
          <a:bodyPr/>
          <a:lstStyle/>
          <a:p>
            <a:fld id="{8C34296E-84B6-904A-A790-0058C14B5E80}" type="slidenum">
              <a:rPr lang="en-US" smtClean="0"/>
              <a:t>12</a:t>
            </a:fld>
            <a:endParaRPr lang="en-US" dirty="0"/>
          </a:p>
        </p:txBody>
      </p:sp>
    </p:spTree>
    <p:extLst>
      <p:ext uri="{BB962C8B-B14F-4D97-AF65-F5344CB8AC3E}">
        <p14:creationId xmlns:p14="http://schemas.microsoft.com/office/powerpoint/2010/main" val="46291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slide, Golden Section</a:t>
            </a:r>
            <a:endParaRPr lang="en-US" dirty="0"/>
          </a:p>
        </p:txBody>
      </p:sp>
      <p:sp>
        <p:nvSpPr>
          <p:cNvPr id="4" name="Slide Number Placeholder 3"/>
          <p:cNvSpPr>
            <a:spLocks noGrp="1"/>
          </p:cNvSpPr>
          <p:nvPr>
            <p:ph type="sldNum" sz="quarter" idx="10"/>
          </p:nvPr>
        </p:nvSpPr>
        <p:spPr/>
        <p:txBody>
          <a:bodyPr/>
          <a:lstStyle/>
          <a:p>
            <a:fld id="{8C34296E-84B6-904A-A790-0058C14B5E80}" type="slidenum">
              <a:rPr lang="en-US" smtClean="0"/>
              <a:t>15</a:t>
            </a:fld>
            <a:endParaRPr lang="en-US" dirty="0"/>
          </a:p>
        </p:txBody>
      </p:sp>
    </p:spTree>
    <p:extLst>
      <p:ext uri="{BB962C8B-B14F-4D97-AF65-F5344CB8AC3E}">
        <p14:creationId xmlns:p14="http://schemas.microsoft.com/office/powerpoint/2010/main" val="132903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9/13/2017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9/13/2017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9/13/2017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9/13/2017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9/13/2017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9/13/2017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9/13/2017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9/13/2017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9/13/2017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padlet.com/shuyan_wang/5wyre9oxnyo6" TargetMode="External"/><Relationship Id="rId2" Type="http://schemas.openxmlformats.org/officeDocument/2006/relationships/hyperlink" Target="https://padlet.com/gzinchina/d3q9bz5c5ykr" TargetMode="External"/><Relationship Id="rId1" Type="http://schemas.openxmlformats.org/officeDocument/2006/relationships/slideLayout" Target="../slideLayouts/slideLayout9.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powtoon.com/html5_tutorials/" TargetMode="External"/><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hyperlink" Target="https://www.youtube.com/watch?time_continue=21&amp;v=NTf7mJhwTO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lassdojo.com/" TargetMode="External"/><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testmoz.com/1368973" TargetMode="External"/><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ollev.com/surveys/Dibto00vs/web?_ga=2.207566867.1434918853.1505230267-1598146624.1505230267"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sojump.com/jq/16501636,i,t.aspx?width=760&amp;source=iframe"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ordpress.org/" TargetMode="External"/><Relationship Id="rId2" Type="http://schemas.openxmlformats.org/officeDocument/2006/relationships/image" Target="../media/image21.jpg"/><Relationship Id="rId1" Type="http://schemas.openxmlformats.org/officeDocument/2006/relationships/slideLayout" Target="../slideLayouts/slideLayout8.xml"/><Relationship Id="rId5" Type="http://schemas.openxmlformats.org/officeDocument/2006/relationships/hyperlink" Target="http://blogfolios.weebly.com/" TargetMode="External"/><Relationship Id="rId4" Type="http://schemas.openxmlformats.org/officeDocument/2006/relationships/hyperlink" Target="https://ed326.wordpres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kitzkikz.com/flashcards/" TargetMode="External"/><Relationship Id="rId2" Type="http://schemas.openxmlformats.org/officeDocument/2006/relationships/hyperlink" Target="https://mywordsearch.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oonytool.com/" TargetMode="External"/><Relationship Id="rId2" Type="http://schemas.openxmlformats.org/officeDocument/2006/relationships/hyperlink" Target="http://toondoo.com/" TargetMode="External"/><Relationship Id="rId1" Type="http://schemas.openxmlformats.org/officeDocument/2006/relationships/slideLayout" Target="../slideLayouts/slideLayout2.xml"/><Relationship Id="rId4" Type="http://schemas.openxmlformats.org/officeDocument/2006/relationships/hyperlink" Target="http://parapara.mozlabs.jp/"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zizhuxuexi.cn/" TargetMode="External"/><Relationship Id="rId2" Type="http://schemas.openxmlformats.org/officeDocument/2006/relationships/hyperlink" Target="http://open.163.com/" TargetMode="External"/><Relationship Id="rId1" Type="http://schemas.openxmlformats.org/officeDocument/2006/relationships/slideLayout" Target="../slideLayouts/slideLayout2.xml"/><Relationship Id="rId4" Type="http://schemas.openxmlformats.org/officeDocument/2006/relationships/hyperlink" Target="http://www.dm5u.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open.umn.edu/opentextbooks/" TargetMode="External"/><Relationship Id="rId2" Type="http://schemas.openxmlformats.org/officeDocument/2006/relationships/hyperlink" Target="http://www.collegeopentextbooks.org/" TargetMode="External"/><Relationship Id="rId1" Type="http://schemas.openxmlformats.org/officeDocument/2006/relationships/slideLayout" Target="../slideLayouts/slideLayout2.xml"/><Relationship Id="rId5" Type="http://schemas.openxmlformats.org/officeDocument/2006/relationships/hyperlink" Target="https://www.wikiversity.org/" TargetMode="External"/><Relationship Id="rId4" Type="http://schemas.openxmlformats.org/officeDocument/2006/relationships/hyperlink" Target="https://openstax.org/subject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blogger.com/" TargetMode="External"/><Relationship Id="rId2" Type="http://schemas.openxmlformats.org/officeDocument/2006/relationships/hyperlink" Target="http://mahara.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zobelg@wou.edu" TargetMode="External"/><Relationship Id="rId2" Type="http://schemas.openxmlformats.org/officeDocument/2006/relationships/hyperlink" Target="mailto:Shuyan.wang@usm.ed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hinglink.com/scene/961855243627266050" TargetMode="External"/><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hyperlink" Target="https://www.thinglink.com/scene/961191054495711234" TargetMode="External"/><Relationship Id="rId4" Type="http://schemas.openxmlformats.org/officeDocument/2006/relationships/hyperlink" Target="https://www.thinglink.com/scene/961820703395414017"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1536" y="1788454"/>
            <a:ext cx="9848334" cy="2098226"/>
          </a:xfrm>
        </p:spPr>
        <p:txBody>
          <a:bodyPr/>
          <a:lstStyle/>
          <a:p>
            <a:r>
              <a:rPr lang="en-US" sz="6800" dirty="0" smtClean="0"/>
              <a:t>Free Tools for teaching &amp; learning</a:t>
            </a:r>
            <a:endParaRPr lang="en-US" sz="6800" dirty="0"/>
          </a:p>
        </p:txBody>
      </p:sp>
      <p:sp>
        <p:nvSpPr>
          <p:cNvPr id="3" name="Subtitle 2"/>
          <p:cNvSpPr>
            <a:spLocks noGrp="1"/>
          </p:cNvSpPr>
          <p:nvPr>
            <p:ph type="subTitle" idx="1"/>
          </p:nvPr>
        </p:nvSpPr>
        <p:spPr/>
        <p:txBody>
          <a:bodyPr/>
          <a:lstStyle/>
          <a:p>
            <a:r>
              <a:rPr lang="en-US" dirty="0" smtClean="0"/>
              <a:t>Shuyan Wang, Ph.D., USM</a:t>
            </a:r>
          </a:p>
          <a:p>
            <a:r>
              <a:rPr lang="en-US" dirty="0" smtClean="0"/>
              <a:t>Gregory Zobel, Ph.D., WOU</a:t>
            </a:r>
            <a:endParaRPr lang="en-US" dirty="0"/>
          </a:p>
        </p:txBody>
      </p:sp>
    </p:spTree>
    <p:extLst>
      <p:ext uri="{BB962C8B-B14F-4D97-AF65-F5344CB8AC3E}">
        <p14:creationId xmlns:p14="http://schemas.microsoft.com/office/powerpoint/2010/main" val="1633192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Huge Labs: image editing &amp; meme creation tools</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36" r="2536"/>
          <a:stretch>
            <a:fillRect/>
          </a:stretch>
        </p:blipFill>
        <p:spPr/>
      </p:pic>
      <p:sp>
        <p:nvSpPr>
          <p:cNvPr id="4" name="Text Placeholder 3"/>
          <p:cNvSpPr>
            <a:spLocks noGrp="1"/>
          </p:cNvSpPr>
          <p:nvPr>
            <p:ph type="body" sz="half" idx="2"/>
          </p:nvPr>
        </p:nvSpPr>
        <p:spPr>
          <a:xfrm>
            <a:off x="723900" y="2855967"/>
            <a:ext cx="3855720" cy="3777307"/>
          </a:xfrm>
        </p:spPr>
        <p:txBody>
          <a:bodyPr>
            <a:noAutofit/>
          </a:bodyPr>
          <a:lstStyle/>
          <a:p>
            <a:pPr marL="285750" indent="-285750">
              <a:buFont typeface="Arial" charset="0"/>
              <a:buChar char="•"/>
            </a:pPr>
            <a:r>
              <a:rPr lang="en-US" sz="2400" dirty="0" smtClean="0"/>
              <a:t>Multiple fun, simple tools</a:t>
            </a:r>
          </a:p>
          <a:p>
            <a:pPr marL="285750" indent="-285750">
              <a:buFont typeface="Arial" charset="0"/>
              <a:buChar char="•"/>
            </a:pPr>
            <a:r>
              <a:rPr lang="en-US" sz="2400" dirty="0" smtClean="0"/>
              <a:t>Students can create images for projects</a:t>
            </a:r>
          </a:p>
          <a:p>
            <a:pPr marL="285750" indent="-285750">
              <a:buFont typeface="Arial" charset="0"/>
              <a:buChar char="•"/>
            </a:pPr>
            <a:r>
              <a:rPr lang="en-US" sz="2400" dirty="0" smtClean="0"/>
              <a:t>Create images for courses</a:t>
            </a:r>
          </a:p>
          <a:p>
            <a:pPr marL="285750" indent="-285750">
              <a:buFont typeface="Arial" charset="0"/>
              <a:buChar char="•"/>
            </a:pPr>
            <a:r>
              <a:rPr lang="en-US" sz="2400" dirty="0" smtClean="0"/>
              <a:t>Practice combining text and images.</a:t>
            </a:r>
          </a:p>
          <a:p>
            <a:pPr marL="285750" indent="-285750">
              <a:buFont typeface="Arial" charset="0"/>
              <a:buChar char="•"/>
            </a:pPr>
            <a:r>
              <a:rPr lang="en-US" sz="2400" dirty="0" smtClean="0"/>
              <a:t>Student examples next</a:t>
            </a:r>
          </a:p>
          <a:p>
            <a:pPr marL="285750" indent="-285750">
              <a:buFont typeface="Arial" charset="0"/>
              <a:buChar char="•"/>
            </a:pPr>
            <a:endParaRPr lang="en-US" sz="2400" dirty="0"/>
          </a:p>
        </p:txBody>
      </p:sp>
    </p:spTree>
    <p:extLst>
      <p:ext uri="{BB962C8B-B14F-4D97-AF65-F5344CB8AC3E}">
        <p14:creationId xmlns:p14="http://schemas.microsoft.com/office/powerpoint/2010/main" val="309996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550" y="248920"/>
            <a:ext cx="8077200" cy="6461760"/>
          </a:xfrm>
          <a:prstGeom prst="rect">
            <a:avLst/>
          </a:prstGeom>
        </p:spPr>
      </p:pic>
    </p:spTree>
    <p:extLst>
      <p:ext uri="{BB962C8B-B14F-4D97-AF65-F5344CB8AC3E}">
        <p14:creationId xmlns:p14="http://schemas.microsoft.com/office/powerpoint/2010/main" val="82426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775" y="160020"/>
            <a:ext cx="8172450" cy="6537960"/>
          </a:xfrm>
          <a:prstGeom prst="rect">
            <a:avLst/>
          </a:prstGeom>
        </p:spPr>
      </p:pic>
    </p:spTree>
    <p:extLst>
      <p:ext uri="{BB962C8B-B14F-4D97-AF65-F5344CB8AC3E}">
        <p14:creationId xmlns:p14="http://schemas.microsoft.com/office/powerpoint/2010/main" val="154761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Sharing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2987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Zoho: Create presentations online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47" r="1447"/>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charset="0"/>
              <a:buChar char="•"/>
            </a:pPr>
            <a:r>
              <a:rPr lang="en-US" sz="2400" dirty="0" smtClean="0"/>
              <a:t>Presentations</a:t>
            </a:r>
          </a:p>
          <a:p>
            <a:pPr marL="285750" indent="-285750">
              <a:buFont typeface="Arial" charset="0"/>
              <a:buChar char="•"/>
            </a:pPr>
            <a:r>
              <a:rPr lang="en-US" sz="2400" dirty="0" smtClean="0"/>
              <a:t>Word Processing</a:t>
            </a:r>
          </a:p>
          <a:p>
            <a:pPr marL="285750" indent="-285750">
              <a:buFont typeface="Arial" charset="0"/>
              <a:buChar char="•"/>
            </a:pPr>
            <a:r>
              <a:rPr lang="en-US" sz="2400" dirty="0" smtClean="0"/>
              <a:t>Collaboration</a:t>
            </a:r>
          </a:p>
          <a:p>
            <a:pPr marL="285750" indent="-285750">
              <a:buFont typeface="Arial" charset="0"/>
              <a:buChar char="•"/>
            </a:pPr>
            <a:r>
              <a:rPr lang="en-US" sz="2400" dirty="0" smtClean="0"/>
              <a:t>Multiple export files</a:t>
            </a:r>
            <a:endParaRPr lang="en-US" sz="2400" dirty="0"/>
          </a:p>
        </p:txBody>
      </p:sp>
    </p:spTree>
    <p:extLst>
      <p:ext uri="{BB962C8B-B14F-4D97-AF65-F5344CB8AC3E}">
        <p14:creationId xmlns:p14="http://schemas.microsoft.com/office/powerpoint/2010/main" val="924444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266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 y="0"/>
            <a:ext cx="12186517" cy="6858000"/>
          </a:xfrm>
          <a:prstGeom prst="rect">
            <a:avLst/>
          </a:prstGeom>
        </p:spPr>
      </p:pic>
    </p:spTree>
    <p:extLst>
      <p:ext uri="{BB962C8B-B14F-4D97-AF65-F5344CB8AC3E}">
        <p14:creationId xmlns:p14="http://schemas.microsoft.com/office/powerpoint/2010/main" val="87605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Padlet</a:t>
            </a:r>
            <a:br>
              <a:rPr lang="en-US" dirty="0" smtClean="0"/>
            </a:br>
            <a:r>
              <a:rPr lang="en-US" sz="2800" dirty="0" smtClean="0"/>
              <a:t>An electronic whiteboard</a:t>
            </a:r>
            <a:endParaRPr lang="en-US" sz="2800" dirty="0"/>
          </a:p>
        </p:txBody>
      </p:sp>
      <p:sp>
        <p:nvSpPr>
          <p:cNvPr id="4" name="Text Placeholder 3"/>
          <p:cNvSpPr>
            <a:spLocks noGrp="1"/>
          </p:cNvSpPr>
          <p:nvPr>
            <p:ph type="body" sz="half" idx="2"/>
          </p:nvPr>
        </p:nvSpPr>
        <p:spPr>
          <a:xfrm>
            <a:off x="723900" y="2082018"/>
            <a:ext cx="3855720" cy="3785382"/>
          </a:xfrm>
        </p:spPr>
        <p:txBody>
          <a:bodyPr>
            <a:normAutofit fontScale="92500" lnSpcReduction="10000"/>
          </a:bodyPr>
          <a:lstStyle/>
          <a:p>
            <a:r>
              <a:rPr lang="en-US" sz="2000" dirty="0" smtClean="0">
                <a:hlinkClick r:id="rId2"/>
              </a:rPr>
              <a:t>Sample Padlet</a:t>
            </a:r>
            <a:endParaRPr lang="en-US" sz="2000" dirty="0" smtClean="0"/>
          </a:p>
          <a:p>
            <a:r>
              <a:rPr lang="en-US" sz="2000" dirty="0" smtClean="0"/>
              <a:t>Easy collaboration &amp; publication tools</a:t>
            </a:r>
          </a:p>
          <a:p>
            <a:pPr marL="285750" indent="-285750">
              <a:buFont typeface="Arial" charset="0"/>
              <a:buChar char="•"/>
            </a:pPr>
            <a:r>
              <a:rPr lang="en-US" sz="2000" dirty="0" smtClean="0"/>
              <a:t>Publish &amp; share content</a:t>
            </a:r>
          </a:p>
          <a:p>
            <a:pPr marL="742950" lvl="1" indent="-285750">
              <a:buFont typeface="Arial" charset="0"/>
              <a:buChar char="•"/>
            </a:pPr>
            <a:r>
              <a:rPr lang="en-US" sz="2000" dirty="0" smtClean="0"/>
              <a:t>Sites</a:t>
            </a:r>
          </a:p>
          <a:p>
            <a:pPr marL="742950" lvl="1" indent="-285750">
              <a:buFont typeface="Arial" charset="0"/>
              <a:buChar char="•"/>
            </a:pPr>
            <a:r>
              <a:rPr lang="en-US" sz="2000" dirty="0" smtClean="0"/>
              <a:t>Photos</a:t>
            </a:r>
          </a:p>
          <a:p>
            <a:pPr marL="742950" lvl="1" indent="-285750">
              <a:buFont typeface="Arial" charset="0"/>
              <a:buChar char="•"/>
            </a:pPr>
            <a:r>
              <a:rPr lang="en-US" sz="2000" dirty="0" smtClean="0"/>
              <a:t>Audio</a:t>
            </a:r>
          </a:p>
          <a:p>
            <a:pPr marL="742950" lvl="1" indent="-285750">
              <a:buFont typeface="Arial" charset="0"/>
              <a:buChar char="•"/>
            </a:pPr>
            <a:r>
              <a:rPr lang="en-US" sz="2000" dirty="0" smtClean="0"/>
              <a:t>Video</a:t>
            </a:r>
          </a:p>
          <a:p>
            <a:pPr marL="285750" indent="-285750">
              <a:buFont typeface="Arial" charset="0"/>
              <a:buChar char="•"/>
            </a:pPr>
            <a:r>
              <a:rPr lang="en-US" sz="2200" dirty="0" smtClean="0"/>
              <a:t>Project submission (</a:t>
            </a:r>
            <a:r>
              <a:rPr lang="en-US" sz="2200" dirty="0" smtClean="0">
                <a:hlinkClick r:id="rId3"/>
              </a:rPr>
              <a:t>example</a:t>
            </a:r>
            <a:r>
              <a:rPr lang="en-US" sz="2200" dirty="0" smtClean="0"/>
              <a:t>)</a:t>
            </a:r>
          </a:p>
          <a:p>
            <a:pPr marL="285750" indent="-285750">
              <a:buFont typeface="Arial" charset="0"/>
              <a:buChar char="•"/>
            </a:pPr>
            <a:endParaRPr lang="en-US" sz="2000" dirty="0"/>
          </a:p>
        </p:txBody>
      </p:sp>
      <p:pic>
        <p:nvPicPr>
          <p:cNvPr id="8" name="Picture Placeholder 7"/>
          <p:cNvPicPr>
            <a:picLocks noGrp="1" noChangeAspect="1"/>
          </p:cNvPicPr>
          <p:nvPr>
            <p:ph type="pic" idx="1"/>
          </p:nvPr>
        </p:nvPicPr>
        <p:blipFill>
          <a:blip r:embed="rId4">
            <a:extLst>
              <a:ext uri="{28A0092B-C50C-407E-A947-70E740481C1C}">
                <a14:useLocalDpi xmlns:a14="http://schemas.microsoft.com/office/drawing/2010/main" val="0"/>
              </a:ext>
            </a:extLst>
          </a:blip>
          <a:srcRect l="1447" r="1447"/>
          <a:stretch>
            <a:fillRect/>
          </a:stretch>
        </p:blipFill>
        <p:spPr/>
      </p:pic>
    </p:spTree>
    <p:extLst>
      <p:ext uri="{BB962C8B-B14F-4D97-AF65-F5344CB8AC3E}">
        <p14:creationId xmlns:p14="http://schemas.microsoft.com/office/powerpoint/2010/main" val="3434677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and Audio creating &amp; EDITING</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740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PowToon</a:t>
            </a:r>
            <a:endParaRPr lang="en-US" dirty="0"/>
          </a:p>
        </p:txBody>
      </p:sp>
      <p:pic>
        <p:nvPicPr>
          <p:cNvPr id="5" name="Picture Placeholder 4"/>
          <p:cNvPicPr>
            <a:picLocks noGrp="1" noChangeAspect="1"/>
          </p:cNvPicPr>
          <p:nvPr>
            <p:ph type="pic" idx="1"/>
          </p:nvPr>
        </p:nvPicPr>
        <p:blipFill>
          <a:blip r:embed="rId2"/>
          <a:srcRect l="15552" r="15552"/>
          <a:stretch>
            <a:fillRect/>
          </a:stretch>
        </p:blipFill>
        <p:spPr>
          <a:xfrm>
            <a:off x="6413157" y="1526797"/>
            <a:ext cx="5128053" cy="5280604"/>
          </a:xfrm>
          <a:prstGeom prst="rect">
            <a:avLst/>
          </a:prstGeom>
        </p:spPr>
      </p:pic>
      <p:sp>
        <p:nvSpPr>
          <p:cNvPr id="4" name="Text Placeholder 3"/>
          <p:cNvSpPr>
            <a:spLocks noGrp="1"/>
          </p:cNvSpPr>
          <p:nvPr>
            <p:ph type="body" sz="half" idx="2"/>
          </p:nvPr>
        </p:nvSpPr>
        <p:spPr>
          <a:xfrm>
            <a:off x="723900" y="1953924"/>
            <a:ext cx="3855720" cy="4323307"/>
          </a:xfrm>
        </p:spPr>
        <p:txBody>
          <a:bodyPr>
            <a:normAutofit/>
          </a:bodyPr>
          <a:lstStyle/>
          <a:p>
            <a:pPr marL="285750" indent="-285750">
              <a:buFont typeface="Arial" panose="020B0604020202020204" pitchFamily="34" charset="0"/>
              <a:buChar char="•"/>
            </a:pPr>
            <a:r>
              <a:rPr lang="en-US" sz="2000" dirty="0" smtClean="0"/>
              <a:t>Create animated videos &amp; presentations</a:t>
            </a:r>
          </a:p>
          <a:p>
            <a:pPr marL="285750" indent="-285750">
              <a:buFont typeface="Arial" panose="020B0604020202020204" pitchFamily="34" charset="0"/>
              <a:buChar char="•"/>
            </a:pPr>
            <a:r>
              <a:rPr lang="en-US" sz="2000" dirty="0" smtClean="0"/>
              <a:t>Free and easy to use</a:t>
            </a:r>
          </a:p>
          <a:p>
            <a:pPr marL="285750" indent="-285750">
              <a:buFont typeface="Arial" panose="020B0604020202020204" pitchFamily="34" charset="0"/>
              <a:buChar char="•"/>
            </a:pPr>
            <a:r>
              <a:rPr lang="en-US" sz="2000" dirty="0" smtClean="0"/>
              <a:t>Five minutes and 100 MB</a:t>
            </a:r>
          </a:p>
          <a:p>
            <a:pPr marL="285750" indent="-285750">
              <a:buFont typeface="Arial" panose="020B0604020202020204" pitchFamily="34" charset="0"/>
              <a:buChar char="•"/>
            </a:pPr>
            <a:r>
              <a:rPr lang="en-US" sz="2000" dirty="0" smtClean="0"/>
              <a:t>Tutorials </a:t>
            </a:r>
            <a:r>
              <a:rPr lang="en-US" sz="2000" dirty="0"/>
              <a:t>were provided</a:t>
            </a:r>
            <a:br>
              <a:rPr lang="en-US" sz="2000" dirty="0"/>
            </a:br>
            <a:r>
              <a:rPr lang="en-US" sz="2000" dirty="0">
                <a:hlinkClick r:id="rId3"/>
              </a:rPr>
              <a:t>https://www.powtoon.com/html5_tutorials</a:t>
            </a:r>
            <a:r>
              <a:rPr lang="en-US" sz="2000" dirty="0" smtClean="0">
                <a:hlinkClick r:id="rId3"/>
              </a:rPr>
              <a:t>/</a:t>
            </a:r>
            <a:r>
              <a:rPr lang="en-US" sz="2000" dirty="0" smtClean="0"/>
              <a:t> </a:t>
            </a:r>
          </a:p>
          <a:p>
            <a:pPr marL="285750" indent="-285750">
              <a:buFont typeface="Arial" panose="020B0604020202020204" pitchFamily="34" charset="0"/>
              <a:buChar char="•"/>
            </a:pPr>
            <a:r>
              <a:rPr lang="en-US" sz="2000" dirty="0" smtClean="0"/>
              <a:t>Student’s </a:t>
            </a:r>
            <a:r>
              <a:rPr lang="en-US" sz="2000" dirty="0" smtClean="0">
                <a:hlinkClick r:id="rId4"/>
              </a:rPr>
              <a:t>video example in Powton</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p:txBody>
      </p:sp>
      <p:pic>
        <p:nvPicPr>
          <p:cNvPr id="6" name="Picture 5"/>
          <p:cNvPicPr>
            <a:picLocks noChangeAspect="1"/>
          </p:cNvPicPr>
          <p:nvPr/>
        </p:nvPicPr>
        <p:blipFill>
          <a:blip r:embed="rId5"/>
          <a:stretch>
            <a:fillRect/>
          </a:stretch>
        </p:blipFill>
        <p:spPr>
          <a:xfrm>
            <a:off x="6413158" y="431454"/>
            <a:ext cx="5128052" cy="795487"/>
          </a:xfrm>
          <a:prstGeom prst="rect">
            <a:avLst/>
          </a:prstGeom>
        </p:spPr>
      </p:pic>
    </p:spTree>
    <p:extLst>
      <p:ext uri="{BB962C8B-B14F-4D97-AF65-F5344CB8AC3E}">
        <p14:creationId xmlns:p14="http://schemas.microsoft.com/office/powerpoint/2010/main" val="4025416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&amp; Goals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1845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Vocaroo</a:t>
            </a:r>
            <a:endParaRPr lang="en-US" dirty="0"/>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000" dirty="0" smtClean="0"/>
              <a:t>Vovaroo is an audio editing software</a:t>
            </a:r>
          </a:p>
          <a:p>
            <a:pPr marL="285750" indent="-285750">
              <a:buFont typeface="Arial" panose="020B0604020202020204" pitchFamily="34" charset="0"/>
              <a:buChar char="•"/>
            </a:pPr>
            <a:r>
              <a:rPr lang="en-US" sz="2000" dirty="0" smtClean="0"/>
              <a:t>Free and easy to use</a:t>
            </a:r>
          </a:p>
          <a:p>
            <a:pPr marL="285750" indent="-285750">
              <a:buFont typeface="Arial" panose="020B0604020202020204" pitchFamily="34" charset="0"/>
              <a:buChar char="•"/>
            </a:pPr>
            <a:r>
              <a:rPr lang="en-US" sz="2000" dirty="0" smtClean="0"/>
              <a:t>Download as various formats</a:t>
            </a:r>
          </a:p>
          <a:p>
            <a:pPr marL="285750" indent="-285750">
              <a:buFont typeface="Arial" panose="020B0604020202020204" pitchFamily="34" charset="0"/>
              <a:buChar char="•"/>
            </a:pPr>
            <a:endParaRPr lang="en-US" sz="2000" dirty="0"/>
          </a:p>
        </p:txBody>
      </p:sp>
      <p:sp>
        <p:nvSpPr>
          <p:cNvPr id="10" name="Picture Placeholder 9"/>
          <p:cNvSpPr>
            <a:spLocks noGrp="1"/>
          </p:cNvSpPr>
          <p:nvPr>
            <p:ph type="pic" idx="1"/>
          </p:nvPr>
        </p:nvSpPr>
        <p:spPr/>
      </p:sp>
      <p:pic>
        <p:nvPicPr>
          <p:cNvPr id="11" name="Picture 10"/>
          <p:cNvPicPr/>
          <p:nvPr/>
        </p:nvPicPr>
        <p:blipFill>
          <a:blip r:embed="rId2"/>
          <a:stretch>
            <a:fillRect/>
          </a:stretch>
        </p:blipFill>
        <p:spPr>
          <a:xfrm>
            <a:off x="5647038" y="2855968"/>
            <a:ext cx="6314303" cy="1839600"/>
          </a:xfrm>
          <a:prstGeom prst="rect">
            <a:avLst/>
          </a:prstGeom>
        </p:spPr>
      </p:pic>
    </p:spTree>
    <p:extLst>
      <p:ext uri="{BB962C8B-B14F-4D97-AF65-F5344CB8AC3E}">
        <p14:creationId xmlns:p14="http://schemas.microsoft.com/office/powerpoint/2010/main" val="60745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7485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ClassDojo</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8675" r="18675"/>
          <a:stretch>
            <a:fillRect/>
          </a:stretch>
        </p:blipFill>
        <p:spPr/>
      </p:pic>
      <p:sp>
        <p:nvSpPr>
          <p:cNvPr id="4" name="Text Placeholder 3"/>
          <p:cNvSpPr>
            <a:spLocks noGrp="1"/>
          </p:cNvSpPr>
          <p:nvPr>
            <p:ph type="body" sz="half" idx="2"/>
          </p:nvPr>
        </p:nvSpPr>
        <p:spPr>
          <a:xfrm>
            <a:off x="723900" y="1517497"/>
            <a:ext cx="3855720" cy="5082085"/>
          </a:xfrm>
        </p:spPr>
        <p:txBody>
          <a:bodyPr>
            <a:normAutofit lnSpcReduction="10000"/>
          </a:bodyPr>
          <a:lstStyle/>
          <a:p>
            <a:pPr marL="285750" indent="-285750">
              <a:buFont typeface="Arial" charset="0"/>
              <a:buChar char="•"/>
            </a:pPr>
            <a:r>
              <a:rPr lang="en-US" sz="2000" dirty="0" smtClean="0"/>
              <a:t>Classroom management tool</a:t>
            </a:r>
          </a:p>
          <a:p>
            <a:pPr marL="285750" indent="-285750">
              <a:buFont typeface="Arial" charset="0"/>
              <a:buChar char="•"/>
            </a:pPr>
            <a:r>
              <a:rPr lang="en-US" sz="2000" dirty="0" smtClean="0"/>
              <a:t>Easy &amp; Free</a:t>
            </a:r>
          </a:p>
          <a:p>
            <a:pPr marL="285750" indent="-285750">
              <a:buFont typeface="Arial" charset="0"/>
              <a:buChar char="•"/>
            </a:pPr>
            <a:r>
              <a:rPr lang="en-US" sz="2000" dirty="0" smtClean="0"/>
              <a:t>Works on multiple devices (iOS, Andriod, and Chromebook)</a:t>
            </a:r>
          </a:p>
          <a:p>
            <a:pPr marL="285750" indent="-285750">
              <a:buFont typeface="Arial" charset="0"/>
              <a:buChar char="•"/>
            </a:pPr>
            <a:r>
              <a:rPr lang="en-US" sz="2000" dirty="0" smtClean="0"/>
              <a:t>Record and upload videos (8 minutes in length</a:t>
            </a:r>
          </a:p>
          <a:p>
            <a:pPr marL="285750" indent="-285750">
              <a:buFont typeface="Arial" charset="0"/>
              <a:buChar char="•"/>
            </a:pPr>
            <a:r>
              <a:rPr lang="en-US" sz="2000" dirty="0" smtClean="0"/>
              <a:t>Journal entries for students to write and reflect on their work</a:t>
            </a:r>
          </a:p>
          <a:p>
            <a:pPr marL="285750" indent="-285750">
              <a:buFont typeface="Arial" charset="0"/>
              <a:buChar char="•"/>
            </a:pPr>
            <a:r>
              <a:rPr lang="en-US" sz="2000" dirty="0" smtClean="0"/>
              <a:t>Draw and annotates on photos</a:t>
            </a:r>
          </a:p>
          <a:p>
            <a:pPr marL="285750" indent="-285750">
              <a:buFont typeface="Arial" charset="0"/>
              <a:buChar char="•"/>
            </a:pPr>
            <a:r>
              <a:rPr lang="en-US" sz="2000" dirty="0" smtClean="0"/>
              <a:t>Voice notes</a:t>
            </a:r>
          </a:p>
          <a:p>
            <a:pPr marL="285750" indent="-285750">
              <a:buFont typeface="Arial" charset="0"/>
              <a:buChar char="•"/>
            </a:pPr>
            <a:r>
              <a:rPr lang="en-US" sz="2000" dirty="0">
                <a:hlinkClick r:id="rId3"/>
              </a:rPr>
              <a:t>https://</a:t>
            </a:r>
            <a:r>
              <a:rPr lang="en-US" sz="2000" dirty="0" smtClean="0">
                <a:hlinkClick r:id="rId3"/>
              </a:rPr>
              <a:t>www.classdojo.com</a:t>
            </a:r>
            <a:r>
              <a:rPr lang="en-US" sz="2000" dirty="0" smtClean="0"/>
              <a:t> </a:t>
            </a:r>
          </a:p>
          <a:p>
            <a:pPr marL="285750" indent="-285750">
              <a:buFont typeface="Arial" charset="0"/>
              <a:buChar char="•"/>
            </a:pPr>
            <a:endParaRPr lang="en-US" sz="2000" dirty="0" smtClean="0"/>
          </a:p>
          <a:p>
            <a:pPr marL="285750" indent="-285750">
              <a:buFont typeface="Arial" charset="0"/>
              <a:buChar char="•"/>
            </a:pPr>
            <a:endParaRPr lang="en-US" sz="2000" dirty="0" smtClean="0"/>
          </a:p>
          <a:p>
            <a:pPr marL="285750" indent="-285750">
              <a:buFont typeface="Arial" charset="0"/>
              <a:buChar char="•"/>
            </a:pPr>
            <a:endParaRPr lang="en-US" sz="2000" dirty="0"/>
          </a:p>
        </p:txBody>
      </p:sp>
    </p:spTree>
    <p:extLst>
      <p:ext uri="{BB962C8B-B14F-4D97-AF65-F5344CB8AC3E}">
        <p14:creationId xmlns:p14="http://schemas.microsoft.com/office/powerpoint/2010/main" val="652849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Testmoz</a:t>
            </a:r>
            <a:endParaRPr lang="en-US" dirty="0"/>
          </a:p>
        </p:txBody>
      </p:sp>
      <p:pic>
        <p:nvPicPr>
          <p:cNvPr id="7" name="Picture Placeholder 6"/>
          <p:cNvPicPr>
            <a:picLocks noGrp="1" noChangeAspect="1"/>
          </p:cNvPicPr>
          <p:nvPr>
            <p:ph type="pic" idx="1"/>
          </p:nvPr>
        </p:nvPicPr>
        <p:blipFill>
          <a:blip r:embed="rId2"/>
          <a:srcRect t="3093" b="3093"/>
          <a:stretch>
            <a:fillRect/>
          </a:stretch>
        </p:blipFill>
        <p:spPr>
          <a:xfrm>
            <a:off x="5532438" y="1295400"/>
            <a:ext cx="6659562" cy="4572000"/>
          </a:xfrm>
          <a:prstGeom prst="rect">
            <a:avLst/>
          </a:prstGeom>
        </p:spPr>
      </p:pic>
      <p:sp>
        <p:nvSpPr>
          <p:cNvPr id="4" name="Text Placeholder 3"/>
          <p:cNvSpPr>
            <a:spLocks noGrp="1"/>
          </p:cNvSpPr>
          <p:nvPr>
            <p:ph type="body" sz="half" idx="2"/>
          </p:nvPr>
        </p:nvSpPr>
        <p:spPr>
          <a:xfrm>
            <a:off x="723900" y="1816443"/>
            <a:ext cx="3855720" cy="4050957"/>
          </a:xfrm>
        </p:spPr>
        <p:txBody>
          <a:bodyPr>
            <a:normAutofit fontScale="92500" lnSpcReduction="20000"/>
          </a:bodyPr>
          <a:lstStyle/>
          <a:p>
            <a:pPr marL="285750" indent="-285750">
              <a:buFont typeface="Arial" panose="020B0604020202020204" pitchFamily="34" charset="0"/>
              <a:buChar char="•"/>
            </a:pPr>
            <a:r>
              <a:rPr lang="en-US" sz="2200" dirty="0"/>
              <a:t>Testmoz is a test generator that sports 4 question types, automatic grading, a really simple interface and detailed reports</a:t>
            </a:r>
            <a:r>
              <a:rPr lang="en-US" sz="2200" dirty="0" smtClean="0"/>
              <a:t>.</a:t>
            </a:r>
          </a:p>
          <a:p>
            <a:pPr marL="285750" indent="-285750">
              <a:buFont typeface="Arial" panose="020B0604020202020204" pitchFamily="34" charset="0"/>
              <a:buChar char="•"/>
            </a:pPr>
            <a:r>
              <a:rPr lang="en-US" sz="2200" dirty="0" smtClean="0"/>
              <a:t>Free and don’t require registration</a:t>
            </a:r>
          </a:p>
          <a:p>
            <a:pPr marL="285750" indent="-285750">
              <a:buFont typeface="Arial" panose="020B0604020202020204" pitchFamily="34" charset="0"/>
              <a:buChar char="•"/>
            </a:pPr>
            <a:r>
              <a:rPr lang="en-US" sz="2200" dirty="0" smtClean="0"/>
              <a:t>50 questions and 100 responses</a:t>
            </a:r>
          </a:p>
          <a:p>
            <a:pPr marL="285750" indent="-285750">
              <a:buFont typeface="Arial" panose="020B0604020202020204" pitchFamily="34" charset="0"/>
              <a:buChar char="•"/>
            </a:pPr>
            <a:r>
              <a:rPr lang="en-US" sz="2200" dirty="0" smtClean="0"/>
              <a:t>Sample questions: </a:t>
            </a:r>
            <a:r>
              <a:rPr lang="en-US" sz="2200" dirty="0" smtClean="0">
                <a:hlinkClick r:id="rId3"/>
              </a:rPr>
              <a:t>testmoz.com/1368973</a:t>
            </a:r>
            <a:r>
              <a:rPr lang="en-US" sz="2200" dirty="0" smtClean="0"/>
              <a:t> </a:t>
            </a:r>
          </a:p>
          <a:p>
            <a:endParaRPr lang="en-US" dirty="0"/>
          </a:p>
        </p:txBody>
      </p:sp>
    </p:spTree>
    <p:extLst>
      <p:ext uri="{BB962C8B-B14F-4D97-AF65-F5344CB8AC3E}">
        <p14:creationId xmlns:p14="http://schemas.microsoft.com/office/powerpoint/2010/main" val="2275078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Poll everywhere</a:t>
            </a:r>
            <a:endParaRPr lang="en-US" dirty="0"/>
          </a:p>
        </p:txBody>
      </p:sp>
      <p:sp>
        <p:nvSpPr>
          <p:cNvPr id="4" name="Text Placeholder 3"/>
          <p:cNvSpPr>
            <a:spLocks noGrp="1"/>
          </p:cNvSpPr>
          <p:nvPr>
            <p:ph type="body" sz="half" idx="2"/>
          </p:nvPr>
        </p:nvSpPr>
        <p:spPr>
          <a:xfrm>
            <a:off x="723900" y="2547049"/>
            <a:ext cx="3855720" cy="3767254"/>
          </a:xfrm>
        </p:spPr>
        <p:txBody>
          <a:bodyPr>
            <a:normAutofit/>
          </a:bodyPr>
          <a:lstStyle/>
          <a:p>
            <a:pPr marL="285750" indent="-285750">
              <a:buFont typeface="Arial" panose="020B0604020202020204" pitchFamily="34" charset="0"/>
              <a:buChar char="•"/>
            </a:pPr>
            <a:r>
              <a:rPr lang="en-US" sz="2000" dirty="0" smtClean="0"/>
              <a:t>Poll Everywhere allows live interactive audience participation</a:t>
            </a:r>
          </a:p>
          <a:p>
            <a:pPr marL="285750" indent="-285750">
              <a:buFont typeface="Arial" panose="020B0604020202020204" pitchFamily="34" charset="0"/>
              <a:buChar char="•"/>
            </a:pPr>
            <a:r>
              <a:rPr lang="en-US" sz="2000" dirty="0" smtClean="0"/>
              <a:t>Engages your audience or class in real time</a:t>
            </a:r>
          </a:p>
          <a:p>
            <a:pPr marL="285750" indent="-285750">
              <a:buFont typeface="Arial" panose="020B0604020202020204" pitchFamily="34" charset="0"/>
              <a:buChar char="•"/>
            </a:pPr>
            <a:r>
              <a:rPr lang="en-US" sz="2000" dirty="0" smtClean="0"/>
              <a:t>Free, easy to use and powerful</a:t>
            </a:r>
          </a:p>
          <a:p>
            <a:pPr marL="285750" indent="-285750">
              <a:buFont typeface="Arial" panose="020B0604020202020204" pitchFamily="34" charset="0"/>
              <a:buChar char="•"/>
            </a:pPr>
            <a:r>
              <a:rPr lang="en-US" sz="2000" dirty="0" smtClean="0"/>
              <a:t>Sample </a:t>
            </a:r>
            <a:r>
              <a:rPr lang="en-US" sz="2000" dirty="0" smtClean="0">
                <a:hlinkClick r:id="rId2"/>
              </a:rPr>
              <a:t>survey</a:t>
            </a:r>
            <a:r>
              <a:rPr lang="en-US" sz="2000" dirty="0" smtClean="0"/>
              <a:t> </a:t>
            </a:r>
          </a:p>
          <a:p>
            <a:pPr marL="285750" indent="-285750">
              <a:buFont typeface="Arial" panose="020B0604020202020204" pitchFamily="34" charset="0"/>
              <a:buChar char="•"/>
            </a:pPr>
            <a:endParaRPr lang="en-US" sz="2000" dirty="0"/>
          </a:p>
        </p:txBody>
      </p:sp>
      <p:pic>
        <p:nvPicPr>
          <p:cNvPr id="1030" name="Picture 6" descr="polleveryw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31" y="2214648"/>
            <a:ext cx="5246457" cy="1059893"/>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idx="1"/>
          </p:nvPr>
        </p:nvSpPr>
        <p:spPr/>
      </p:sp>
    </p:spTree>
    <p:extLst>
      <p:ext uri="{BB962C8B-B14F-4D97-AF65-F5344CB8AC3E}">
        <p14:creationId xmlns:p14="http://schemas.microsoft.com/office/powerpoint/2010/main" val="920595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Wenjuanxing</a:t>
            </a:r>
            <a:endParaRPr lang="en-US" dirty="0"/>
          </a:p>
        </p:txBody>
      </p:sp>
      <p:pic>
        <p:nvPicPr>
          <p:cNvPr id="6" name="Picture Placeholder 5"/>
          <p:cNvPicPr>
            <a:picLocks noGrp="1" noChangeAspect="1"/>
          </p:cNvPicPr>
          <p:nvPr>
            <p:ph type="pic" idx="1"/>
          </p:nvPr>
        </p:nvPicPr>
        <p:blipFill>
          <a:blip r:embed="rId2"/>
          <a:srcRect t="7875" b="7875"/>
          <a:stretch>
            <a:fillRect/>
          </a:stretch>
        </p:blipFill>
        <p:spPr>
          <a:xfrm>
            <a:off x="5532438" y="1711255"/>
            <a:ext cx="6659562" cy="3209925"/>
          </a:xfrm>
          <a:prstGeom prst="rect">
            <a:avLst/>
          </a:prstGeom>
        </p:spPr>
      </p:pic>
      <p:sp>
        <p:nvSpPr>
          <p:cNvPr id="4" name="Text Placeholder 3"/>
          <p:cNvSpPr>
            <a:spLocks noGrp="1"/>
          </p:cNvSpPr>
          <p:nvPr>
            <p:ph type="body" sz="half" idx="2"/>
          </p:nvPr>
        </p:nvSpPr>
        <p:spPr>
          <a:xfrm>
            <a:off x="723900" y="2248930"/>
            <a:ext cx="3855720" cy="3618470"/>
          </a:xfrm>
        </p:spPr>
        <p:txBody>
          <a:bodyPr>
            <a:normAutofit/>
          </a:bodyPr>
          <a:lstStyle/>
          <a:p>
            <a:pPr marL="285750" indent="-285750">
              <a:buFont typeface="Arial" panose="020B0604020202020204" pitchFamily="34" charset="0"/>
              <a:buChar char="•"/>
            </a:pPr>
            <a:r>
              <a:rPr lang="en-US" altLang="zh-CN" sz="2000" dirty="0" smtClean="0"/>
              <a:t>Wenjuanxing is a powerful online test maker</a:t>
            </a:r>
          </a:p>
          <a:p>
            <a:pPr marL="285750" indent="-285750">
              <a:buFont typeface="Arial" panose="020B0604020202020204" pitchFamily="34" charset="0"/>
              <a:buChar char="•"/>
            </a:pPr>
            <a:r>
              <a:rPr lang="en-US" altLang="zh-CN" sz="2000" dirty="0" smtClean="0"/>
              <a:t>Free and easy to use </a:t>
            </a:r>
          </a:p>
          <a:p>
            <a:pPr marL="285750" indent="-285750">
              <a:buFont typeface="Arial" panose="020B0604020202020204" pitchFamily="34" charset="0"/>
              <a:buChar char="•"/>
            </a:pPr>
            <a:r>
              <a:rPr lang="en-US" altLang="zh-CN" sz="2000" dirty="0" smtClean="0"/>
              <a:t>In Chinese</a:t>
            </a:r>
          </a:p>
          <a:p>
            <a:pPr marL="285750" indent="-285750">
              <a:buFont typeface="Arial" panose="020B0604020202020204" pitchFamily="34" charset="0"/>
              <a:buChar char="•"/>
            </a:pPr>
            <a:r>
              <a:rPr lang="en-US" sz="2000" dirty="0" smtClean="0"/>
              <a:t>Survey, quiz, poll, evaluation, and so on</a:t>
            </a:r>
          </a:p>
          <a:p>
            <a:pPr marL="285750" indent="-285750">
              <a:buFont typeface="Arial" panose="020B0604020202020204" pitchFamily="34" charset="0"/>
              <a:buChar char="•"/>
            </a:pPr>
            <a:r>
              <a:rPr lang="en-US" sz="2000" dirty="0" smtClean="0"/>
              <a:t>Sample </a:t>
            </a:r>
            <a:r>
              <a:rPr lang="en-US" sz="2000" dirty="0" smtClean="0">
                <a:hlinkClick r:id="rId3"/>
              </a:rPr>
              <a:t>survey</a:t>
            </a:r>
            <a:endParaRPr lang="en-US" sz="2000" dirty="0" smtClean="0"/>
          </a:p>
          <a:p>
            <a:pPr marL="285750" indent="-28575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4283972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BLogfolio</a:t>
            </a:r>
            <a:endParaRPr lang="en-US" dirty="0"/>
          </a:p>
        </p:txBody>
      </p:sp>
      <p:sp>
        <p:nvSpPr>
          <p:cNvPr id="3" name="Text Placeholder 2"/>
          <p:cNvSpPr>
            <a:spLocks noGrp="1"/>
          </p:cNvSpPr>
          <p:nvPr>
            <p:ph type="body" idx="1"/>
          </p:nvPr>
        </p:nvSpPr>
        <p:spPr/>
        <p:txBody>
          <a:bodyPr/>
          <a:lstStyle/>
          <a:p>
            <a:r>
              <a:rPr lang="en-US" dirty="0" smtClean="0"/>
              <a:t>Preserving and Demonstrating Student and Professional Learning</a:t>
            </a:r>
            <a:endParaRPr lang="en-US" dirty="0"/>
          </a:p>
        </p:txBody>
      </p:sp>
    </p:spTree>
    <p:extLst>
      <p:ext uri="{BB962C8B-B14F-4D97-AF65-F5344CB8AC3E}">
        <p14:creationId xmlns:p14="http://schemas.microsoft.com/office/powerpoint/2010/main" val="3319011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Defining Blogfolio</a:t>
            </a:r>
            <a:endParaRPr lang="zh-CN" altLang="en-US" dirty="0"/>
          </a:p>
        </p:txBody>
      </p:sp>
      <p:sp>
        <p:nvSpPr>
          <p:cNvPr id="6" name="内容占位符 5"/>
          <p:cNvSpPr>
            <a:spLocks noGrp="1"/>
          </p:cNvSpPr>
          <p:nvPr>
            <p:ph idx="1"/>
          </p:nvPr>
        </p:nvSpPr>
        <p:spPr/>
        <p:txBody>
          <a:bodyPr>
            <a:normAutofit/>
          </a:bodyPr>
          <a:lstStyle/>
          <a:p>
            <a:r>
              <a:rPr lang="en-US" altLang="zh-CN" sz="2400" dirty="0" smtClean="0"/>
              <a:t>Blogfolio combines two components:</a:t>
            </a:r>
          </a:p>
          <a:p>
            <a:pPr lvl="1"/>
            <a:r>
              <a:rPr lang="en-US" altLang="zh-CN" sz="2400" dirty="0" smtClean="0"/>
              <a:t>Blog</a:t>
            </a:r>
          </a:p>
          <a:p>
            <a:pPr lvl="1"/>
            <a:r>
              <a:rPr lang="en-US" altLang="zh-CN" sz="2400" dirty="0" smtClean="0"/>
              <a:t>Portfolio</a:t>
            </a:r>
          </a:p>
          <a:p>
            <a:r>
              <a:rPr lang="en-US" altLang="zh-CN" sz="2400" dirty="0" smtClean="0"/>
              <a:t>Thus a </a:t>
            </a:r>
            <a:r>
              <a:rPr lang="en-US" altLang="zh-CN" sz="2400" b="1" dirty="0" smtClean="0"/>
              <a:t>Blogfolio</a:t>
            </a:r>
            <a:r>
              <a:rPr lang="en-US" altLang="zh-CN" sz="2400" dirty="0" smtClean="0"/>
              <a:t> is used to both </a:t>
            </a:r>
            <a:r>
              <a:rPr lang="en-US" altLang="zh-CN" sz="2400" b="1" dirty="0" smtClean="0"/>
              <a:t>create and post</a:t>
            </a:r>
            <a:r>
              <a:rPr lang="en-US" altLang="zh-CN" sz="2400" dirty="0" smtClean="0"/>
              <a:t> content, writing, and content in regular posts, as we do with blogs, and share collected examples or works that can support professional, personal, or academic work and achievements, like we do with portfolios.</a:t>
            </a:r>
            <a:endParaRPr lang="zh-CN" altLang="en-US" sz="2400" dirty="0"/>
          </a:p>
        </p:txBody>
      </p:sp>
    </p:spTree>
    <p:extLst>
      <p:ext uri="{BB962C8B-B14F-4D97-AF65-F5344CB8AC3E}">
        <p14:creationId xmlns:p14="http://schemas.microsoft.com/office/powerpoint/2010/main" val="3885824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Why use a Blogfolio?</a:t>
            </a:r>
            <a:endParaRPr lang="zh-CN" altLang="en-US" dirty="0"/>
          </a:p>
        </p:txBody>
      </p:sp>
      <p:sp>
        <p:nvSpPr>
          <p:cNvPr id="3" name="内容占位符 2"/>
          <p:cNvSpPr>
            <a:spLocks noGrp="1"/>
          </p:cNvSpPr>
          <p:nvPr>
            <p:ph idx="1"/>
          </p:nvPr>
        </p:nvSpPr>
        <p:spPr/>
        <p:txBody>
          <a:bodyPr>
            <a:normAutofit/>
          </a:bodyPr>
          <a:lstStyle/>
          <a:p>
            <a:r>
              <a:rPr lang="en-US" altLang="zh-CN" sz="2800" dirty="0" smtClean="0"/>
              <a:t>Documenting work</a:t>
            </a:r>
          </a:p>
          <a:p>
            <a:r>
              <a:rPr lang="en-US" altLang="zh-CN" sz="2800" dirty="0" smtClean="0"/>
              <a:t>Sharing accomplishments</a:t>
            </a:r>
          </a:p>
          <a:p>
            <a:r>
              <a:rPr lang="en-US" altLang="zh-CN" sz="2800" dirty="0" smtClean="0"/>
              <a:t>Support job/employment search</a:t>
            </a:r>
          </a:p>
          <a:p>
            <a:r>
              <a:rPr lang="en-US" altLang="zh-CN" sz="2800" dirty="0" smtClean="0"/>
              <a:t>Can be used by teachers and students</a:t>
            </a:r>
          </a:p>
          <a:p>
            <a:r>
              <a:rPr lang="en-US" altLang="zh-CN" sz="2800" dirty="0" smtClean="0"/>
              <a:t>Supports long-term reflection on learning and professional development</a:t>
            </a:r>
          </a:p>
          <a:p>
            <a:pPr marL="0" indent="0">
              <a:buNone/>
            </a:pPr>
            <a:endParaRPr lang="zh-CN" altLang="en-US" sz="2800" dirty="0"/>
          </a:p>
        </p:txBody>
      </p:sp>
    </p:spTree>
    <p:extLst>
      <p:ext uri="{BB962C8B-B14F-4D97-AF65-F5344CB8AC3E}">
        <p14:creationId xmlns:p14="http://schemas.microsoft.com/office/powerpoint/2010/main" val="4083767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WordPress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40218" y="1069161"/>
            <a:ext cx="6551782" cy="4264839"/>
          </a:xfrm>
        </p:spPr>
      </p:pic>
      <p:sp>
        <p:nvSpPr>
          <p:cNvPr id="4" name="Text Placeholder 3"/>
          <p:cNvSpPr>
            <a:spLocks noGrp="1"/>
          </p:cNvSpPr>
          <p:nvPr>
            <p:ph type="body" sz="half" idx="2"/>
          </p:nvPr>
        </p:nvSpPr>
        <p:spPr>
          <a:xfrm>
            <a:off x="523823" y="2047960"/>
            <a:ext cx="4255874" cy="4352840"/>
          </a:xfrm>
        </p:spPr>
        <p:txBody>
          <a:bodyPr>
            <a:normAutofit fontScale="92500"/>
          </a:bodyPr>
          <a:lstStyle/>
          <a:p>
            <a:pPr marL="285750" indent="-285750">
              <a:buFont typeface="Arial" charset="0"/>
              <a:buChar char="•"/>
            </a:pPr>
            <a:r>
              <a:rPr lang="en-US" sz="2400" dirty="0" smtClean="0"/>
              <a:t>Two versions</a:t>
            </a:r>
          </a:p>
          <a:p>
            <a:pPr marL="742950" lvl="1" indent="-285750">
              <a:buFont typeface="Arial" charset="0"/>
              <a:buChar char="•"/>
            </a:pPr>
            <a:r>
              <a:rPr lang="en-US" sz="2200" dirty="0" smtClean="0"/>
              <a:t>Free, online version</a:t>
            </a:r>
          </a:p>
          <a:p>
            <a:pPr marL="742950" lvl="1" indent="-285750">
              <a:buFont typeface="Arial" charset="0"/>
              <a:buChar char="•"/>
            </a:pPr>
            <a:r>
              <a:rPr lang="en-US" sz="2200" dirty="0" smtClean="0"/>
              <a:t>Free to host on your server</a:t>
            </a:r>
          </a:p>
          <a:p>
            <a:pPr marL="285750" indent="-285750">
              <a:buFont typeface="Arial" charset="0"/>
              <a:buChar char="•"/>
            </a:pPr>
            <a:r>
              <a:rPr lang="en-US" sz="2400" dirty="0">
                <a:hlinkClick r:id="rId3"/>
              </a:rPr>
              <a:t>https://wordpress.org</a:t>
            </a:r>
            <a:r>
              <a:rPr lang="en-US" sz="2400" dirty="0" smtClean="0">
                <a:hlinkClick r:id="rId3"/>
              </a:rPr>
              <a:t>/</a:t>
            </a:r>
            <a:endParaRPr lang="en-US" sz="2400" dirty="0" smtClean="0"/>
          </a:p>
          <a:p>
            <a:pPr marL="285750" indent="-285750">
              <a:buFont typeface="Arial" charset="0"/>
              <a:buChar char="•"/>
            </a:pPr>
            <a:r>
              <a:rPr lang="en-US" altLang="zh-CN" sz="2400" dirty="0" smtClean="0"/>
              <a:t>Students’ blog examples</a:t>
            </a:r>
            <a:r>
              <a:rPr lang="en-US" altLang="zh-CN" sz="2400" dirty="0"/>
              <a:t/>
            </a:r>
            <a:br>
              <a:rPr lang="en-US" altLang="zh-CN" sz="2400" dirty="0"/>
            </a:br>
            <a:r>
              <a:rPr lang="en-US" altLang="zh-CN" sz="2400" dirty="0">
                <a:hlinkClick r:id="rId4"/>
              </a:rPr>
              <a:t>https://ed326.wordpress.com</a:t>
            </a:r>
            <a:r>
              <a:rPr lang="en-US" altLang="zh-CN" sz="2400" dirty="0" smtClean="0">
                <a:hlinkClick r:id="rId4"/>
              </a:rPr>
              <a:t>/</a:t>
            </a:r>
            <a:r>
              <a:rPr lang="en-US" altLang="zh-CN" sz="2400" dirty="0" smtClean="0"/>
              <a:t> </a:t>
            </a:r>
          </a:p>
          <a:p>
            <a:pPr marL="285750" indent="-285750">
              <a:buFont typeface="Arial" charset="0"/>
              <a:buChar char="•"/>
            </a:pPr>
            <a:r>
              <a:rPr lang="en-US" sz="2400" dirty="0"/>
              <a:t>More examples </a:t>
            </a:r>
            <a:r>
              <a:rPr lang="en-US" sz="2400" dirty="0">
                <a:hlinkClick r:id="rId5"/>
              </a:rPr>
              <a:t>http://blogfolios.weebly.com</a:t>
            </a:r>
            <a:r>
              <a:rPr lang="en-US" sz="2400" dirty="0" smtClean="0">
                <a:hlinkClick r:id="rId5"/>
              </a:rPr>
              <a:t>/</a:t>
            </a:r>
            <a:r>
              <a:rPr lang="en-US" sz="2400" dirty="0" smtClean="0"/>
              <a:t> </a:t>
            </a:r>
            <a:endParaRPr lang="en-US" sz="2400" dirty="0"/>
          </a:p>
        </p:txBody>
      </p:sp>
    </p:spTree>
    <p:extLst>
      <p:ext uri="{BB962C8B-B14F-4D97-AF65-F5344CB8AC3E}">
        <p14:creationId xmlns:p14="http://schemas.microsoft.com/office/powerpoint/2010/main" val="1912727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a:t>
            </a:r>
            <a:br>
              <a:rPr lang="en-US" dirty="0" smtClean="0"/>
            </a:br>
            <a:r>
              <a:rPr lang="en-US" dirty="0" smtClean="0"/>
              <a:t>Practical Solutions</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4553" r="4553"/>
          <a:stretch>
            <a:fillRect/>
          </a:stretch>
        </p:blipFill>
        <p:spPr/>
      </p:pic>
      <p:sp>
        <p:nvSpPr>
          <p:cNvPr id="4" name="Text Placeholder 3"/>
          <p:cNvSpPr>
            <a:spLocks noGrp="1"/>
          </p:cNvSpPr>
          <p:nvPr>
            <p:ph type="body" sz="half" idx="2"/>
          </p:nvPr>
        </p:nvSpPr>
        <p:spPr/>
        <p:txBody>
          <a:bodyPr>
            <a:noAutofit/>
          </a:bodyPr>
          <a:lstStyle/>
          <a:p>
            <a:pPr marL="285750" indent="-285750">
              <a:buFont typeface="Arial" charset="0"/>
              <a:buChar char="•"/>
            </a:pPr>
            <a:r>
              <a:rPr lang="en-US" sz="2400" dirty="0" smtClean="0"/>
              <a:t>Use these tools today</a:t>
            </a:r>
          </a:p>
          <a:p>
            <a:pPr marL="285750" indent="-285750">
              <a:buFont typeface="Arial" charset="0"/>
              <a:buChar char="•"/>
            </a:pPr>
            <a:r>
              <a:rPr lang="en-US" sz="2400" dirty="0" smtClean="0"/>
              <a:t>Easy to register &amp; sign up</a:t>
            </a:r>
          </a:p>
          <a:p>
            <a:pPr marL="285750" indent="-285750">
              <a:buFont typeface="Arial" charset="0"/>
              <a:buChar char="•"/>
            </a:pPr>
            <a:r>
              <a:rPr lang="en-US" sz="2400" dirty="0" smtClean="0"/>
              <a:t>Most have Chinese language interfaces</a:t>
            </a:r>
          </a:p>
          <a:p>
            <a:pPr marL="285750" indent="-285750">
              <a:buFont typeface="Arial" charset="0"/>
              <a:buChar char="•"/>
            </a:pPr>
            <a:r>
              <a:rPr lang="en-US" sz="2400" dirty="0" smtClean="0"/>
              <a:t>Create content to support teaching &amp; learning</a:t>
            </a:r>
          </a:p>
        </p:txBody>
      </p:sp>
    </p:spTree>
    <p:extLst>
      <p:ext uri="{BB962C8B-B14F-4D97-AF65-F5344CB8AC3E}">
        <p14:creationId xmlns:p14="http://schemas.microsoft.com/office/powerpoint/2010/main" val="2081282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Tools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1474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Classroom Tool Creators</a:t>
            </a:r>
            <a:endParaRPr lang="zh-CN" altLang="en-US" dirty="0"/>
          </a:p>
        </p:txBody>
      </p:sp>
      <p:sp>
        <p:nvSpPr>
          <p:cNvPr id="3" name="内容占位符 2"/>
          <p:cNvSpPr>
            <a:spLocks noGrp="1"/>
          </p:cNvSpPr>
          <p:nvPr>
            <p:ph idx="1"/>
          </p:nvPr>
        </p:nvSpPr>
        <p:spPr/>
        <p:txBody>
          <a:bodyPr/>
          <a:lstStyle/>
          <a:p>
            <a:r>
              <a:rPr lang="en-US" altLang="zh-CN" sz="3600" dirty="0" smtClean="0"/>
              <a:t>Word Search Puzzles</a:t>
            </a:r>
            <a:r>
              <a:rPr lang="en-US" altLang="zh-CN" dirty="0" smtClean="0"/>
              <a:t>: </a:t>
            </a:r>
            <a:r>
              <a:rPr lang="en-US" altLang="zh-CN" u="sng" dirty="0">
                <a:hlinkClick r:id="rId2"/>
              </a:rPr>
              <a:t>https://</a:t>
            </a:r>
            <a:r>
              <a:rPr lang="en-US" altLang="zh-CN" u="sng" dirty="0" smtClean="0">
                <a:hlinkClick r:id="rId2"/>
              </a:rPr>
              <a:t>mywordsearch.com</a:t>
            </a:r>
            <a:endParaRPr lang="en-US" altLang="zh-CN" u="sng" dirty="0" smtClean="0"/>
          </a:p>
          <a:p>
            <a:r>
              <a:rPr lang="en-US" altLang="zh-CN" dirty="0" smtClean="0"/>
              <a:t> </a:t>
            </a:r>
            <a:r>
              <a:rPr lang="en-US" altLang="zh-CN" sz="3600" dirty="0" smtClean="0"/>
              <a:t>Printable Flash Card Creator</a:t>
            </a:r>
            <a:r>
              <a:rPr lang="en-US" altLang="zh-CN" dirty="0" smtClean="0"/>
              <a:t>: </a:t>
            </a:r>
            <a:r>
              <a:rPr lang="en-US" altLang="zh-CN" u="sng" dirty="0">
                <a:hlinkClick r:id="rId3"/>
              </a:rPr>
              <a:t>http://www.kitzkikz.com/flashcards/ </a:t>
            </a:r>
            <a:endParaRPr lang="en-US" altLang="zh-CN" dirty="0" smtClean="0"/>
          </a:p>
          <a:p>
            <a:endParaRPr lang="zh-CN" altLang="en-US" dirty="0"/>
          </a:p>
        </p:txBody>
      </p:sp>
    </p:spTree>
    <p:extLst>
      <p:ext uri="{BB962C8B-B14F-4D97-AF65-F5344CB8AC3E}">
        <p14:creationId xmlns:p14="http://schemas.microsoft.com/office/powerpoint/2010/main" val="4065845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Basic Cartoon &amp; Animation Creation</a:t>
            </a:r>
            <a:endParaRPr lang="zh-CN" altLang="en-US" dirty="0"/>
          </a:p>
        </p:txBody>
      </p:sp>
      <p:sp>
        <p:nvSpPr>
          <p:cNvPr id="3" name="内容占位符 2"/>
          <p:cNvSpPr>
            <a:spLocks noGrp="1"/>
          </p:cNvSpPr>
          <p:nvPr>
            <p:ph idx="1"/>
          </p:nvPr>
        </p:nvSpPr>
        <p:spPr/>
        <p:txBody>
          <a:bodyPr>
            <a:normAutofit/>
          </a:bodyPr>
          <a:lstStyle/>
          <a:p>
            <a:r>
              <a:rPr lang="en-US" altLang="zh-CN" sz="3600" dirty="0" smtClean="0">
                <a:hlinkClick r:id="rId2"/>
              </a:rPr>
              <a:t>ToonDoo</a:t>
            </a:r>
            <a:r>
              <a:rPr lang="en-US" altLang="zh-CN" sz="3600" dirty="0"/>
              <a:t>: http://toondoo.com/</a:t>
            </a:r>
            <a:endParaRPr lang="en-US" altLang="zh-CN" sz="3600" dirty="0" smtClean="0"/>
          </a:p>
          <a:p>
            <a:r>
              <a:rPr lang="en-US" altLang="zh-CN" sz="3600" dirty="0" smtClean="0">
                <a:hlinkClick r:id="rId3"/>
              </a:rPr>
              <a:t>ToonyTool</a:t>
            </a:r>
            <a:r>
              <a:rPr lang="en-US" altLang="zh-CN" sz="3600" dirty="0"/>
              <a:t>: https://www.toonytool.com/</a:t>
            </a:r>
            <a:endParaRPr lang="en-US" altLang="zh-CN" sz="3600" dirty="0" smtClean="0"/>
          </a:p>
          <a:p>
            <a:r>
              <a:rPr lang="en-US" altLang="zh-CN" sz="3600" dirty="0" smtClean="0">
                <a:hlinkClick r:id="rId4"/>
              </a:rPr>
              <a:t>Parapara</a:t>
            </a:r>
            <a:r>
              <a:rPr lang="en-US" altLang="zh-CN" sz="3600" dirty="0"/>
              <a:t>: http://parapara.mozlabs.jp/</a:t>
            </a:r>
            <a:endParaRPr lang="en-US" altLang="zh-CN" sz="3600" dirty="0" smtClean="0"/>
          </a:p>
          <a:p>
            <a:pPr marL="0" indent="0">
              <a:buNone/>
            </a:pPr>
            <a:endParaRPr lang="zh-CN" altLang="en-US" sz="3600" dirty="0"/>
          </a:p>
        </p:txBody>
      </p:sp>
    </p:spTree>
    <p:extLst>
      <p:ext uri="{BB962C8B-B14F-4D97-AF65-F5344CB8AC3E}">
        <p14:creationId xmlns:p14="http://schemas.microsoft.com/office/powerpoint/2010/main" val="121649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OER</a:t>
            </a:r>
            <a:endParaRPr lang="en-US" dirty="0"/>
          </a:p>
        </p:txBody>
      </p:sp>
      <p:sp>
        <p:nvSpPr>
          <p:cNvPr id="3" name="Content Placeholder 2"/>
          <p:cNvSpPr>
            <a:spLocks noGrp="1"/>
          </p:cNvSpPr>
          <p:nvPr>
            <p:ph idx="1"/>
          </p:nvPr>
        </p:nvSpPr>
        <p:spPr/>
        <p:txBody>
          <a:bodyPr/>
          <a:lstStyle/>
          <a:p>
            <a:r>
              <a:rPr lang="en-US" altLang="zh-CN" dirty="0"/>
              <a:t>Open Courses</a:t>
            </a:r>
            <a:br>
              <a:rPr lang="en-US" altLang="zh-CN" dirty="0"/>
            </a:br>
            <a:r>
              <a:rPr lang="en-US" altLang="zh-CN" dirty="0">
                <a:hlinkClick r:id="rId2"/>
              </a:rPr>
              <a:t>http://open.163.com</a:t>
            </a:r>
            <a:r>
              <a:rPr lang="en-US" altLang="zh-CN" dirty="0" smtClean="0">
                <a:hlinkClick r:id="rId2"/>
              </a:rPr>
              <a:t>/</a:t>
            </a:r>
            <a:endParaRPr lang="en-US" altLang="zh-CN" dirty="0" smtClean="0"/>
          </a:p>
          <a:p>
            <a:r>
              <a:rPr lang="en-US" dirty="0"/>
              <a:t>Autonomous Learning</a:t>
            </a:r>
            <a:r>
              <a:rPr lang="en-US" altLang="zh-CN" dirty="0"/>
              <a:t> </a:t>
            </a:r>
            <a:r>
              <a:rPr lang="en-US" altLang="zh-CN" dirty="0" smtClean="0"/>
              <a:t>Resources</a:t>
            </a:r>
            <a:r>
              <a:rPr lang="en-US" altLang="zh-CN" dirty="0"/>
              <a:t/>
            </a:r>
            <a:br>
              <a:rPr lang="en-US" altLang="zh-CN" dirty="0"/>
            </a:br>
            <a:r>
              <a:rPr lang="en-US" altLang="zh-CN" dirty="0" smtClean="0">
                <a:hlinkClick r:id="rId3"/>
              </a:rPr>
              <a:t>http</a:t>
            </a:r>
            <a:r>
              <a:rPr lang="en-US" altLang="zh-CN" dirty="0">
                <a:hlinkClick r:id="rId3"/>
              </a:rPr>
              <a:t>://www.zizhuxuexi.cn/</a:t>
            </a:r>
            <a:r>
              <a:rPr lang="zh-CN" altLang="en-US" dirty="0"/>
              <a:t> </a:t>
            </a:r>
            <a:endParaRPr lang="en-US" altLang="zh-CN" dirty="0" smtClean="0"/>
          </a:p>
          <a:p>
            <a:r>
              <a:rPr lang="en-US" altLang="zh-CN" dirty="0"/>
              <a:t>Elementary Animation Classes</a:t>
            </a:r>
            <a:r>
              <a:rPr lang="en-US" altLang="zh-CN" dirty="0" smtClean="0"/>
              <a:t>:</a:t>
            </a:r>
            <a:br>
              <a:rPr lang="en-US" altLang="zh-CN" dirty="0" smtClean="0"/>
            </a:br>
            <a:r>
              <a:rPr lang="zh-CN" altLang="en-US" dirty="0" smtClean="0"/>
              <a:t> </a:t>
            </a:r>
            <a:r>
              <a:rPr lang="en-US" altLang="zh-CN" dirty="0">
                <a:hlinkClick r:id="rId4"/>
              </a:rPr>
              <a:t>http://www.dm5u.com</a:t>
            </a:r>
            <a:r>
              <a:rPr lang="en-US" altLang="zh-CN" dirty="0" smtClean="0">
                <a:hlinkClick r:id="rId4"/>
              </a:rPr>
              <a:t>/</a:t>
            </a:r>
            <a:endParaRPr lang="en-US" altLang="zh-CN" dirty="0" smtClean="0"/>
          </a:p>
          <a:p>
            <a:endParaRPr lang="en-US" dirty="0"/>
          </a:p>
        </p:txBody>
      </p:sp>
    </p:spTree>
    <p:extLst>
      <p:ext uri="{BB962C8B-B14F-4D97-AF65-F5344CB8AC3E}">
        <p14:creationId xmlns:p14="http://schemas.microsoft.com/office/powerpoint/2010/main" val="3447362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Textbooks</a:t>
            </a:r>
            <a:endParaRPr lang="en-US" dirty="0"/>
          </a:p>
        </p:txBody>
      </p:sp>
      <p:sp>
        <p:nvSpPr>
          <p:cNvPr id="3" name="Content Placeholder 2"/>
          <p:cNvSpPr>
            <a:spLocks noGrp="1"/>
          </p:cNvSpPr>
          <p:nvPr>
            <p:ph idx="1"/>
          </p:nvPr>
        </p:nvSpPr>
        <p:spPr>
          <a:xfrm>
            <a:off x="1371600" y="2286000"/>
            <a:ext cx="9601200" cy="4019550"/>
          </a:xfrm>
        </p:spPr>
        <p:txBody>
          <a:bodyPr>
            <a:normAutofit/>
          </a:bodyPr>
          <a:lstStyle/>
          <a:p>
            <a:r>
              <a:rPr lang="en-US" sz="2400" dirty="0" smtClean="0"/>
              <a:t>College </a:t>
            </a:r>
            <a:r>
              <a:rPr lang="en-US" sz="2400" dirty="0"/>
              <a:t>Open Textbooks</a:t>
            </a:r>
            <a:r>
              <a:rPr lang="en-US" dirty="0"/>
              <a:t>: </a:t>
            </a:r>
            <a:r>
              <a:rPr lang="en-US" dirty="0">
                <a:hlinkClick r:id="rId2"/>
              </a:rPr>
              <a:t>http://</a:t>
            </a:r>
            <a:r>
              <a:rPr lang="en-US" dirty="0" smtClean="0">
                <a:hlinkClick r:id="rId2"/>
              </a:rPr>
              <a:t>www.collegeopentextbooks.org</a:t>
            </a:r>
            <a:endParaRPr lang="en-US" dirty="0" smtClean="0"/>
          </a:p>
          <a:p>
            <a:r>
              <a:rPr lang="en-US" sz="2400" dirty="0"/>
              <a:t>Open Textbook Library</a:t>
            </a:r>
            <a:r>
              <a:rPr lang="en-US" dirty="0"/>
              <a:t>: </a:t>
            </a:r>
            <a:r>
              <a:rPr lang="en-US" dirty="0">
                <a:hlinkClick r:id="rId3"/>
              </a:rPr>
              <a:t>https://open.umn.edu/opentextbooks</a:t>
            </a:r>
            <a:r>
              <a:rPr lang="en-US" dirty="0" smtClean="0">
                <a:hlinkClick r:id="rId3"/>
              </a:rPr>
              <a:t>/</a:t>
            </a:r>
            <a:endParaRPr lang="en-US" dirty="0" smtClean="0"/>
          </a:p>
          <a:p>
            <a:r>
              <a:rPr lang="en-US" sz="2400" dirty="0"/>
              <a:t>Open Stax</a:t>
            </a:r>
            <a:r>
              <a:rPr lang="en-US" dirty="0"/>
              <a:t>: </a:t>
            </a:r>
            <a:r>
              <a:rPr lang="en-US" dirty="0">
                <a:hlinkClick r:id="rId4"/>
              </a:rPr>
              <a:t>https://</a:t>
            </a:r>
            <a:r>
              <a:rPr lang="en-US" dirty="0" smtClean="0">
                <a:hlinkClick r:id="rId4"/>
              </a:rPr>
              <a:t>openstax.org/subjects</a:t>
            </a:r>
            <a:endParaRPr lang="en-US" dirty="0" smtClean="0"/>
          </a:p>
          <a:p>
            <a:r>
              <a:rPr lang="en-US" sz="2400" dirty="0" smtClean="0"/>
              <a:t>Wikiversity</a:t>
            </a:r>
            <a:r>
              <a:rPr lang="en-US" dirty="0"/>
              <a:t>: </a:t>
            </a:r>
            <a:r>
              <a:rPr lang="en-US" dirty="0">
                <a:hlinkClick r:id="rId5"/>
              </a:rPr>
              <a:t>https://</a:t>
            </a:r>
            <a:r>
              <a:rPr lang="en-US" dirty="0" smtClean="0">
                <a:hlinkClick r:id="rId5"/>
              </a:rPr>
              <a:t>www.wikiversity.org</a:t>
            </a:r>
            <a:endParaRPr lang="en-US" dirty="0" smtClean="0"/>
          </a:p>
          <a:p>
            <a:endParaRPr lang="en-US" dirty="0"/>
          </a:p>
        </p:txBody>
      </p:sp>
    </p:spTree>
    <p:extLst>
      <p:ext uri="{BB962C8B-B14F-4D97-AF65-F5344CB8AC3E}">
        <p14:creationId xmlns:p14="http://schemas.microsoft.com/office/powerpoint/2010/main" val="1506383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Blogfolio Resources</a:t>
            </a:r>
            <a:endParaRPr lang="en-US" dirty="0"/>
          </a:p>
        </p:txBody>
      </p:sp>
      <p:sp>
        <p:nvSpPr>
          <p:cNvPr id="3" name="Content Placeholder 2"/>
          <p:cNvSpPr>
            <a:spLocks noGrp="1"/>
          </p:cNvSpPr>
          <p:nvPr>
            <p:ph idx="1"/>
          </p:nvPr>
        </p:nvSpPr>
        <p:spPr/>
        <p:txBody>
          <a:bodyPr/>
          <a:lstStyle/>
          <a:p>
            <a:r>
              <a:rPr lang="en-US" sz="2400" dirty="0" smtClean="0"/>
              <a:t>Weebly</a:t>
            </a:r>
            <a:r>
              <a:rPr lang="en-US" sz="2400" dirty="0"/>
              <a:t>: </a:t>
            </a:r>
            <a:r>
              <a:rPr lang="en-US" dirty="0">
                <a:hlinkClick r:id="rId2"/>
              </a:rPr>
              <a:t>http://</a:t>
            </a:r>
            <a:r>
              <a:rPr lang="en-US" dirty="0" smtClean="0">
                <a:hlinkClick r:id="rId2"/>
              </a:rPr>
              <a:t>mahara.org</a:t>
            </a:r>
            <a:endParaRPr lang="en-US" dirty="0" smtClean="0"/>
          </a:p>
          <a:p>
            <a:r>
              <a:rPr lang="en-US" sz="2400" dirty="0"/>
              <a:t>Blogger: </a:t>
            </a:r>
            <a:r>
              <a:rPr lang="en-US" dirty="0">
                <a:hlinkClick r:id="rId3"/>
              </a:rPr>
              <a:t>https://</a:t>
            </a:r>
            <a:r>
              <a:rPr lang="en-US" dirty="0" smtClean="0">
                <a:hlinkClick r:id="rId3"/>
              </a:rPr>
              <a:t>www.blogger.com</a:t>
            </a:r>
            <a:endParaRPr lang="en-US" dirty="0" smtClean="0"/>
          </a:p>
          <a:p>
            <a:r>
              <a:rPr lang="en-US" sz="2400" dirty="0"/>
              <a:t>Mahara: </a:t>
            </a:r>
            <a:r>
              <a:rPr lang="en-US" dirty="0">
                <a:hlinkClick r:id="rId2"/>
              </a:rPr>
              <a:t>http://</a:t>
            </a:r>
            <a:r>
              <a:rPr lang="en-US" dirty="0" smtClean="0">
                <a:hlinkClick r:id="rId2"/>
              </a:rPr>
              <a:t>mahara.org</a:t>
            </a:r>
            <a:endParaRPr lang="en-US" dirty="0" smtClean="0"/>
          </a:p>
          <a:p>
            <a:endParaRPr lang="en-US" dirty="0"/>
          </a:p>
        </p:txBody>
      </p:sp>
    </p:spTree>
    <p:extLst>
      <p:ext uri="{BB962C8B-B14F-4D97-AF65-F5344CB8AC3E}">
        <p14:creationId xmlns:p14="http://schemas.microsoft.com/office/powerpoint/2010/main" val="1199146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9983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dirty="0" smtClean="0"/>
              <a:t>Thank you!</a:t>
            </a:r>
            <a:endParaRPr lang="zh-CN" altLang="en-US" dirty="0"/>
          </a:p>
        </p:txBody>
      </p:sp>
      <p:sp>
        <p:nvSpPr>
          <p:cNvPr id="5" name="副标题 4"/>
          <p:cNvSpPr>
            <a:spLocks noGrp="1"/>
          </p:cNvSpPr>
          <p:nvPr>
            <p:ph type="subTitle" idx="1"/>
          </p:nvPr>
        </p:nvSpPr>
        <p:spPr/>
        <p:txBody>
          <a:bodyPr/>
          <a:lstStyle/>
          <a:p>
            <a:r>
              <a:rPr lang="en-US" altLang="zh-CN" dirty="0" smtClean="0">
                <a:hlinkClick r:id="rId2"/>
              </a:rPr>
              <a:t>Shuyan.Wang@usm.edu</a:t>
            </a:r>
            <a:endParaRPr lang="en-US" altLang="zh-CN" dirty="0" smtClean="0"/>
          </a:p>
          <a:p>
            <a:r>
              <a:rPr lang="en-US" altLang="zh-CN" dirty="0" smtClean="0">
                <a:hlinkClick r:id="rId3"/>
              </a:rPr>
              <a:t>zobelg@wou.edu</a:t>
            </a:r>
            <a:endParaRPr lang="en-US" altLang="zh-CN" dirty="0" smtClean="0"/>
          </a:p>
          <a:p>
            <a:endParaRPr lang="zh-CN" altLang="en-US" dirty="0"/>
          </a:p>
        </p:txBody>
      </p:sp>
    </p:spTree>
    <p:extLst>
      <p:ext uri="{BB962C8B-B14F-4D97-AF65-F5344CB8AC3E}">
        <p14:creationId xmlns:p14="http://schemas.microsoft.com/office/powerpoint/2010/main" val="1699138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start using today</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692" r="16692"/>
          <a:stretch>
            <a:fillRect/>
          </a:stretch>
        </p:blipFill>
        <p:spPr/>
      </p:pic>
      <p:sp>
        <p:nvSpPr>
          <p:cNvPr id="4" name="Text Placeholder 3"/>
          <p:cNvSpPr>
            <a:spLocks noGrp="1"/>
          </p:cNvSpPr>
          <p:nvPr>
            <p:ph type="body" sz="half" idx="2"/>
          </p:nvPr>
        </p:nvSpPr>
        <p:spPr/>
        <p:txBody>
          <a:bodyPr>
            <a:noAutofit/>
          </a:bodyPr>
          <a:lstStyle/>
          <a:p>
            <a:pPr marL="285750" indent="-285750">
              <a:buFont typeface="Arial" charset="0"/>
              <a:buChar char="•"/>
            </a:pPr>
            <a:r>
              <a:rPr lang="en-US" sz="2400" dirty="0" smtClean="0"/>
              <a:t>Easy to get started</a:t>
            </a:r>
          </a:p>
          <a:p>
            <a:pPr marL="285750" indent="-285750">
              <a:buFont typeface="Arial" charset="0"/>
              <a:buChar char="•"/>
            </a:pPr>
            <a:r>
              <a:rPr lang="en-US" sz="2400" dirty="0" smtClean="0"/>
              <a:t>Fast content creation</a:t>
            </a:r>
          </a:p>
          <a:p>
            <a:pPr marL="285750" indent="-285750">
              <a:buFont typeface="Arial" charset="0"/>
              <a:buChar char="•"/>
            </a:pPr>
            <a:r>
              <a:rPr lang="en-US" sz="2400" dirty="0" smtClean="0"/>
              <a:t>Interfaces are friendly</a:t>
            </a:r>
          </a:p>
          <a:p>
            <a:pPr marL="285750" indent="-285750">
              <a:buFont typeface="Arial" charset="0"/>
              <a:buChar char="•"/>
            </a:pPr>
            <a:r>
              <a:rPr lang="en-US" sz="2400" dirty="0" smtClean="0"/>
              <a:t>Multiple export files</a:t>
            </a:r>
          </a:p>
          <a:p>
            <a:pPr marL="285750" indent="-285750">
              <a:buFont typeface="Arial" charset="0"/>
              <a:buChar char="•"/>
            </a:pPr>
            <a:r>
              <a:rPr lang="en-US" sz="2400" dirty="0" smtClean="0"/>
              <a:t>All you need is Internet</a:t>
            </a:r>
            <a:endParaRPr lang="en-US" sz="2400" dirty="0"/>
          </a:p>
        </p:txBody>
      </p:sp>
    </p:spTree>
    <p:extLst>
      <p:ext uri="{BB962C8B-B14F-4D97-AF65-F5344CB8AC3E}">
        <p14:creationId xmlns:p14="http://schemas.microsoft.com/office/powerpoint/2010/main" val="1330730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Online &amp; for Free</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47" r="1447"/>
          <a:stretch>
            <a:fillRect/>
          </a:stretch>
        </p:blipFill>
        <p:spPr/>
      </p:pic>
      <p:sp>
        <p:nvSpPr>
          <p:cNvPr id="4" name="Text Placeholder 3"/>
          <p:cNvSpPr>
            <a:spLocks noGrp="1"/>
          </p:cNvSpPr>
          <p:nvPr>
            <p:ph type="body" sz="half" idx="2"/>
          </p:nvPr>
        </p:nvSpPr>
        <p:spPr/>
        <p:txBody>
          <a:bodyPr>
            <a:normAutofit/>
          </a:bodyPr>
          <a:lstStyle/>
          <a:p>
            <a:pPr marL="285750" indent="-285750">
              <a:buFont typeface="Arial" charset="0"/>
              <a:buChar char="•"/>
            </a:pPr>
            <a:r>
              <a:rPr lang="en-US" sz="2400" dirty="0" smtClean="0"/>
              <a:t>Most just require registration</a:t>
            </a:r>
          </a:p>
          <a:p>
            <a:pPr marL="742950" lvl="1" indent="-285750">
              <a:buFont typeface="Arial" charset="0"/>
              <a:buChar char="•"/>
            </a:pPr>
            <a:r>
              <a:rPr lang="en-US" sz="2400" dirty="0" smtClean="0"/>
              <a:t>If you like, just create an extra throw-away account at Yahoo for all your online tools</a:t>
            </a:r>
            <a:endParaRPr lang="en-US" sz="2400" dirty="0"/>
          </a:p>
        </p:txBody>
      </p:sp>
    </p:spTree>
    <p:extLst>
      <p:ext uri="{BB962C8B-B14F-4D97-AF65-F5344CB8AC3E}">
        <p14:creationId xmlns:p14="http://schemas.microsoft.com/office/powerpoint/2010/main" val="161549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Creation</a:t>
            </a:r>
            <a:endParaRPr lang="en-US" dirty="0"/>
          </a:p>
        </p:txBody>
      </p:sp>
      <p:sp>
        <p:nvSpPr>
          <p:cNvPr id="3" name="Text Placeholder 2"/>
          <p:cNvSpPr>
            <a:spLocks noGrp="1"/>
          </p:cNvSpPr>
          <p:nvPr>
            <p:ph type="body" idx="1"/>
          </p:nvPr>
        </p:nvSpPr>
        <p:spPr/>
        <p:txBody>
          <a:bodyPr/>
          <a:lstStyle/>
          <a:p>
            <a:r>
              <a:rPr lang="en-US" dirty="0" smtClean="0"/>
              <a:t>Making meaningful learning materials</a:t>
            </a:r>
            <a:endParaRPr lang="en-US" dirty="0"/>
          </a:p>
        </p:txBody>
      </p:sp>
    </p:spTree>
    <p:extLst>
      <p:ext uri="{BB962C8B-B14F-4D97-AF65-F5344CB8AC3E}">
        <p14:creationId xmlns:p14="http://schemas.microsoft.com/office/powerpoint/2010/main" val="1631015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ThingLink</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5723" r="25723"/>
          <a:stretch>
            <a:fillRect/>
          </a:stretch>
        </p:blipFill>
        <p:spPr/>
      </p:pic>
      <p:sp>
        <p:nvSpPr>
          <p:cNvPr id="4" name="Text Placeholder 3"/>
          <p:cNvSpPr>
            <a:spLocks noGrp="1"/>
          </p:cNvSpPr>
          <p:nvPr>
            <p:ph type="body" sz="half" idx="2"/>
          </p:nvPr>
        </p:nvSpPr>
        <p:spPr>
          <a:xfrm>
            <a:off x="723900" y="1969477"/>
            <a:ext cx="3855720" cy="3897923"/>
          </a:xfrm>
        </p:spPr>
        <p:txBody>
          <a:bodyPr>
            <a:noAutofit/>
          </a:bodyPr>
          <a:lstStyle/>
          <a:p>
            <a:r>
              <a:rPr lang="en-US" sz="2400" dirty="0" smtClean="0"/>
              <a:t>ThingLinks are images with hyperlinks to different media, texts, websites, or photos.</a:t>
            </a:r>
          </a:p>
          <a:p>
            <a:r>
              <a:rPr lang="en-US" sz="2400" dirty="0"/>
              <a:t>B</a:t>
            </a:r>
            <a:r>
              <a:rPr lang="en-US" sz="2400" dirty="0" smtClean="0"/>
              <a:t>etter seen than explained.</a:t>
            </a:r>
            <a:endParaRPr lang="en-US" sz="2000" dirty="0" smtClean="0"/>
          </a:p>
          <a:p>
            <a:pPr marL="342900" indent="-342900">
              <a:buAutoNum type="arabicPeriod"/>
            </a:pPr>
            <a:r>
              <a:rPr lang="en-US" sz="2000" dirty="0" smtClean="0">
                <a:hlinkClick r:id="rId3"/>
              </a:rPr>
              <a:t>Simple text-only ThingLink</a:t>
            </a:r>
            <a:endParaRPr lang="en-US" sz="2000" dirty="0"/>
          </a:p>
          <a:p>
            <a:pPr marL="342900" indent="-342900">
              <a:buAutoNum type="arabicPeriod"/>
            </a:pPr>
            <a:r>
              <a:rPr lang="en-US" sz="2000" dirty="0" smtClean="0">
                <a:hlinkClick r:id="rId4"/>
              </a:rPr>
              <a:t>Another student example</a:t>
            </a:r>
            <a:endParaRPr lang="en-US" sz="2000" dirty="0" smtClean="0"/>
          </a:p>
          <a:p>
            <a:pPr marL="342900" indent="-342900">
              <a:buAutoNum type="arabicPeriod"/>
            </a:pPr>
            <a:r>
              <a:rPr lang="en-US" sz="2000" dirty="0" smtClean="0">
                <a:hlinkClick r:id="rId5"/>
              </a:rPr>
              <a:t>GZ’s Sample ThingLink</a:t>
            </a:r>
            <a:endParaRPr lang="en-US" sz="2000" dirty="0" smtClean="0"/>
          </a:p>
          <a:p>
            <a:pPr marL="342900" indent="-342900">
              <a:buAutoNum type="arabicPeriod"/>
            </a:pPr>
            <a:endParaRPr lang="en-US" sz="2400" dirty="0" smtClean="0"/>
          </a:p>
          <a:p>
            <a:pPr marL="342900" indent="-342900">
              <a:buAutoNum type="arabicPeriod"/>
            </a:pPr>
            <a:endParaRPr lang="en-US" sz="2400" dirty="0"/>
          </a:p>
        </p:txBody>
      </p:sp>
    </p:spTree>
    <p:extLst>
      <p:ext uri="{BB962C8B-B14F-4D97-AF65-F5344CB8AC3E}">
        <p14:creationId xmlns:p14="http://schemas.microsoft.com/office/powerpoint/2010/main" val="1048074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Chart Tool: free data charting, graphing tools</a:t>
            </a:r>
            <a:endParaRPr lang="en-US" dirty="0"/>
          </a:p>
        </p:txBody>
      </p:sp>
      <p:sp>
        <p:nvSpPr>
          <p:cNvPr id="4" name="Text Placeholder 3"/>
          <p:cNvSpPr>
            <a:spLocks noGrp="1"/>
          </p:cNvSpPr>
          <p:nvPr>
            <p:ph type="body" sz="half" idx="2"/>
          </p:nvPr>
        </p:nvSpPr>
        <p:spPr>
          <a:xfrm>
            <a:off x="723900" y="3010486"/>
            <a:ext cx="3855720" cy="2856914"/>
          </a:xfrm>
        </p:spPr>
        <p:txBody>
          <a:bodyPr>
            <a:normAutofit fontScale="92500" lnSpcReduction="20000"/>
          </a:bodyPr>
          <a:lstStyle/>
          <a:p>
            <a:r>
              <a:rPr lang="en-US" sz="2400" dirty="0" smtClean="0"/>
              <a:t>* Create engaging data visualizations. </a:t>
            </a:r>
          </a:p>
          <a:p>
            <a:r>
              <a:rPr lang="en-US" sz="2400" dirty="0" smtClean="0"/>
              <a:t>* Help colleagues understand your achievements or program.</a:t>
            </a:r>
          </a:p>
          <a:p>
            <a:r>
              <a:rPr lang="en-US" sz="2400" dirty="0" smtClean="0"/>
              <a:t>* Help students understand how to work with data.</a:t>
            </a:r>
          </a:p>
          <a:p>
            <a:r>
              <a:rPr lang="en-US" dirty="0" smtClean="0"/>
              <a:t>https</a:t>
            </a:r>
            <a:r>
              <a:rPr lang="en-US" dirty="0"/>
              <a:t>://www.onlinecharttool.com</a:t>
            </a:r>
          </a:p>
        </p:txBody>
      </p:sp>
      <p:pic>
        <p:nvPicPr>
          <p:cNvPr id="10" name="Picture Placeholder 9"/>
          <p:cNvPicPr>
            <a:picLocks noGrp="1" noChangeAspect="1"/>
          </p:cNvPicPr>
          <p:nvPr>
            <p:ph type="pic" idx="1"/>
          </p:nvPr>
        </p:nvPicPr>
        <p:blipFill>
          <a:blip r:embed="rId2">
            <a:extLst>
              <a:ext uri="{28A0092B-C50C-407E-A947-70E740481C1C}">
                <a14:useLocalDpi xmlns:a14="http://schemas.microsoft.com/office/drawing/2010/main" val="0"/>
              </a:ext>
            </a:extLst>
          </a:blip>
          <a:srcRect l="1447" r="1447"/>
          <a:stretch>
            <a:fillRect/>
          </a:stretch>
        </p:blipFill>
        <p:spPr/>
      </p:pic>
    </p:spTree>
    <p:extLst>
      <p:ext uri="{BB962C8B-B14F-4D97-AF65-F5344CB8AC3E}">
        <p14:creationId xmlns:p14="http://schemas.microsoft.com/office/powerpoint/2010/main" val="2123541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example 1</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4306" r="14306"/>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09817201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900</TotalTime>
  <Words>665</Words>
  <Application>Microsoft Office PowerPoint</Application>
  <PresentationFormat>自定义</PresentationFormat>
  <Paragraphs>142</Paragraphs>
  <Slides>37</Slides>
  <Notes>3</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Crop</vt:lpstr>
      <vt:lpstr>Free Tools for teaching &amp; learning</vt:lpstr>
      <vt:lpstr>Purpose &amp; Goals</vt:lpstr>
      <vt:lpstr>Provide Practical Solutions</vt:lpstr>
      <vt:lpstr>You can start using today</vt:lpstr>
      <vt:lpstr>Available Online &amp; for Free</vt:lpstr>
      <vt:lpstr>Content Creation</vt:lpstr>
      <vt:lpstr>ThingLink</vt:lpstr>
      <vt:lpstr>Online Chart Tool: free data charting, graphing tools</vt:lpstr>
      <vt:lpstr>Student example 1</vt:lpstr>
      <vt:lpstr>Big Huge Labs: image editing &amp; meme creation tools</vt:lpstr>
      <vt:lpstr>PowerPoint 演示文稿</vt:lpstr>
      <vt:lpstr>PowerPoint 演示文稿</vt:lpstr>
      <vt:lpstr>Content Sharing</vt:lpstr>
      <vt:lpstr>Zoho: Create presentations online</vt:lpstr>
      <vt:lpstr>PowerPoint 演示文稿</vt:lpstr>
      <vt:lpstr>PowerPoint 演示文稿</vt:lpstr>
      <vt:lpstr>Padlet An electronic whiteboard</vt:lpstr>
      <vt:lpstr>Video and Audio creating &amp; EDITING</vt:lpstr>
      <vt:lpstr>PowToon</vt:lpstr>
      <vt:lpstr>Vocaroo</vt:lpstr>
      <vt:lpstr>Assessment</vt:lpstr>
      <vt:lpstr>ClassDojo</vt:lpstr>
      <vt:lpstr>Testmoz</vt:lpstr>
      <vt:lpstr>Poll everywhere</vt:lpstr>
      <vt:lpstr>Wenjuanxing</vt:lpstr>
      <vt:lpstr>BLogfolio</vt:lpstr>
      <vt:lpstr>Defining Blogfolio</vt:lpstr>
      <vt:lpstr>Why use a Blogfolio?</vt:lpstr>
      <vt:lpstr>WordPress</vt:lpstr>
      <vt:lpstr>Other Tools</vt:lpstr>
      <vt:lpstr>Classroom Tool Creators</vt:lpstr>
      <vt:lpstr>Basic Cartoon &amp; Animation Creation</vt:lpstr>
      <vt:lpstr>OER</vt:lpstr>
      <vt:lpstr>Open Textbooks</vt:lpstr>
      <vt:lpstr>Additional Blogfolio Resources</vt:lpstr>
      <vt:lpstr>Questions?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Fancy Title</dc:title>
  <dc:creator>Microsoft Office User</dc:creator>
  <cp:lastModifiedBy>admin</cp:lastModifiedBy>
  <cp:revision>50</cp:revision>
  <dcterms:created xsi:type="dcterms:W3CDTF">2017-09-11T22:08:14Z</dcterms:created>
  <dcterms:modified xsi:type="dcterms:W3CDTF">2017-09-13T01:07:05Z</dcterms:modified>
</cp:coreProperties>
</file>