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94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0066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27447-45DE-4368-B478-583DBDFBC56A}" type="datetimeFigureOut">
              <a:rPr lang="zh-CN" altLang="en-US" smtClean="0"/>
              <a:pPr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/>
              <a:t>韩赛汉译英辅导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zh-CN" altLang="en-US" b="1" dirty="0">
                <a:solidFill>
                  <a:schemeClr val="tx1"/>
                </a:solidFill>
              </a:rPr>
              <a:t>韩秀英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Paragraph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pPr algn="just"/>
            <a:r>
              <a:rPr lang="zh-CN" altLang="zh-CN" dirty="0" smtClean="0"/>
              <a:t>但如果像部分舆论那样，将屠呦呦的告白简单视作其对中医的</a:t>
            </a:r>
            <a:r>
              <a:rPr lang="en-US" altLang="zh-CN" dirty="0" smtClean="0"/>
              <a:t>“</a:t>
            </a:r>
            <a:r>
              <a:rPr lang="zh-CN" altLang="zh-CN" dirty="0" smtClean="0"/>
              <a:t>背书</a:t>
            </a:r>
            <a:r>
              <a:rPr lang="en-US" altLang="zh-CN" dirty="0" smtClean="0"/>
              <a:t>”</a:t>
            </a:r>
            <a:r>
              <a:rPr lang="zh-CN" altLang="zh-CN" dirty="0" smtClean="0"/>
              <a:t>，乃至将其成就视作中医向西医下的</a:t>
            </a:r>
            <a:r>
              <a:rPr lang="en-US" altLang="zh-CN" dirty="0" smtClean="0"/>
              <a:t>“</a:t>
            </a:r>
            <a:r>
              <a:rPr lang="zh-CN" altLang="zh-CN" dirty="0" smtClean="0"/>
              <a:t>战书</a:t>
            </a:r>
            <a:r>
              <a:rPr lang="en-US" altLang="zh-CN" dirty="0" smtClean="0"/>
              <a:t>”</a:t>
            </a:r>
            <a:r>
              <a:rPr lang="zh-CN" altLang="zh-CN" dirty="0" smtClean="0"/>
              <a:t>，这样的心愿固然可嘉，却可能完全背离科学家的本意。听过屠呦呦的报告，或是对其研究略作了解就知道，青蒿素的发现既来自于中医药</a:t>
            </a:r>
            <a:r>
              <a:rPr lang="en-US" altLang="zh-CN" dirty="0" smtClean="0"/>
              <a:t>“</a:t>
            </a:r>
            <a:r>
              <a:rPr lang="zh-CN" altLang="zh-CN" dirty="0" smtClean="0"/>
              <a:t>宝库</a:t>
            </a:r>
            <a:r>
              <a:rPr lang="en-US" altLang="zh-CN" dirty="0" smtClean="0"/>
              <a:t>”</a:t>
            </a:r>
            <a:r>
              <a:rPr lang="zh-CN" altLang="zh-CN" dirty="0" smtClean="0"/>
              <a:t>提供的积淀和灵感，也来自于西医严格的实验方法。缺了其中任意一项，历史很可能转向截然不同的方向。换言之，在</a:t>
            </a:r>
            <a:r>
              <a:rPr lang="en-US" altLang="zh-CN" dirty="0" smtClean="0"/>
              <a:t>“</a:t>
            </a:r>
            <a:r>
              <a:rPr lang="zh-CN" altLang="zh-CN" dirty="0" smtClean="0"/>
              <a:t>诺奖级</a:t>
            </a:r>
            <a:r>
              <a:rPr lang="en-US" altLang="zh-CN" dirty="0" smtClean="0"/>
              <a:t>”</a:t>
            </a:r>
            <a:r>
              <a:rPr lang="zh-CN" altLang="zh-CN" dirty="0" smtClean="0"/>
              <a:t>平台上促成中西医对话之前，屠呦呦及其团队的成果，正是长期</a:t>
            </a:r>
            <a:r>
              <a:rPr lang="en-US" altLang="zh-CN" dirty="0" smtClean="0"/>
              <a:t>“</a:t>
            </a:r>
            <a:r>
              <a:rPr lang="zh-CN" altLang="zh-CN" dirty="0" smtClean="0"/>
              <a:t>对话</a:t>
            </a:r>
            <a:r>
              <a:rPr lang="en-US" altLang="zh-CN" dirty="0" smtClean="0"/>
              <a:t>”</a:t>
            </a:r>
            <a:r>
              <a:rPr lang="zh-CN" altLang="zh-CN" dirty="0" smtClean="0"/>
              <a:t>的成果。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Autofit/>
          </a:bodyPr>
          <a:lstStyle/>
          <a:p>
            <a:r>
              <a:rPr lang="en-US" altLang="zh-CN" sz="3600" dirty="0" smtClean="0"/>
              <a:t>Sentence 1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692696"/>
            <a:ext cx="8640960" cy="5976664"/>
          </a:xfrm>
        </p:spPr>
        <p:txBody>
          <a:bodyPr>
            <a:normAutofit fontScale="62500" lnSpcReduction="20000"/>
          </a:bodyPr>
          <a:lstStyle/>
          <a:p>
            <a:r>
              <a:rPr lang="zh-CN" altLang="zh-CN" sz="3400" dirty="0" smtClean="0"/>
              <a:t>但如果像部分</a:t>
            </a:r>
            <a:r>
              <a:rPr lang="zh-CN" altLang="zh-CN" sz="3400" b="1" dirty="0" smtClean="0">
                <a:solidFill>
                  <a:srgbClr val="C00000"/>
                </a:solidFill>
              </a:rPr>
              <a:t>舆论</a:t>
            </a:r>
            <a:r>
              <a:rPr lang="zh-CN" altLang="zh-CN" sz="3400" dirty="0" smtClean="0"/>
              <a:t>那样，将屠呦呦的</a:t>
            </a:r>
            <a:r>
              <a:rPr lang="zh-CN" altLang="zh-CN" sz="3400" b="1" dirty="0" smtClean="0">
                <a:solidFill>
                  <a:srgbClr val="00B050"/>
                </a:solidFill>
              </a:rPr>
              <a:t>告白</a:t>
            </a:r>
            <a:r>
              <a:rPr lang="zh-CN" altLang="zh-CN" sz="3400" dirty="0" smtClean="0"/>
              <a:t>简单视作其对中医的</a:t>
            </a:r>
            <a:r>
              <a:rPr lang="en-US" altLang="zh-CN" sz="3400" dirty="0" smtClean="0"/>
              <a:t>“</a:t>
            </a:r>
            <a:r>
              <a:rPr lang="zh-CN" altLang="zh-CN" sz="3400" b="1" dirty="0" smtClean="0">
                <a:solidFill>
                  <a:srgbClr val="0070C0"/>
                </a:solidFill>
              </a:rPr>
              <a:t>背书</a:t>
            </a:r>
            <a:r>
              <a:rPr lang="en-US" altLang="zh-CN" sz="3400" dirty="0" smtClean="0"/>
              <a:t>”</a:t>
            </a:r>
            <a:r>
              <a:rPr lang="zh-CN" altLang="zh-CN" sz="3400" dirty="0" smtClean="0"/>
              <a:t>，乃至将其成就视作中医向西医下的</a:t>
            </a:r>
            <a:r>
              <a:rPr lang="en-US" altLang="zh-CN" sz="3400" dirty="0" smtClean="0"/>
              <a:t>“</a:t>
            </a:r>
            <a:r>
              <a:rPr lang="zh-CN" altLang="zh-CN" sz="3400" b="1" dirty="0" smtClean="0">
                <a:solidFill>
                  <a:srgbClr val="7030A0"/>
                </a:solidFill>
              </a:rPr>
              <a:t>战书</a:t>
            </a:r>
            <a:r>
              <a:rPr lang="en-US" altLang="zh-CN" sz="3400" dirty="0" smtClean="0"/>
              <a:t>”</a:t>
            </a:r>
            <a:r>
              <a:rPr lang="zh-CN" altLang="zh-CN" sz="3400" dirty="0" smtClean="0"/>
              <a:t>，这样的心愿</a:t>
            </a:r>
            <a:r>
              <a:rPr lang="zh-CN" altLang="zh-CN" sz="3400" b="1" dirty="0" smtClean="0">
                <a:solidFill>
                  <a:srgbClr val="0000FF"/>
                </a:solidFill>
              </a:rPr>
              <a:t>固然</a:t>
            </a:r>
            <a:r>
              <a:rPr lang="zh-CN" altLang="zh-CN" sz="3400" b="1" dirty="0" smtClean="0">
                <a:solidFill>
                  <a:srgbClr val="00B050"/>
                </a:solidFill>
              </a:rPr>
              <a:t>可嘉</a:t>
            </a:r>
            <a:r>
              <a:rPr lang="zh-CN" altLang="zh-CN" sz="3400" dirty="0" smtClean="0"/>
              <a:t>，却可能完全</a:t>
            </a:r>
            <a:r>
              <a:rPr lang="zh-CN" altLang="zh-CN" sz="3400" b="1" dirty="0" smtClean="0"/>
              <a:t>背离</a:t>
            </a:r>
            <a:r>
              <a:rPr lang="zh-CN" altLang="zh-CN" sz="3400" dirty="0" smtClean="0"/>
              <a:t>科学家的</a:t>
            </a:r>
            <a:r>
              <a:rPr lang="zh-CN" altLang="zh-CN" sz="3400" b="1" dirty="0" smtClean="0">
                <a:solidFill>
                  <a:srgbClr val="FF0000"/>
                </a:solidFill>
              </a:rPr>
              <a:t>本意</a:t>
            </a:r>
            <a:r>
              <a:rPr lang="zh-CN" altLang="zh-CN" sz="3400" dirty="0" smtClean="0"/>
              <a:t>。</a:t>
            </a:r>
            <a:endParaRPr lang="en-US" altLang="zh-CN" sz="3400" dirty="0" smtClean="0"/>
          </a:p>
          <a:p>
            <a:r>
              <a:rPr lang="zh-CN" altLang="zh-CN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舆论</a:t>
            </a:r>
            <a:r>
              <a:rPr lang="en-US" altLang="zh-CN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public opinion; public voice</a:t>
            </a:r>
            <a:endParaRPr lang="en-US" altLang="zh-CN" sz="3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告白</a:t>
            </a:r>
            <a:r>
              <a:rPr lang="en-US" altLang="zh-CN" sz="3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public notice ; confession; announcement</a:t>
            </a:r>
          </a:p>
          <a:p>
            <a:r>
              <a:rPr lang="zh-CN" altLang="zh-CN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背书</a:t>
            </a:r>
            <a:r>
              <a:rPr lang="en-US" altLang="zh-CN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endorsement ; endorse </a:t>
            </a:r>
            <a:endParaRPr lang="en-US" altLang="zh-CN" sz="3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3800" dirty="0" smtClean="0"/>
              <a:t>背书一词来自商业用语，支票在转让的过程中有一种是转让支票出去的人要在支票背后签名（或盖章），称为背书。背书的人就会对这张支票负某种程度、类似担保的偿还责任</a:t>
            </a:r>
            <a:r>
              <a:rPr lang="en-US" altLang="zh-CN" sz="3800" dirty="0" smtClean="0"/>
              <a:t>. </a:t>
            </a:r>
            <a:r>
              <a:rPr lang="zh-CN" altLang="en-US" sz="3800" dirty="0" smtClean="0"/>
              <a:t>之后就引申为担保、保证的意思</a:t>
            </a:r>
            <a:r>
              <a:rPr lang="en-US" altLang="zh-CN" sz="3800" dirty="0" smtClean="0"/>
              <a:t>.</a:t>
            </a:r>
            <a:r>
              <a:rPr lang="zh-CN" altLang="en-US" sz="3800" dirty="0" smtClean="0"/>
              <a:t>即为你的事情或为你说的话作担保、保证</a:t>
            </a:r>
            <a:r>
              <a:rPr lang="en-US" altLang="zh-CN" sz="3800" dirty="0" smtClean="0"/>
              <a:t>.</a:t>
            </a:r>
            <a:r>
              <a:rPr lang="zh-CN" altLang="en-US" sz="3800" dirty="0" smtClean="0"/>
              <a:t>比如说</a:t>
            </a:r>
            <a:r>
              <a:rPr lang="en-US" altLang="zh-CN" sz="3800" dirty="0" smtClean="0"/>
              <a:t>;</a:t>
            </a:r>
            <a:r>
              <a:rPr lang="zh-CN" altLang="en-US" sz="3800" dirty="0" smtClean="0"/>
              <a:t>我为这句话的真实性背书</a:t>
            </a:r>
            <a:r>
              <a:rPr lang="en-US" altLang="zh-CN" sz="3800" dirty="0" smtClean="0"/>
              <a:t>.</a:t>
            </a:r>
            <a:endParaRPr lang="en-US" altLang="zh-CN" sz="3800" b="1" dirty="0" smtClean="0">
              <a:solidFill>
                <a:srgbClr val="0070C0"/>
              </a:solidFill>
            </a:endParaRPr>
          </a:p>
          <a:p>
            <a:r>
              <a:rPr lang="zh-CN" altLang="zh-CN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战书</a:t>
            </a:r>
            <a:r>
              <a:rPr lang="en-US" altLang="zh-CN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written challenge to war; letter of challenge;</a:t>
            </a:r>
            <a:r>
              <a:rPr lang="zh-CN" altLang="en-US" sz="3800" dirty="0" smtClean="0">
                <a:latin typeface="Times New Roman" pitchFamily="18" charset="0"/>
                <a:cs typeface="Times New Roman" pitchFamily="18" charset="0"/>
              </a:rPr>
              <a:t>下战书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 fling down a challenge</a:t>
            </a:r>
            <a:endParaRPr lang="en-US" altLang="zh-CN" sz="3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固然</a:t>
            </a:r>
            <a:r>
              <a:rPr lang="zh-CN" alt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： 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no doubt; it is true; of course; admittedly</a:t>
            </a:r>
            <a:endParaRPr lang="en-US" altLang="zh-CN" sz="3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可嘉</a:t>
            </a:r>
            <a:r>
              <a:rPr lang="zh-CN" altLang="en-US" sz="3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worth the compliment; deserving the citation</a:t>
            </a:r>
            <a:r>
              <a:rPr lang="zh-CN" altLang="en-US" sz="3800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Commendable</a:t>
            </a:r>
            <a:r>
              <a:rPr lang="zh-CN" altLang="en-US" sz="3800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pious</a:t>
            </a:r>
            <a:endParaRPr lang="en-US" altLang="zh-CN" sz="3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800" b="1" dirty="0" smtClean="0">
                <a:latin typeface="Times New Roman" pitchFamily="18" charset="0"/>
                <a:cs typeface="Times New Roman" pitchFamily="18" charset="0"/>
              </a:rPr>
              <a:t>背离</a:t>
            </a:r>
            <a:r>
              <a:rPr lang="zh-CN" altLang="en-US" sz="3800" b="1" dirty="0" smtClean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deviate from; depart from; deviation; err from; fall away</a:t>
            </a:r>
            <a:endParaRPr lang="en-US" altLang="zh-CN" sz="3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本意</a:t>
            </a:r>
            <a:r>
              <a:rPr lang="zh-CN" alt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 original idea; real [original] intention </a:t>
            </a:r>
          </a:p>
          <a:p>
            <a:endParaRPr lang="zh-CN" altLang="en-US" sz="3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zh-CN" altLang="zh-CN" dirty="0" smtClean="0"/>
              <a:t>听过屠呦呦的报告，或是对其研究略作了解就知道，青蒿素的发现既</a:t>
            </a:r>
            <a:r>
              <a:rPr lang="zh-CN" altLang="zh-CN" b="1" dirty="0" smtClean="0">
                <a:solidFill>
                  <a:srgbClr val="7030A0"/>
                </a:solidFill>
              </a:rPr>
              <a:t>来自于</a:t>
            </a:r>
            <a:r>
              <a:rPr lang="zh-CN" altLang="zh-CN" dirty="0" smtClean="0"/>
              <a:t>中医药</a:t>
            </a:r>
            <a:r>
              <a:rPr lang="en-US" altLang="zh-CN" dirty="0" smtClean="0"/>
              <a:t>“</a:t>
            </a:r>
            <a:r>
              <a:rPr lang="zh-CN" altLang="zh-CN" dirty="0" smtClean="0"/>
              <a:t>宝库</a:t>
            </a:r>
            <a:r>
              <a:rPr lang="en-US" altLang="zh-CN" dirty="0" smtClean="0"/>
              <a:t>”</a:t>
            </a:r>
            <a:r>
              <a:rPr lang="zh-CN" altLang="zh-CN" dirty="0" smtClean="0"/>
              <a:t>提供的</a:t>
            </a:r>
            <a:r>
              <a:rPr lang="zh-CN" altLang="zh-CN" b="1" dirty="0" smtClean="0">
                <a:solidFill>
                  <a:srgbClr val="00B050"/>
                </a:solidFill>
              </a:rPr>
              <a:t>积淀</a:t>
            </a:r>
            <a:r>
              <a:rPr lang="zh-CN" altLang="zh-CN" dirty="0" smtClean="0"/>
              <a:t>和</a:t>
            </a:r>
            <a:r>
              <a:rPr lang="zh-CN" altLang="zh-CN" b="1" dirty="0" smtClean="0">
                <a:solidFill>
                  <a:srgbClr val="FF0000"/>
                </a:solidFill>
              </a:rPr>
              <a:t>灵感</a:t>
            </a:r>
            <a:r>
              <a:rPr lang="zh-CN" altLang="zh-CN" dirty="0" smtClean="0"/>
              <a:t>，也</a:t>
            </a:r>
            <a:r>
              <a:rPr lang="zh-CN" altLang="zh-CN" b="1" dirty="0" smtClean="0">
                <a:solidFill>
                  <a:srgbClr val="7030A0"/>
                </a:solidFill>
              </a:rPr>
              <a:t>来自于</a:t>
            </a:r>
            <a:r>
              <a:rPr lang="zh-CN" altLang="zh-CN" dirty="0" smtClean="0"/>
              <a:t>西医严格的实验方法。</a:t>
            </a:r>
            <a:r>
              <a:rPr lang="en-US" altLang="zh-CN" dirty="0" smtClean="0"/>
              <a:t> </a:t>
            </a:r>
          </a:p>
          <a:p>
            <a:r>
              <a:rPr lang="zh-CN" altLang="zh-CN" b="1" dirty="0" smtClean="0">
                <a:solidFill>
                  <a:srgbClr val="7030A0"/>
                </a:solidFill>
              </a:rPr>
              <a:t>来自于</a:t>
            </a:r>
            <a:r>
              <a:rPr lang="zh-CN" altLang="en-US" b="1" dirty="0" smtClean="0">
                <a:solidFill>
                  <a:srgbClr val="7030A0"/>
                </a:solidFill>
              </a:rPr>
              <a:t>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come from; stem from; be derived from</a:t>
            </a:r>
          </a:p>
          <a:p>
            <a:r>
              <a:rPr lang="zh-CN" altLang="zh-CN" b="1" dirty="0" smtClean="0">
                <a:solidFill>
                  <a:srgbClr val="00B050"/>
                </a:solidFill>
              </a:rPr>
              <a:t>积淀</a:t>
            </a:r>
            <a:r>
              <a:rPr lang="zh-CN" altLang="en-US" b="1" dirty="0" smtClean="0">
                <a:solidFill>
                  <a:srgbClr val="00B050"/>
                </a:solidFill>
              </a:rPr>
              <a:t>：</a:t>
            </a:r>
            <a:r>
              <a:rPr lang="en-US" altLang="zh-CN" dirty="0" smtClean="0"/>
              <a:t> accumulation</a:t>
            </a:r>
            <a:endParaRPr lang="en-US" altLang="zh-CN" b="1" dirty="0" smtClean="0">
              <a:solidFill>
                <a:srgbClr val="00B050"/>
              </a:solidFill>
            </a:endParaRPr>
          </a:p>
          <a:p>
            <a:r>
              <a:rPr lang="zh-CN" altLang="zh-CN" b="1" dirty="0" smtClean="0">
                <a:solidFill>
                  <a:srgbClr val="FF0000"/>
                </a:solidFill>
              </a:rPr>
              <a:t>灵感</a:t>
            </a:r>
            <a:r>
              <a:rPr lang="zh-CN" altLang="en-US" b="1" dirty="0" smtClean="0">
                <a:solidFill>
                  <a:srgbClr val="FF0000"/>
                </a:solidFill>
              </a:rPr>
              <a:t>：</a:t>
            </a:r>
            <a:r>
              <a:rPr lang="en-US" altLang="zh-CN" dirty="0" smtClean="0"/>
              <a:t> inspiration; Promethean fire; afflatus; [</a:t>
            </a:r>
            <a:r>
              <a:rPr lang="zh-CN" altLang="en-US" dirty="0" smtClean="0"/>
              <a:t>电影</a:t>
            </a:r>
            <a:r>
              <a:rPr lang="en-US" altLang="zh-CN" dirty="0" smtClean="0"/>
              <a:t>]Inspiration 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472608"/>
          </a:xfrm>
        </p:spPr>
        <p:txBody>
          <a:bodyPr/>
          <a:lstStyle/>
          <a:p>
            <a:r>
              <a:rPr lang="zh-CN" altLang="zh-CN" b="1" dirty="0" smtClean="0">
                <a:solidFill>
                  <a:srgbClr val="7030A0"/>
                </a:solidFill>
              </a:rPr>
              <a:t>缺了</a:t>
            </a:r>
            <a:r>
              <a:rPr lang="zh-CN" altLang="zh-CN" dirty="0" smtClean="0"/>
              <a:t>其中任意一项，历史</a:t>
            </a:r>
            <a:r>
              <a:rPr lang="zh-CN" altLang="zh-CN" b="1" dirty="0" smtClean="0">
                <a:solidFill>
                  <a:srgbClr val="0070C0"/>
                </a:solidFill>
              </a:rPr>
              <a:t>很可能转向</a:t>
            </a:r>
            <a:r>
              <a:rPr lang="zh-CN" altLang="zh-CN" b="1" dirty="0" smtClean="0">
                <a:solidFill>
                  <a:srgbClr val="FF0000"/>
                </a:solidFill>
              </a:rPr>
              <a:t>截然不同的</a:t>
            </a:r>
            <a:r>
              <a:rPr lang="zh-CN" altLang="zh-CN" dirty="0" smtClean="0"/>
              <a:t>方向。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7030A0"/>
                </a:solidFill>
              </a:rPr>
              <a:t>缺了</a:t>
            </a:r>
            <a:r>
              <a:rPr lang="en-US" altLang="zh-CN" b="1" dirty="0" smtClean="0">
                <a:solidFill>
                  <a:srgbClr val="7030A0"/>
                </a:solidFill>
              </a:rPr>
              <a:t>:</a:t>
            </a:r>
            <a:r>
              <a:rPr lang="en-US" altLang="zh-CN" dirty="0" smtClean="0"/>
              <a:t> lack; be short of; absence; disappearance; for a deficiency of;  without</a:t>
            </a:r>
            <a:endParaRPr lang="en-US" altLang="zh-CN" b="1" dirty="0" smtClean="0">
              <a:solidFill>
                <a:srgbClr val="7030A0"/>
              </a:solidFill>
            </a:endParaRPr>
          </a:p>
          <a:p>
            <a:r>
              <a:rPr lang="zh-CN" altLang="zh-CN" b="1" dirty="0" smtClean="0">
                <a:solidFill>
                  <a:srgbClr val="0070C0"/>
                </a:solidFill>
              </a:rPr>
              <a:t>很可能转向</a:t>
            </a:r>
            <a:r>
              <a:rPr lang="en-US" altLang="zh-CN" b="1" dirty="0" smtClean="0">
                <a:solidFill>
                  <a:srgbClr val="0070C0"/>
                </a:solidFill>
              </a:rPr>
              <a:t>: (</a:t>
            </a:r>
            <a:r>
              <a:rPr lang="zh-CN" altLang="en-US" b="1" dirty="0" smtClean="0">
                <a:solidFill>
                  <a:srgbClr val="0070C0"/>
                </a:solidFill>
              </a:rPr>
              <a:t>时态问题</a:t>
            </a:r>
            <a:r>
              <a:rPr lang="en-US" altLang="zh-CN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zh-CN" altLang="zh-CN" b="1" dirty="0" smtClean="0">
                <a:solidFill>
                  <a:srgbClr val="FF0000"/>
                </a:solidFill>
              </a:rPr>
              <a:t>截然不同的</a:t>
            </a:r>
            <a:r>
              <a:rPr lang="zh-CN" altLang="en-US" b="1" dirty="0" smtClean="0">
                <a:solidFill>
                  <a:srgbClr val="FF0000"/>
                </a:solidFill>
              </a:rPr>
              <a:t>：</a:t>
            </a:r>
            <a:r>
              <a:rPr lang="en-US" altLang="zh-CN" dirty="0" smtClean="0"/>
              <a:t> distinct ;totally / completely different </a:t>
            </a:r>
          </a:p>
          <a:p>
            <a:endParaRPr lang="zh-CN" alt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zh-CN" altLang="zh-CN" b="1" dirty="0" smtClean="0">
                <a:solidFill>
                  <a:srgbClr val="FF0000"/>
                </a:solidFill>
              </a:rPr>
              <a:t>换言之</a:t>
            </a:r>
            <a:r>
              <a:rPr lang="zh-CN" altLang="zh-CN" dirty="0" smtClean="0"/>
              <a:t>，在</a:t>
            </a:r>
            <a:r>
              <a:rPr lang="en-US" altLang="zh-CN" dirty="0" smtClean="0"/>
              <a:t>“</a:t>
            </a:r>
            <a:r>
              <a:rPr lang="zh-CN" altLang="zh-CN" dirty="0" smtClean="0"/>
              <a:t>诺奖</a:t>
            </a:r>
            <a:r>
              <a:rPr lang="zh-CN" altLang="zh-CN" b="1" dirty="0" smtClean="0">
                <a:solidFill>
                  <a:srgbClr val="00B050"/>
                </a:solidFill>
              </a:rPr>
              <a:t>级</a:t>
            </a:r>
            <a:r>
              <a:rPr lang="en-US" altLang="zh-CN" dirty="0" smtClean="0"/>
              <a:t>”</a:t>
            </a:r>
            <a:r>
              <a:rPr lang="zh-CN" altLang="zh-CN" dirty="0" smtClean="0"/>
              <a:t>平台上促成中西医对话之前，屠呦呦及其团队的</a:t>
            </a:r>
            <a:r>
              <a:rPr lang="zh-CN" altLang="zh-CN" b="1" dirty="0" smtClean="0">
                <a:solidFill>
                  <a:srgbClr val="0070C0"/>
                </a:solidFill>
              </a:rPr>
              <a:t>成果</a:t>
            </a:r>
            <a:r>
              <a:rPr lang="zh-CN" altLang="zh-CN" dirty="0" smtClean="0"/>
              <a:t>，正是长期</a:t>
            </a:r>
            <a:r>
              <a:rPr lang="en-US" altLang="zh-CN" dirty="0" smtClean="0"/>
              <a:t>“</a:t>
            </a:r>
            <a:r>
              <a:rPr lang="zh-CN" altLang="zh-CN" dirty="0" smtClean="0"/>
              <a:t>对话</a:t>
            </a:r>
            <a:r>
              <a:rPr lang="en-US" altLang="zh-CN" dirty="0" smtClean="0"/>
              <a:t>”</a:t>
            </a:r>
            <a:r>
              <a:rPr lang="zh-CN" altLang="zh-CN" dirty="0" smtClean="0"/>
              <a:t>的</a:t>
            </a:r>
            <a:r>
              <a:rPr lang="zh-CN" altLang="zh-CN" b="1" dirty="0" smtClean="0">
                <a:solidFill>
                  <a:srgbClr val="0070C0"/>
                </a:solidFill>
              </a:rPr>
              <a:t>成果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FF0000"/>
                </a:solidFill>
              </a:rPr>
              <a:t>换言之</a:t>
            </a:r>
            <a:r>
              <a:rPr lang="en-US" altLang="zh-CN" b="1" dirty="0" smtClean="0">
                <a:solidFill>
                  <a:srgbClr val="FF0000"/>
                </a:solidFill>
              </a:rPr>
              <a:t>: </a:t>
            </a:r>
            <a:r>
              <a:rPr lang="en-US" altLang="zh-CN" dirty="0" smtClean="0"/>
              <a:t>in other words; put it another way; that is to say</a:t>
            </a:r>
          </a:p>
          <a:p>
            <a:r>
              <a:rPr lang="zh-CN" altLang="zh-CN" b="1" dirty="0" smtClean="0">
                <a:solidFill>
                  <a:srgbClr val="00B050"/>
                </a:solidFill>
              </a:rPr>
              <a:t>级</a:t>
            </a:r>
            <a:r>
              <a:rPr lang="en-US" altLang="zh-CN" b="1" dirty="0" smtClean="0">
                <a:solidFill>
                  <a:srgbClr val="00B050"/>
                </a:solidFill>
              </a:rPr>
              <a:t>(</a:t>
            </a:r>
            <a:r>
              <a:rPr lang="zh-CN" altLang="en-US" b="1" dirty="0" smtClean="0">
                <a:solidFill>
                  <a:srgbClr val="00B050"/>
                </a:solidFill>
              </a:rPr>
              <a:t>别</a:t>
            </a:r>
            <a:r>
              <a:rPr lang="en-US" altLang="zh-CN" b="1" dirty="0" smtClean="0">
                <a:solidFill>
                  <a:srgbClr val="00B050"/>
                </a:solidFill>
              </a:rPr>
              <a:t>): </a:t>
            </a:r>
            <a:r>
              <a:rPr lang="en-US" altLang="zh-CN" dirty="0" smtClean="0"/>
              <a:t>rank; level; grade</a:t>
            </a:r>
          </a:p>
          <a:p>
            <a:r>
              <a:rPr lang="zh-CN" altLang="zh-CN" b="1" dirty="0" smtClean="0">
                <a:solidFill>
                  <a:srgbClr val="0070C0"/>
                </a:solidFill>
              </a:rPr>
              <a:t>成果</a:t>
            </a:r>
            <a:r>
              <a:rPr lang="zh-CN" altLang="en-US" b="1" dirty="0" smtClean="0">
                <a:solidFill>
                  <a:srgbClr val="0070C0"/>
                </a:solidFill>
              </a:rPr>
              <a:t>：</a:t>
            </a:r>
            <a:r>
              <a:rPr lang="en-US" altLang="zh-CN" dirty="0" smtClean="0"/>
              <a:t>achievement; fruit; gain; positive result; termination; progeny</a:t>
            </a:r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Paragraph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dirty="0" smtClean="0"/>
              <a:t>而此前绵延不绝的</a:t>
            </a:r>
            <a:r>
              <a:rPr lang="en-US" altLang="zh-CN" dirty="0" smtClean="0"/>
              <a:t>“</a:t>
            </a:r>
            <a:r>
              <a:rPr lang="zh-CN" altLang="zh-CN" dirty="0" smtClean="0"/>
              <a:t>中西医</a:t>
            </a:r>
            <a:r>
              <a:rPr lang="en-US" altLang="zh-CN" dirty="0" smtClean="0"/>
              <a:t>”</a:t>
            </a:r>
            <a:r>
              <a:rPr lang="zh-CN" altLang="zh-CN" dirty="0" smtClean="0"/>
              <a:t>之争，多多少少都游离了对话的本意，而陷于一种单向化的</a:t>
            </a:r>
            <a:r>
              <a:rPr lang="en-US" altLang="zh-CN" dirty="0" smtClean="0"/>
              <a:t>“</a:t>
            </a:r>
            <a:r>
              <a:rPr lang="zh-CN" altLang="zh-CN" dirty="0" smtClean="0"/>
              <a:t>争短长</a:t>
            </a:r>
            <a:r>
              <a:rPr lang="en-US" altLang="zh-CN" dirty="0" smtClean="0"/>
              <a:t>”</a:t>
            </a:r>
            <a:r>
              <a:rPr lang="zh-CN" altLang="zh-CN" dirty="0" smtClean="0"/>
              <a:t>。持中医论者，不屑于西医的</a:t>
            </a:r>
            <a:r>
              <a:rPr lang="en-US" altLang="zh-CN" dirty="0" smtClean="0"/>
              <a:t>“</a:t>
            </a:r>
            <a:r>
              <a:rPr lang="zh-CN" altLang="zh-CN" dirty="0" smtClean="0"/>
              <a:t>按部就班</a:t>
            </a:r>
            <a:r>
              <a:rPr lang="en-US" altLang="zh-CN" dirty="0" smtClean="0"/>
              <a:t>”</a:t>
            </a:r>
            <a:r>
              <a:rPr lang="zh-CN" altLang="zh-CN" dirty="0" smtClean="0"/>
              <a:t>；持西医论者，不屑于中医的</a:t>
            </a:r>
            <a:r>
              <a:rPr lang="en-US" altLang="zh-CN" dirty="0" smtClean="0"/>
              <a:t>“</a:t>
            </a:r>
            <a:r>
              <a:rPr lang="zh-CN" altLang="zh-CN" dirty="0" smtClean="0"/>
              <a:t>随心所欲</a:t>
            </a:r>
            <a:r>
              <a:rPr lang="en-US" altLang="zh-CN" dirty="0" smtClean="0"/>
              <a:t>”</a:t>
            </a:r>
            <a:r>
              <a:rPr lang="zh-CN" altLang="zh-CN" dirty="0" smtClean="0"/>
              <a:t>。双方都没有看到，</a:t>
            </a:r>
            <a:r>
              <a:rPr lang="en-US" altLang="zh-CN" dirty="0" smtClean="0"/>
              <a:t>“</a:t>
            </a:r>
            <a:r>
              <a:rPr lang="zh-CN" altLang="zh-CN" dirty="0" smtClean="0"/>
              <a:t>按部就班</a:t>
            </a:r>
            <a:r>
              <a:rPr lang="en-US" altLang="zh-CN" dirty="0" smtClean="0"/>
              <a:t>”</a:t>
            </a:r>
            <a:r>
              <a:rPr lang="zh-CN" altLang="zh-CN" dirty="0" smtClean="0"/>
              <a:t>背后本是实证依据，</a:t>
            </a:r>
            <a:r>
              <a:rPr lang="en-US" altLang="zh-CN" dirty="0" smtClean="0"/>
              <a:t>“</a:t>
            </a:r>
            <a:r>
              <a:rPr lang="zh-CN" altLang="zh-CN" dirty="0" smtClean="0"/>
              <a:t>随心所欲</a:t>
            </a:r>
            <a:r>
              <a:rPr lang="en-US" altLang="zh-CN" dirty="0" smtClean="0"/>
              <a:t>”</a:t>
            </a:r>
            <a:r>
              <a:rPr lang="zh-CN" altLang="zh-CN" dirty="0" smtClean="0"/>
              <a:t>背后则有文化内涵，两者完全可以兼容互补，何必非得二元对立？屠呦呦在演讲中坦言，</a:t>
            </a:r>
            <a:r>
              <a:rPr lang="en-US" altLang="zh-CN" dirty="0" smtClean="0"/>
              <a:t>“</a:t>
            </a:r>
            <a:r>
              <a:rPr lang="zh-CN" altLang="zh-CN" dirty="0" smtClean="0"/>
              <a:t>通过抗疟药青蒿素的研究历程，我深深地感到中西医药各有所长，两者有机结合，优势互补，当具有更大的开发潜力和良好的发展前景</a:t>
            </a:r>
            <a:r>
              <a:rPr lang="en-US" altLang="zh-CN" dirty="0" smtClean="0"/>
              <a:t>”</a:t>
            </a:r>
            <a:r>
              <a:rPr lang="zh-CN" altLang="zh-CN" dirty="0" smtClean="0"/>
              <a:t>。这既是站在中医药立场上对西方科学界的一次告白，反过来也可理解为西医立场上对中医拥趸们的提醒。毋宁说，这是一个科学家对科学研究实质的某种揭示。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507288" cy="5760640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dirty="0" smtClean="0">
                <a:latin typeface="Times New Roman" pitchFamily="18" charset="0"/>
                <a:cs typeface="Times New Roman" pitchFamily="18" charset="0"/>
              </a:rPr>
              <a:t>而此前</a:t>
            </a:r>
            <a:r>
              <a:rPr lang="zh-CN" altLang="zh-C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绵延不绝的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zh-CN" altLang="zh-CN" dirty="0" smtClean="0">
                <a:latin typeface="Times New Roman" pitchFamily="18" charset="0"/>
                <a:cs typeface="Times New Roman" pitchFamily="18" charset="0"/>
              </a:rPr>
              <a:t>中西医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zh-CN" altLang="zh-CN" dirty="0" smtClean="0">
                <a:latin typeface="Times New Roman" pitchFamily="18" charset="0"/>
                <a:cs typeface="Times New Roman" pitchFamily="18" charset="0"/>
              </a:rPr>
              <a:t>之</a:t>
            </a:r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争</a:t>
            </a:r>
            <a:r>
              <a:rPr lang="zh-CN" altLang="zh-CN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多多少少</a:t>
            </a:r>
            <a:r>
              <a:rPr lang="zh-CN" altLang="zh-CN" dirty="0" smtClean="0">
                <a:latin typeface="Times New Roman" pitchFamily="18" charset="0"/>
                <a:cs typeface="Times New Roman" pitchFamily="18" charset="0"/>
              </a:rPr>
              <a:t>都</a:t>
            </a:r>
            <a:r>
              <a:rPr lang="zh-CN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游离</a:t>
            </a:r>
            <a:r>
              <a:rPr lang="zh-CN" altLang="zh-CN" dirty="0" smtClean="0">
                <a:latin typeface="Times New Roman" pitchFamily="18" charset="0"/>
                <a:cs typeface="Times New Roman" pitchFamily="18" charset="0"/>
              </a:rPr>
              <a:t>了对话的本意，而</a:t>
            </a:r>
            <a:r>
              <a:rPr lang="zh-CN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陷于</a:t>
            </a:r>
            <a:r>
              <a:rPr lang="zh-CN" altLang="zh-CN" dirty="0" smtClean="0">
                <a:latin typeface="Times New Roman" pitchFamily="18" charset="0"/>
                <a:cs typeface="Times New Roman" pitchFamily="18" charset="0"/>
              </a:rPr>
              <a:t>一种</a:t>
            </a:r>
            <a:r>
              <a:rPr lang="zh-CN" altLang="zh-CN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单向化</a:t>
            </a:r>
            <a:r>
              <a:rPr lang="zh-CN" altLang="zh-CN" dirty="0" smtClean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zh-CN" altLang="zh-CN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争短长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zh-CN" altLang="zh-CN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绵延不绝的</a:t>
            </a:r>
            <a:r>
              <a:rPr lang="en-US" altLang="zh-C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endless;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ceaseless; constant; uninterrupted; continuous; incessant</a:t>
            </a:r>
            <a:endParaRPr lang="en-US" altLang="zh-CN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争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论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：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argument ; dispute; debate; controversy </a:t>
            </a:r>
          </a:p>
          <a:p>
            <a:r>
              <a:rPr lang="zh-CN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多多少少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more or less; to a certain degree</a:t>
            </a:r>
          </a:p>
          <a:p>
            <a:r>
              <a:rPr lang="zh-CN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游离</a:t>
            </a:r>
            <a:r>
              <a:rPr lang="en-US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偏离</a:t>
            </a:r>
            <a:r>
              <a:rPr lang="en-US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dissociate; drift away; deviate from; diverge; deflect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sth./sb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. From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sth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.; depart from</a:t>
            </a:r>
            <a:endParaRPr lang="en-US" altLang="zh-CN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陷于</a:t>
            </a:r>
            <a:r>
              <a:rPr lang="en-US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sink into; fall into; land oneself in; be caught in; be immersed in </a:t>
            </a:r>
            <a:endParaRPr lang="en-US" altLang="zh-CN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单向化</a:t>
            </a:r>
            <a:r>
              <a:rPr lang="zh-CN" alt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en-US" altLang="zh-CN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unilateral; unidirectional   </a:t>
            </a:r>
          </a:p>
          <a:p>
            <a:r>
              <a:rPr lang="zh-CN" altLang="zh-CN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争短长</a:t>
            </a:r>
            <a:r>
              <a:rPr lang="zh-CN" altLang="en-US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（竞争）</a:t>
            </a:r>
            <a:r>
              <a:rPr lang="en-US" altLang="zh-CN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 competition; rival;  good or bad;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5760640"/>
          </a:xfrm>
        </p:spPr>
        <p:txBody>
          <a:bodyPr>
            <a:normAutofit fontScale="92500" lnSpcReduction="10000"/>
          </a:bodyPr>
          <a:lstStyle/>
          <a:p>
            <a:r>
              <a:rPr lang="zh-CN" altLang="zh-CN" b="1" dirty="0" smtClean="0">
                <a:solidFill>
                  <a:srgbClr val="FF0000"/>
                </a:solidFill>
              </a:rPr>
              <a:t>持</a:t>
            </a:r>
            <a:r>
              <a:rPr lang="zh-CN" altLang="zh-CN" dirty="0" smtClean="0"/>
              <a:t>中医论</a:t>
            </a:r>
            <a:r>
              <a:rPr lang="zh-CN" altLang="zh-CN" b="1" dirty="0" smtClean="0">
                <a:solidFill>
                  <a:srgbClr val="FF0000"/>
                </a:solidFill>
              </a:rPr>
              <a:t>者</a:t>
            </a:r>
            <a:r>
              <a:rPr lang="zh-CN" altLang="zh-CN" dirty="0" smtClean="0"/>
              <a:t>，</a:t>
            </a:r>
            <a:r>
              <a:rPr lang="zh-CN" altLang="zh-CN" b="1" dirty="0" smtClean="0">
                <a:solidFill>
                  <a:srgbClr val="0000FF"/>
                </a:solidFill>
              </a:rPr>
              <a:t>不屑于</a:t>
            </a:r>
            <a:r>
              <a:rPr lang="zh-CN" altLang="zh-CN" dirty="0" smtClean="0"/>
              <a:t>西医的</a:t>
            </a:r>
            <a:r>
              <a:rPr lang="en-US" altLang="zh-CN" dirty="0" smtClean="0"/>
              <a:t>“</a:t>
            </a:r>
            <a:r>
              <a:rPr lang="zh-CN" altLang="zh-CN" b="1" dirty="0" smtClean="0">
                <a:solidFill>
                  <a:srgbClr val="002060"/>
                </a:solidFill>
              </a:rPr>
              <a:t>按部就班</a:t>
            </a:r>
            <a:r>
              <a:rPr lang="en-US" altLang="zh-CN" dirty="0" smtClean="0"/>
              <a:t>”</a:t>
            </a:r>
            <a:r>
              <a:rPr lang="zh-CN" altLang="zh-CN" dirty="0" smtClean="0"/>
              <a:t>；</a:t>
            </a:r>
            <a:r>
              <a:rPr lang="zh-CN" altLang="zh-CN" b="1" dirty="0" smtClean="0">
                <a:solidFill>
                  <a:srgbClr val="FF0000"/>
                </a:solidFill>
              </a:rPr>
              <a:t>持</a:t>
            </a:r>
            <a:r>
              <a:rPr lang="zh-CN" altLang="zh-CN" dirty="0" smtClean="0"/>
              <a:t>西医论</a:t>
            </a:r>
            <a:r>
              <a:rPr lang="zh-CN" altLang="zh-CN" b="1" dirty="0" smtClean="0">
                <a:solidFill>
                  <a:srgbClr val="FF0000"/>
                </a:solidFill>
              </a:rPr>
              <a:t>者</a:t>
            </a:r>
            <a:r>
              <a:rPr lang="zh-CN" altLang="zh-CN" dirty="0" smtClean="0"/>
              <a:t>，不屑于中医的</a:t>
            </a:r>
            <a:r>
              <a:rPr lang="en-US" altLang="zh-CN" dirty="0" smtClean="0"/>
              <a:t>“</a:t>
            </a:r>
            <a:r>
              <a:rPr lang="zh-CN" altLang="zh-CN" b="1" dirty="0" smtClean="0">
                <a:solidFill>
                  <a:srgbClr val="7030A0"/>
                </a:solidFill>
              </a:rPr>
              <a:t>随心所欲</a:t>
            </a:r>
            <a:r>
              <a:rPr lang="en-US" altLang="zh-CN" dirty="0" smtClean="0"/>
              <a:t>”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 algn="just"/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支持者（拥护者）：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supporter; sustainer; proponent; backer; booster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advocate; advocator; defender; adherent 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不屑于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scorn to do; disdain for</a:t>
            </a:r>
          </a:p>
          <a:p>
            <a:pPr algn="just"/>
            <a:r>
              <a:rPr lang="zh-CN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按部就班</a:t>
            </a:r>
            <a:r>
              <a:rPr lang="zh-CN" alt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follow the prescribed order; conform to ancient customs; Creep before you walk.; do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sth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. according to routine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methodical; programmatic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altLang="zh-CN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随心所欲</a:t>
            </a:r>
            <a:r>
              <a:rPr lang="zh-CN" alt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follow one's bent [inclinations]; arbitrarily (</a:t>
            </a:r>
            <a:r>
              <a:rPr lang="en-US" altLang="zh-C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arbitrariness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); ... as one pleases; at one's [one's own] sweet will; at one's pleasure </a:t>
            </a:r>
            <a:endParaRPr lang="zh-CN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zh-CN" altLang="zh-CN" dirty="0" smtClean="0"/>
              <a:t>双方都没有看到，</a:t>
            </a:r>
            <a:r>
              <a:rPr lang="en-US" altLang="zh-CN" dirty="0" smtClean="0"/>
              <a:t>“</a:t>
            </a:r>
            <a:r>
              <a:rPr lang="zh-CN" altLang="zh-CN" dirty="0" smtClean="0"/>
              <a:t>按部就班</a:t>
            </a:r>
            <a:r>
              <a:rPr lang="en-US" altLang="zh-CN" dirty="0" smtClean="0"/>
              <a:t>”</a:t>
            </a:r>
            <a:r>
              <a:rPr lang="zh-CN" altLang="zh-CN" dirty="0" smtClean="0"/>
              <a:t>背后本是</a:t>
            </a:r>
            <a:r>
              <a:rPr lang="zh-CN" altLang="zh-CN" b="1" dirty="0" smtClean="0">
                <a:solidFill>
                  <a:srgbClr val="FF0000"/>
                </a:solidFill>
              </a:rPr>
              <a:t>实证依据</a:t>
            </a:r>
            <a:r>
              <a:rPr lang="zh-CN" altLang="zh-CN" dirty="0" smtClean="0"/>
              <a:t>，</a:t>
            </a:r>
            <a:r>
              <a:rPr lang="en-US" altLang="zh-CN" dirty="0" smtClean="0"/>
              <a:t>“</a:t>
            </a:r>
            <a:r>
              <a:rPr lang="zh-CN" altLang="zh-CN" dirty="0" smtClean="0"/>
              <a:t>随心所欲</a:t>
            </a:r>
            <a:r>
              <a:rPr lang="en-US" altLang="zh-CN" dirty="0" smtClean="0"/>
              <a:t>”</a:t>
            </a:r>
            <a:r>
              <a:rPr lang="zh-CN" altLang="zh-CN" dirty="0" smtClean="0"/>
              <a:t>背后则有</a:t>
            </a:r>
            <a:r>
              <a:rPr lang="zh-CN" altLang="zh-CN" b="1" dirty="0" smtClean="0">
                <a:solidFill>
                  <a:srgbClr val="00B050"/>
                </a:solidFill>
              </a:rPr>
              <a:t>文化内涵</a:t>
            </a:r>
            <a:r>
              <a:rPr lang="zh-CN" altLang="zh-CN" dirty="0" smtClean="0"/>
              <a:t>，两者完全可以</a:t>
            </a:r>
            <a:r>
              <a:rPr lang="zh-CN" altLang="zh-CN" b="1" dirty="0" smtClean="0">
                <a:solidFill>
                  <a:srgbClr val="002060"/>
                </a:solidFill>
              </a:rPr>
              <a:t>兼容互补</a:t>
            </a:r>
            <a:r>
              <a:rPr lang="zh-CN" altLang="zh-CN" dirty="0" smtClean="0"/>
              <a:t>，</a:t>
            </a:r>
            <a:r>
              <a:rPr lang="zh-CN" altLang="zh-CN" b="1" dirty="0" smtClean="0">
                <a:solidFill>
                  <a:srgbClr val="C00000"/>
                </a:solidFill>
              </a:rPr>
              <a:t>何必</a:t>
            </a:r>
            <a:r>
              <a:rPr lang="zh-CN" altLang="zh-CN" dirty="0" smtClean="0"/>
              <a:t>非得</a:t>
            </a:r>
            <a:r>
              <a:rPr lang="zh-CN" altLang="zh-CN" b="1" dirty="0" smtClean="0">
                <a:solidFill>
                  <a:srgbClr val="0070C0"/>
                </a:solidFill>
              </a:rPr>
              <a:t>二元对立</a:t>
            </a:r>
            <a:r>
              <a:rPr lang="zh-CN" altLang="zh-CN" dirty="0" smtClean="0"/>
              <a:t>？</a:t>
            </a:r>
            <a:endParaRPr lang="en-US" altLang="zh-CN" dirty="0" smtClean="0"/>
          </a:p>
          <a:p>
            <a:pPr algn="just"/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实证依据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empirical basis; a substantial evidence basis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文化内涵</a:t>
            </a:r>
            <a:r>
              <a:rPr lang="en-US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cultural connotation</a:t>
            </a:r>
            <a:endParaRPr lang="en-US" altLang="zh-CN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兼容互补</a:t>
            </a:r>
            <a:r>
              <a:rPr lang="zh-CN" alt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compatible and complementary</a:t>
            </a:r>
          </a:p>
          <a:p>
            <a:pPr algn="just"/>
            <a:r>
              <a:rPr lang="zh-CN" altLang="zh-CN" b="1" dirty="0" smtClean="0">
                <a:solidFill>
                  <a:srgbClr val="C00000"/>
                </a:solidFill>
              </a:rPr>
              <a:t>何必</a:t>
            </a:r>
            <a:r>
              <a:rPr lang="en-US" altLang="zh-CN" b="1" dirty="0" smtClean="0">
                <a:solidFill>
                  <a:srgbClr val="C00000"/>
                </a:solidFill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There is no need to…; Why…? Why bother…?</a:t>
            </a:r>
            <a:endParaRPr lang="en-US" altLang="zh-CN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二元对立</a:t>
            </a:r>
            <a:r>
              <a:rPr lang="en-US" altLang="zh-C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binary oppositions; duality; dualistic;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或者可以转为形容词来翻译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16624"/>
          </a:xfrm>
        </p:spPr>
        <p:txBody>
          <a:bodyPr>
            <a:normAutofit lnSpcReduction="10000"/>
          </a:bodyPr>
          <a:lstStyle/>
          <a:p>
            <a:r>
              <a:rPr lang="zh-CN" altLang="zh-CN" dirty="0" smtClean="0"/>
              <a:t>屠呦呦在演讲中</a:t>
            </a:r>
            <a:r>
              <a:rPr lang="zh-CN" altLang="zh-CN" b="1" dirty="0" smtClean="0">
                <a:solidFill>
                  <a:srgbClr val="FF0000"/>
                </a:solidFill>
              </a:rPr>
              <a:t>坦言</a:t>
            </a:r>
            <a:r>
              <a:rPr lang="zh-CN" altLang="zh-CN" dirty="0" smtClean="0"/>
              <a:t>，</a:t>
            </a:r>
            <a:r>
              <a:rPr lang="en-US" altLang="zh-CN" dirty="0" smtClean="0"/>
              <a:t>“</a:t>
            </a:r>
            <a:r>
              <a:rPr lang="zh-CN" altLang="zh-CN" dirty="0" smtClean="0"/>
              <a:t>通过抗疟药青蒿素的研究历程，我深深地感到中西医药各有所长，两者有机结合，优势互补，当具有更大的开发潜力和良好的发展前景</a:t>
            </a:r>
            <a:r>
              <a:rPr lang="en-US" altLang="zh-CN" dirty="0" smtClean="0"/>
              <a:t>”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坦言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confess; admit; frankly/explicitly/evidently speak/express/point out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“From research experience in artemisinin discovery, we learnt strengths from both Chinese and Western medicines. There are a great potential and future advance if these strengths can be fully integrated.”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Title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/>
          <a:lstStyle/>
          <a:p>
            <a:pPr algn="just"/>
            <a:r>
              <a:rPr lang="zh-CN" altLang="zh-CN" b="1" dirty="0"/>
              <a:t>屠呦呦</a:t>
            </a:r>
            <a:r>
              <a:rPr lang="zh-CN" altLang="zh-CN" b="1" dirty="0">
                <a:solidFill>
                  <a:srgbClr val="FF0000"/>
                </a:solidFill>
              </a:rPr>
              <a:t>秉持</a:t>
            </a:r>
            <a:r>
              <a:rPr lang="zh-CN" altLang="zh-CN" b="1" dirty="0"/>
              <a:t>的，不是</a:t>
            </a:r>
            <a:r>
              <a:rPr lang="zh-CN" altLang="zh-CN" b="1" dirty="0">
                <a:solidFill>
                  <a:srgbClr val="00B050"/>
                </a:solidFill>
              </a:rPr>
              <a:t>好事者</a:t>
            </a:r>
            <a:r>
              <a:rPr lang="zh-CN" altLang="zh-CN" b="1" dirty="0">
                <a:solidFill>
                  <a:srgbClr val="7030A0"/>
                </a:solidFill>
              </a:rPr>
              <a:t>争论</a:t>
            </a:r>
            <a:r>
              <a:rPr lang="zh-CN" altLang="zh-CN" b="1" dirty="0"/>
              <a:t>的</a:t>
            </a:r>
            <a:endParaRPr lang="zh-CN" altLang="zh-CN" dirty="0"/>
          </a:p>
          <a:p>
            <a:pPr algn="just"/>
            <a:r>
              <a:rPr lang="zh-CN" altLang="zh-CN" b="1" dirty="0" smtClean="0">
                <a:solidFill>
                  <a:srgbClr val="FF0000"/>
                </a:solidFill>
              </a:rPr>
              <a:t>秉持</a:t>
            </a:r>
            <a:r>
              <a:rPr lang="zh-CN" altLang="en-US" b="1" dirty="0" smtClean="0">
                <a:solidFill>
                  <a:srgbClr val="FF0000"/>
                </a:solidFill>
              </a:rPr>
              <a:t>：</a:t>
            </a:r>
            <a:r>
              <a:rPr lang="en-US" altLang="zh-CN" dirty="0" smtClean="0"/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uphold; persist; persevere ; insist on; 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00B050"/>
                </a:solidFill>
              </a:rPr>
              <a:t>好事者</a:t>
            </a:r>
            <a:r>
              <a:rPr lang="zh-CN" altLang="en-US" b="1" dirty="0" smtClean="0">
                <a:solidFill>
                  <a:srgbClr val="00B050"/>
                </a:solidFill>
              </a:rPr>
              <a:t>：</a:t>
            </a:r>
            <a:r>
              <a:rPr lang="en-US" altLang="zh-CN" dirty="0" smtClean="0"/>
              <a:t> 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busybody;  </a:t>
            </a:r>
          </a:p>
          <a:p>
            <a:pPr algn="just"/>
            <a:r>
              <a:rPr lang="zh-CN" altLang="en-US" sz="2800" b="1" dirty="0" smtClean="0">
                <a:solidFill>
                  <a:srgbClr val="00B050"/>
                </a:solidFill>
              </a:rPr>
              <a:t>爱管闲事的人</a:t>
            </a:r>
            <a:r>
              <a:rPr lang="en-US" altLang="zh-CN" sz="2800" b="1" dirty="0" smtClean="0">
                <a:solidFill>
                  <a:srgbClr val="00B050"/>
                </a:solidFill>
              </a:rPr>
              <a:t>:</a:t>
            </a:r>
            <a:r>
              <a:rPr lang="en-US" altLang="zh-CN" sz="2800" dirty="0" smtClean="0">
                <a:solidFill>
                  <a:srgbClr val="00B050"/>
                </a:solidFill>
              </a:rPr>
              <a:t> 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nosy parker; busy-body; meddler; </a:t>
            </a:r>
            <a:r>
              <a:rPr lang="en-US" altLang="zh-CN" dirty="0" err="1">
                <a:latin typeface="Times New Roman" pitchFamily="18" charset="0"/>
                <a:cs typeface="Times New Roman" pitchFamily="18" charset="0"/>
              </a:rPr>
              <a:t>pantopragmatic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zh-CN" altLang="zh-CN" b="1" dirty="0" smtClean="0">
                <a:solidFill>
                  <a:srgbClr val="7030A0"/>
                </a:solidFill>
              </a:rPr>
              <a:t>争论</a:t>
            </a:r>
            <a:r>
              <a:rPr lang="zh-CN" altLang="en-US" b="1" dirty="0" smtClean="0">
                <a:solidFill>
                  <a:srgbClr val="7030A0"/>
                </a:solidFill>
              </a:rPr>
              <a:t>：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argue; dispute; debate; argument; altercate 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句子结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构：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 is not B; A isn’t equal / equivalent to B; A is inconsistent with B; A is in no way consistent with B  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dirty="0" smtClean="0"/>
              <a:t>这既是</a:t>
            </a:r>
            <a:r>
              <a:rPr lang="zh-CN" altLang="zh-CN" b="1" dirty="0" smtClean="0">
                <a:solidFill>
                  <a:srgbClr val="0000FF"/>
                </a:solidFill>
              </a:rPr>
              <a:t>站在</a:t>
            </a:r>
            <a:r>
              <a:rPr lang="zh-CN" altLang="zh-CN" dirty="0" smtClean="0"/>
              <a:t>中医药</a:t>
            </a:r>
            <a:r>
              <a:rPr lang="zh-CN" altLang="zh-CN" b="1" dirty="0" smtClean="0">
                <a:solidFill>
                  <a:srgbClr val="0000FF"/>
                </a:solidFill>
              </a:rPr>
              <a:t>立场上</a:t>
            </a:r>
            <a:r>
              <a:rPr lang="zh-CN" altLang="zh-CN" dirty="0" smtClean="0"/>
              <a:t>对西方科学界的一次告白，反过来也可理解为西医立场上对中医</a:t>
            </a:r>
            <a:r>
              <a:rPr lang="zh-CN" altLang="zh-CN" b="1" dirty="0" smtClean="0">
                <a:solidFill>
                  <a:srgbClr val="00B050"/>
                </a:solidFill>
              </a:rPr>
              <a:t>拥趸</a:t>
            </a:r>
            <a:r>
              <a:rPr lang="zh-CN" altLang="zh-CN" dirty="0" smtClean="0"/>
              <a:t>们的提醒。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站在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zh-CN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立场上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take on the stand as…; sand on the side of…; on behalf of…; speak for; </a:t>
            </a:r>
            <a:r>
              <a:rPr lang="en-US" altLang="zh-CN" dirty="0" smtClean="0"/>
              <a:t>to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be in someone's shoes </a:t>
            </a:r>
          </a:p>
          <a:p>
            <a:pPr algn="just"/>
            <a:r>
              <a:rPr lang="zh-CN" altLang="zh-CN" b="1" dirty="0" smtClean="0">
                <a:solidFill>
                  <a:srgbClr val="00B050"/>
                </a:solidFill>
              </a:rPr>
              <a:t>拥趸</a:t>
            </a:r>
            <a:r>
              <a:rPr lang="en-US" altLang="zh-CN" b="1" dirty="0" smtClean="0">
                <a:solidFill>
                  <a:srgbClr val="00B050"/>
                </a:solidFill>
              </a:rPr>
              <a:t>(</a:t>
            </a:r>
            <a:r>
              <a:rPr lang="en-US" altLang="zh-CN" b="1" dirty="0" err="1" smtClean="0">
                <a:solidFill>
                  <a:srgbClr val="00B050"/>
                </a:solidFill>
              </a:rPr>
              <a:t>dǔn</a:t>
            </a:r>
            <a:r>
              <a:rPr lang="en-US" altLang="zh-CN" b="1" dirty="0" smtClean="0">
                <a:solidFill>
                  <a:srgbClr val="00B050"/>
                </a:solidFill>
              </a:rPr>
              <a:t>): 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拥趸”来源于粤语，指的是坚定的支持者和拥护者，是英语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"fans"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的意译。它对应的词由大家所支持的对象决定，支持球星的人，叫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球迷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；支持歌星的人，叫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歌迷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；支持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影星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的人，叫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影迷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"......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如果这个大家支持的偶像是影、视、 歌三栖明星呢？那就不能叫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什么迷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，只能叫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拥趸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>了！</a:t>
            </a:r>
            <a:endParaRPr lang="en-US" altLang="zh-CN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b="1" dirty="0" smtClean="0">
                <a:solidFill>
                  <a:srgbClr val="00B050"/>
                </a:solidFill>
              </a:rPr>
              <a:t>坚定的</a:t>
            </a:r>
            <a:r>
              <a:rPr lang="en-US" altLang="zh-CN" b="1" dirty="0" smtClean="0">
                <a:solidFill>
                  <a:srgbClr val="00B050"/>
                </a:solidFill>
              </a:rPr>
              <a:t>(</a:t>
            </a:r>
            <a:r>
              <a:rPr lang="zh-CN" altLang="en-US" b="1" dirty="0" smtClean="0">
                <a:solidFill>
                  <a:srgbClr val="00B050"/>
                </a:solidFill>
              </a:rPr>
              <a:t>支持者和拥护者</a:t>
            </a:r>
            <a:r>
              <a:rPr lang="en-US" altLang="zh-CN" b="1" dirty="0" smtClean="0">
                <a:solidFill>
                  <a:srgbClr val="00B050"/>
                </a:solidFill>
              </a:rPr>
              <a:t>): </a:t>
            </a:r>
          </a:p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firm; steady; uncompromising; decisive; steadfast; convinced; strong;</a:t>
            </a:r>
            <a:r>
              <a:rPr lang="en-US" altLang="zh-CN" dirty="0" smtClean="0"/>
              <a:t> adamant; determined… </a:t>
            </a:r>
          </a:p>
          <a:p>
            <a:endParaRPr lang="zh-CN" altLang="en-US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zh-CN" altLang="zh-CN" b="1" dirty="0" smtClean="0">
                <a:solidFill>
                  <a:srgbClr val="FF0000"/>
                </a:solidFill>
              </a:rPr>
              <a:t>毋宁说</a:t>
            </a:r>
            <a:r>
              <a:rPr lang="zh-CN" altLang="zh-CN" dirty="0" smtClean="0"/>
              <a:t>，这是一个科学家对科学研究</a:t>
            </a:r>
            <a:r>
              <a:rPr lang="zh-CN" altLang="zh-CN" b="1" dirty="0" smtClean="0">
                <a:solidFill>
                  <a:srgbClr val="00B050"/>
                </a:solidFill>
              </a:rPr>
              <a:t>实质</a:t>
            </a:r>
            <a:r>
              <a:rPr lang="zh-CN" altLang="zh-CN" dirty="0" smtClean="0"/>
              <a:t>的某种</a:t>
            </a:r>
            <a:r>
              <a:rPr lang="zh-CN" altLang="zh-CN" b="1" dirty="0" smtClean="0">
                <a:solidFill>
                  <a:srgbClr val="0000FF"/>
                </a:solidFill>
              </a:rPr>
              <a:t>揭示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毋宁说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还不如说；倒不如说。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Or rather; It is better to say that … ; rather...(than); (not so much...) as; rather than 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实质</a:t>
            </a:r>
            <a:r>
              <a:rPr lang="en-US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substance; essence; texture;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quiddity</a:t>
            </a:r>
            <a:endParaRPr lang="en-US" altLang="zh-CN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揭示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announce; promulgate; reveal; bring to light; open out; proclaim (V.) 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Paragraph 5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zh-CN" altLang="zh-CN" dirty="0" smtClean="0"/>
              <a:t>科学研究之艰深莫测，科学家多有体认，作为旁观者的我们也屡屡耳闻。而科学研究所需要的思维方式，人们未必有足够认识。对屠呦呦和她的团队，做出的学问未必人人能学，其治学的精神和观念却很值得借鉴。这既包括</a:t>
            </a:r>
            <a:r>
              <a:rPr lang="en-US" altLang="zh-CN" dirty="0" smtClean="0"/>
              <a:t>“</a:t>
            </a:r>
            <a:r>
              <a:rPr lang="zh-CN" altLang="zh-CN" dirty="0" smtClean="0"/>
              <a:t>几十年磨一剑</a:t>
            </a:r>
            <a:r>
              <a:rPr lang="en-US" altLang="zh-CN" dirty="0" smtClean="0"/>
              <a:t>”</a:t>
            </a:r>
            <a:r>
              <a:rPr lang="zh-CN" altLang="zh-CN" dirty="0" smtClean="0"/>
              <a:t>的硬功夫，也包括一种巧妙平衡的思维方式。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lnSpcReduction="10000"/>
          </a:bodyPr>
          <a:lstStyle/>
          <a:p>
            <a:r>
              <a:rPr lang="zh-CN" altLang="zh-CN" dirty="0" smtClean="0"/>
              <a:t>科学研究之</a:t>
            </a:r>
            <a:r>
              <a:rPr lang="zh-CN" altLang="zh-CN" b="1" dirty="0" smtClean="0">
                <a:solidFill>
                  <a:srgbClr val="0000FF"/>
                </a:solidFill>
              </a:rPr>
              <a:t>艰深莫测</a:t>
            </a:r>
            <a:r>
              <a:rPr lang="zh-CN" altLang="zh-CN" dirty="0" smtClean="0"/>
              <a:t>，科学家</a:t>
            </a:r>
            <a:r>
              <a:rPr lang="zh-CN" altLang="zh-CN" b="1" dirty="0" smtClean="0">
                <a:solidFill>
                  <a:srgbClr val="008000"/>
                </a:solidFill>
              </a:rPr>
              <a:t>多</a:t>
            </a:r>
            <a:r>
              <a:rPr lang="zh-CN" altLang="zh-CN" b="1" dirty="0" smtClean="0"/>
              <a:t>有</a:t>
            </a:r>
            <a:r>
              <a:rPr lang="zh-CN" altLang="zh-CN" b="1" dirty="0" smtClean="0">
                <a:solidFill>
                  <a:srgbClr val="FF0000"/>
                </a:solidFill>
              </a:rPr>
              <a:t>体认</a:t>
            </a:r>
            <a:r>
              <a:rPr lang="zh-CN" altLang="zh-CN" dirty="0" smtClean="0"/>
              <a:t>，作为</a:t>
            </a:r>
            <a:r>
              <a:rPr lang="zh-CN" altLang="zh-CN" b="1" dirty="0" smtClean="0">
                <a:solidFill>
                  <a:srgbClr val="00B050"/>
                </a:solidFill>
              </a:rPr>
              <a:t>旁观者</a:t>
            </a:r>
            <a:r>
              <a:rPr lang="zh-CN" altLang="zh-CN" dirty="0" smtClean="0"/>
              <a:t>的我们也</a:t>
            </a:r>
            <a:r>
              <a:rPr lang="zh-CN" altLang="zh-CN" b="1" dirty="0" smtClean="0">
                <a:solidFill>
                  <a:srgbClr val="FF0066"/>
                </a:solidFill>
              </a:rPr>
              <a:t>屡屡耳闻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0000FF"/>
                </a:solidFill>
              </a:rPr>
              <a:t>艰深莫测</a:t>
            </a:r>
            <a:r>
              <a:rPr lang="en-US" altLang="zh-CN" b="1" dirty="0" smtClean="0">
                <a:solidFill>
                  <a:srgbClr val="0000FF"/>
                </a:solidFill>
              </a:rPr>
              <a:t>: </a:t>
            </a:r>
            <a:r>
              <a:rPr lang="en-US" altLang="zh-CN" dirty="0" smtClean="0"/>
              <a:t>difficult and unpredictable; abstruse; Inscrutable;</a:t>
            </a:r>
            <a:r>
              <a:rPr lang="en-US" altLang="zh-CN" b="1" dirty="0" smtClean="0"/>
              <a:t> incomprehensible</a:t>
            </a:r>
            <a:r>
              <a:rPr lang="en-US" altLang="zh-CN" dirty="0" smtClean="0"/>
              <a:t> </a:t>
            </a:r>
          </a:p>
          <a:p>
            <a:r>
              <a:rPr lang="zh-CN" altLang="zh-CN" b="1" dirty="0" smtClean="0">
                <a:solidFill>
                  <a:srgbClr val="008000"/>
                </a:solidFill>
              </a:rPr>
              <a:t>多</a:t>
            </a:r>
            <a:r>
              <a:rPr lang="en-US" altLang="zh-CN" b="1" dirty="0" smtClean="0">
                <a:solidFill>
                  <a:srgbClr val="008000"/>
                </a:solidFill>
              </a:rPr>
              <a:t>: </a:t>
            </a:r>
            <a:r>
              <a:rPr lang="zh-CN" altLang="en-US" b="1" dirty="0" smtClean="0">
                <a:solidFill>
                  <a:srgbClr val="008000"/>
                </a:solidFill>
              </a:rPr>
              <a:t>表达程度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zh-CN" altLang="zh-CN" b="1" dirty="0" smtClean="0">
                <a:solidFill>
                  <a:srgbClr val="FF0000"/>
                </a:solidFill>
              </a:rPr>
              <a:t>体认</a:t>
            </a:r>
            <a:r>
              <a:rPr lang="en-US" altLang="zh-CN" b="1" dirty="0" smtClean="0">
                <a:solidFill>
                  <a:srgbClr val="FF0000"/>
                </a:solidFill>
              </a:rPr>
              <a:t>: realize; recognize; </a:t>
            </a:r>
          </a:p>
          <a:p>
            <a:r>
              <a:rPr lang="zh-CN" altLang="zh-CN" b="1" dirty="0" smtClean="0">
                <a:solidFill>
                  <a:srgbClr val="008000"/>
                </a:solidFill>
              </a:rPr>
              <a:t>多</a:t>
            </a:r>
            <a:r>
              <a:rPr lang="zh-CN" altLang="zh-CN" b="1" dirty="0" smtClean="0"/>
              <a:t>有</a:t>
            </a:r>
            <a:r>
              <a:rPr lang="zh-CN" altLang="zh-CN" b="1" dirty="0" smtClean="0">
                <a:solidFill>
                  <a:srgbClr val="FF0000"/>
                </a:solidFill>
              </a:rPr>
              <a:t>体认</a:t>
            </a:r>
            <a:r>
              <a:rPr lang="en-US" altLang="zh-CN" b="1" dirty="0" smtClean="0">
                <a:solidFill>
                  <a:srgbClr val="FF0000"/>
                </a:solidFill>
              </a:rPr>
              <a:t>——</a:t>
            </a:r>
            <a:r>
              <a:rPr lang="zh-CN" altLang="en-US" b="1" dirty="0" smtClean="0">
                <a:solidFill>
                  <a:srgbClr val="FF0000"/>
                </a:solidFill>
              </a:rPr>
              <a:t>深有体会：</a:t>
            </a:r>
            <a:r>
              <a:rPr lang="en-US" altLang="zh-CN" dirty="0" smtClean="0"/>
              <a:t> have a deep understanding; be too well aware of 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zh-CN" b="1" dirty="0" smtClean="0">
                <a:solidFill>
                  <a:srgbClr val="00B050"/>
                </a:solidFill>
              </a:rPr>
              <a:t>旁观者</a:t>
            </a:r>
            <a:r>
              <a:rPr lang="en-US" altLang="zh-CN" b="1" dirty="0" smtClean="0">
                <a:solidFill>
                  <a:srgbClr val="00B050"/>
                </a:solidFill>
              </a:rPr>
              <a:t>: </a:t>
            </a:r>
            <a:r>
              <a:rPr lang="en-US" altLang="zh-CN" dirty="0" smtClean="0"/>
              <a:t>onlooker; bystander; spectator; looker-on; stander-by; outsider; outlier</a:t>
            </a:r>
            <a:endParaRPr lang="en-US" altLang="zh-CN" b="1" dirty="0" smtClean="0">
              <a:solidFill>
                <a:srgbClr val="00B050"/>
              </a:solidFill>
            </a:endParaRPr>
          </a:p>
          <a:p>
            <a:r>
              <a:rPr lang="zh-CN" altLang="zh-CN" b="1" dirty="0" smtClean="0">
                <a:solidFill>
                  <a:srgbClr val="FF0066"/>
                </a:solidFill>
              </a:rPr>
              <a:t>屡屡耳闻</a:t>
            </a:r>
            <a:r>
              <a:rPr lang="en-US" altLang="zh-CN" b="1" dirty="0" smtClean="0">
                <a:solidFill>
                  <a:srgbClr val="FF0066"/>
                </a:solidFill>
              </a:rPr>
              <a:t>——</a:t>
            </a:r>
            <a:r>
              <a:rPr lang="zh-CN" altLang="en-US" b="1" dirty="0" smtClean="0">
                <a:solidFill>
                  <a:srgbClr val="FF0066"/>
                </a:solidFill>
              </a:rPr>
              <a:t>经常听到</a:t>
            </a:r>
            <a:endParaRPr lang="zh-CN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zh-CN" altLang="zh-CN" dirty="0" smtClean="0"/>
              <a:t>而科学研究所需要的</a:t>
            </a:r>
            <a:r>
              <a:rPr lang="zh-CN" altLang="zh-CN" b="1" dirty="0" smtClean="0">
                <a:solidFill>
                  <a:srgbClr val="00B050"/>
                </a:solidFill>
              </a:rPr>
              <a:t>思维方式</a:t>
            </a:r>
            <a:r>
              <a:rPr lang="zh-CN" altLang="zh-CN" dirty="0" smtClean="0"/>
              <a:t>，人们</a:t>
            </a:r>
            <a:r>
              <a:rPr lang="zh-CN" altLang="zh-CN" b="1" dirty="0" smtClean="0">
                <a:solidFill>
                  <a:srgbClr val="C00000"/>
                </a:solidFill>
              </a:rPr>
              <a:t>未必</a:t>
            </a:r>
            <a:r>
              <a:rPr lang="zh-CN" altLang="zh-CN" dirty="0" smtClean="0"/>
              <a:t>有足够</a:t>
            </a:r>
            <a:r>
              <a:rPr lang="zh-CN" altLang="zh-CN" b="1" dirty="0" smtClean="0">
                <a:solidFill>
                  <a:srgbClr val="0000FF"/>
                </a:solidFill>
              </a:rPr>
              <a:t>认识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00B050"/>
                </a:solidFill>
              </a:rPr>
              <a:t>思维方式</a:t>
            </a:r>
            <a:r>
              <a:rPr lang="en-US" altLang="zh-CN" b="1" dirty="0" smtClean="0">
                <a:solidFill>
                  <a:srgbClr val="00B050"/>
                </a:solidFill>
              </a:rPr>
              <a:t>: </a:t>
            </a:r>
            <a:r>
              <a:rPr lang="en-US" altLang="zh-CN" dirty="0" smtClean="0"/>
              <a:t>way/ mode of thinking</a:t>
            </a:r>
          </a:p>
          <a:p>
            <a:r>
              <a:rPr lang="zh-CN" altLang="zh-CN" b="1" dirty="0" smtClean="0">
                <a:solidFill>
                  <a:srgbClr val="C00000"/>
                </a:solidFill>
              </a:rPr>
              <a:t>未必</a:t>
            </a:r>
            <a:r>
              <a:rPr lang="en-US" altLang="zh-CN" b="1" dirty="0" smtClean="0">
                <a:solidFill>
                  <a:srgbClr val="C00000"/>
                </a:solidFill>
              </a:rPr>
              <a:t>: </a:t>
            </a:r>
            <a:r>
              <a:rPr lang="en-US" altLang="zh-CN" dirty="0" smtClean="0"/>
              <a:t>may not; not necessarily; not sure; unnecessarily 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r>
              <a:rPr lang="zh-CN" altLang="zh-CN" b="1" dirty="0" smtClean="0">
                <a:solidFill>
                  <a:srgbClr val="0000FF"/>
                </a:solidFill>
              </a:rPr>
              <a:t>认识</a:t>
            </a:r>
            <a:r>
              <a:rPr lang="en-US" altLang="zh-CN" b="1" dirty="0" smtClean="0">
                <a:solidFill>
                  <a:srgbClr val="0000FF"/>
                </a:solidFill>
              </a:rPr>
              <a:t>: </a:t>
            </a:r>
            <a:r>
              <a:rPr lang="en-US" altLang="zh-CN" dirty="0" smtClean="0"/>
              <a:t>know; be familiar with; be acquainted with; cognize; perceive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zh-CN" altLang="zh-CN" dirty="0" smtClean="0"/>
              <a:t>对屠呦呦和她的团队，做出的</a:t>
            </a:r>
            <a:r>
              <a:rPr lang="zh-CN" altLang="zh-CN" b="1" dirty="0" smtClean="0">
                <a:solidFill>
                  <a:srgbClr val="008000"/>
                </a:solidFill>
              </a:rPr>
              <a:t>学问</a:t>
            </a:r>
            <a:r>
              <a:rPr lang="zh-CN" altLang="zh-CN" dirty="0" smtClean="0"/>
              <a:t>未必人人能学，其</a:t>
            </a:r>
            <a:r>
              <a:rPr lang="zh-CN" altLang="zh-CN" b="1" dirty="0" smtClean="0">
                <a:solidFill>
                  <a:srgbClr val="FF0000"/>
                </a:solidFill>
              </a:rPr>
              <a:t>治学</a:t>
            </a:r>
            <a:r>
              <a:rPr lang="zh-CN" altLang="zh-CN" dirty="0" smtClean="0"/>
              <a:t>的精神和观念却很值得</a:t>
            </a:r>
            <a:r>
              <a:rPr lang="zh-CN" altLang="zh-CN" b="1" dirty="0" smtClean="0">
                <a:solidFill>
                  <a:srgbClr val="0000FF"/>
                </a:solidFill>
              </a:rPr>
              <a:t>借鉴</a:t>
            </a:r>
            <a:r>
              <a:rPr lang="zh-CN" altLang="zh-CN" dirty="0" smtClean="0"/>
              <a:t>。</a:t>
            </a:r>
          </a:p>
          <a:p>
            <a:pPr algn="just"/>
            <a:r>
              <a:rPr lang="zh-CN" altLang="zh-CN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学问</a:t>
            </a:r>
            <a:r>
              <a:rPr lang="en-US" altLang="zh-CN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learning; knowledge; scholarship; letter; lore </a:t>
            </a:r>
            <a:endParaRPr lang="en-US" altLang="zh-CN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治学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pursue one's studies; do scholarly research; make a study of subjects 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借鉴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use for reference; draw lessons from; draw on the experience of; have successful experiences of others to go by ;borrow; for reference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b="1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 fontScale="92500" lnSpcReduction="10000"/>
          </a:bodyPr>
          <a:lstStyle/>
          <a:p>
            <a:r>
              <a:rPr lang="zh-CN" altLang="zh-CN" dirty="0" smtClean="0"/>
              <a:t>这既包括</a:t>
            </a:r>
            <a:r>
              <a:rPr lang="en-US" altLang="zh-CN" dirty="0" smtClean="0"/>
              <a:t>“</a:t>
            </a:r>
            <a:r>
              <a:rPr lang="zh-CN" altLang="zh-CN" b="1" dirty="0" smtClean="0">
                <a:solidFill>
                  <a:srgbClr val="0000FF"/>
                </a:solidFill>
              </a:rPr>
              <a:t>几十年磨一剑</a:t>
            </a:r>
            <a:r>
              <a:rPr lang="en-US" altLang="zh-CN" dirty="0" smtClean="0"/>
              <a:t>”</a:t>
            </a:r>
            <a:r>
              <a:rPr lang="zh-CN" altLang="zh-CN" dirty="0" smtClean="0"/>
              <a:t>的</a:t>
            </a:r>
            <a:r>
              <a:rPr lang="zh-CN" altLang="zh-CN" b="1" dirty="0" smtClean="0">
                <a:solidFill>
                  <a:srgbClr val="FF0000"/>
                </a:solidFill>
              </a:rPr>
              <a:t>硬功夫</a:t>
            </a:r>
            <a:r>
              <a:rPr lang="zh-CN" altLang="zh-CN" dirty="0" smtClean="0"/>
              <a:t>，也包括一种</a:t>
            </a:r>
            <a:r>
              <a:rPr lang="zh-CN" altLang="zh-CN" b="1" dirty="0" smtClean="0">
                <a:solidFill>
                  <a:srgbClr val="00B050"/>
                </a:solidFill>
              </a:rPr>
              <a:t>巧妙</a:t>
            </a:r>
            <a:r>
              <a:rPr lang="zh-CN" altLang="zh-CN" dirty="0" smtClean="0"/>
              <a:t>平衡的思维方式。</a:t>
            </a:r>
            <a:endParaRPr lang="en-US" altLang="zh-CN" dirty="0" smtClean="0"/>
          </a:p>
          <a:p>
            <a:pPr algn="just"/>
            <a:r>
              <a:rPr lang="zh-CN" alt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zh-CN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几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）</a:t>
            </a:r>
            <a:r>
              <a:rPr lang="zh-CN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十年磨一剑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zh-CN" alt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字面翻译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Dozens of years of grinding sword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10 years for sword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having founded a sword for ten years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owning a sharp sword only after ten years’ grinding 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ten years hard working molds a sword 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 new birth after ten years’ preparation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 dozen years‘ efforts is just for this day. 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Taking ten years to sharpen a sword</a:t>
            </a:r>
            <a:br>
              <a:rPr lang="en-US" altLang="zh-CN" dirty="0" smtClean="0">
                <a:latin typeface="Times New Roman" pitchFamily="18" charset="0"/>
                <a:cs typeface="Times New Roman" pitchFamily="18" charset="0"/>
              </a:rPr>
            </a:br>
            <a:r>
              <a:rPr lang="zh-CN" alt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意译：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Persistence is the key to success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硬功夫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great proficiency; masterly skill</a:t>
            </a:r>
          </a:p>
          <a:p>
            <a:pPr algn="just"/>
            <a:r>
              <a:rPr lang="zh-CN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巧妙</a:t>
            </a:r>
            <a:r>
              <a:rPr lang="en-US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ingenious; clever; art; artifice; craftiness </a:t>
            </a:r>
            <a:endParaRPr lang="zh-CN" altLang="en-US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Paragraph 6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zh-CN" altLang="zh-CN" dirty="0" smtClean="0"/>
              <a:t>这种思维方式，就体现在其对中西医有机的结合。表面上，这是两种科学体系的对话，而实质上，这也是两种思维方式的平衡</a:t>
            </a:r>
            <a:r>
              <a:rPr lang="en-US" altLang="zh-CN" dirty="0" smtClean="0"/>
              <a:t>——</a:t>
            </a:r>
            <a:r>
              <a:rPr lang="zh-CN" altLang="zh-CN" dirty="0" smtClean="0"/>
              <a:t>从中医传统中寻觅灵感，屠呦呦们的想象力值得叹服；用西学方法做论证，屠呦呦们的理性思维亦值得重视。想象力与理性思辨的高度平衡，恰恰是优秀科学家具备的关键素质。这两者的平衡，使他们的创新从不是漫谈空想，而实证又绝不会死气沉沉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zh-CN" altLang="zh-CN" dirty="0" smtClean="0"/>
              <a:t>这种思维方式，就</a:t>
            </a:r>
            <a:r>
              <a:rPr lang="zh-CN" altLang="zh-CN" b="1" dirty="0" smtClean="0">
                <a:solidFill>
                  <a:srgbClr val="0000FF"/>
                </a:solidFill>
              </a:rPr>
              <a:t>体现</a:t>
            </a:r>
            <a:r>
              <a:rPr lang="zh-CN" altLang="zh-CN" dirty="0" smtClean="0"/>
              <a:t>在其对中西医</a:t>
            </a:r>
            <a:r>
              <a:rPr lang="zh-CN" altLang="zh-CN" b="1" dirty="0" smtClean="0">
                <a:solidFill>
                  <a:srgbClr val="7030A0"/>
                </a:solidFill>
              </a:rPr>
              <a:t>有机的</a:t>
            </a:r>
            <a:r>
              <a:rPr lang="zh-CN" altLang="zh-CN" b="1" dirty="0" smtClean="0">
                <a:solidFill>
                  <a:srgbClr val="FF0000"/>
                </a:solidFill>
              </a:rPr>
              <a:t>结合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0000FF"/>
                </a:solidFill>
              </a:rPr>
              <a:t>体现</a:t>
            </a:r>
            <a:r>
              <a:rPr lang="zh-CN" altLang="en-US" b="1" dirty="0" smtClean="0">
                <a:solidFill>
                  <a:srgbClr val="0000FF"/>
                </a:solidFill>
              </a:rPr>
              <a:t>：</a:t>
            </a:r>
            <a:r>
              <a:rPr lang="en-US" altLang="zh-CN" dirty="0" smtClean="0"/>
              <a:t> embody; incarnate; reflect; give expression to </a:t>
            </a:r>
            <a:r>
              <a:rPr lang="zh-CN" altLang="en-US" dirty="0" smtClean="0"/>
              <a:t>；</a:t>
            </a:r>
            <a:r>
              <a:rPr lang="en-US" altLang="zh-CN" dirty="0" smtClean="0"/>
              <a:t> be evidenced by</a:t>
            </a:r>
            <a:r>
              <a:rPr lang="zh-CN" altLang="en-US" dirty="0" smtClean="0"/>
              <a:t>； </a:t>
            </a:r>
            <a:r>
              <a:rPr lang="en-US" altLang="zh-CN" dirty="0" smtClean="0"/>
              <a:t>be manifested in</a:t>
            </a:r>
            <a:r>
              <a:rPr lang="zh-CN" altLang="en-US" dirty="0" smtClean="0"/>
              <a:t>；</a:t>
            </a:r>
            <a:r>
              <a:rPr lang="en-US" altLang="zh-CN" dirty="0" smtClean="0"/>
              <a:t>be embodied in </a:t>
            </a:r>
          </a:p>
          <a:p>
            <a:r>
              <a:rPr lang="zh-CN" altLang="zh-CN" b="1" dirty="0" smtClean="0">
                <a:solidFill>
                  <a:srgbClr val="7030A0"/>
                </a:solidFill>
              </a:rPr>
              <a:t>有机</a:t>
            </a:r>
            <a:r>
              <a:rPr lang="zh-CN" altLang="zh-CN" b="1" dirty="0" smtClean="0">
                <a:solidFill>
                  <a:srgbClr val="FF0000"/>
                </a:solidFill>
              </a:rPr>
              <a:t>结合</a:t>
            </a:r>
            <a:r>
              <a:rPr lang="en-US" altLang="zh-CN" b="1" dirty="0" smtClean="0">
                <a:solidFill>
                  <a:srgbClr val="FF0000"/>
                </a:solidFill>
              </a:rPr>
              <a:t>: </a:t>
            </a:r>
            <a:r>
              <a:rPr lang="en-US" altLang="zh-CN" dirty="0" smtClean="0"/>
              <a:t>organic combination; organic union 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5943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904656"/>
          </a:xfrm>
        </p:spPr>
        <p:txBody>
          <a:bodyPr>
            <a:normAutofit fontScale="70000" lnSpcReduction="20000"/>
          </a:bodyPr>
          <a:lstStyle/>
          <a:p>
            <a:r>
              <a:rPr lang="zh-CN" altLang="zh-CN" sz="3400" b="1" dirty="0" smtClean="0">
                <a:solidFill>
                  <a:srgbClr val="FF0000"/>
                </a:solidFill>
              </a:rPr>
              <a:t>表面上</a:t>
            </a:r>
            <a:r>
              <a:rPr lang="zh-CN" altLang="zh-CN" sz="3400" dirty="0" smtClean="0"/>
              <a:t>，这是两种科学体系的对话，而</a:t>
            </a:r>
            <a:r>
              <a:rPr lang="zh-CN" altLang="zh-CN" sz="3400" b="1" dirty="0" smtClean="0">
                <a:solidFill>
                  <a:srgbClr val="00B050"/>
                </a:solidFill>
              </a:rPr>
              <a:t>实质上</a:t>
            </a:r>
            <a:r>
              <a:rPr lang="zh-CN" altLang="zh-CN" sz="3400" dirty="0" smtClean="0"/>
              <a:t>，这也是两种思维方式的平衡</a:t>
            </a:r>
            <a:r>
              <a:rPr lang="en-US" altLang="zh-CN" sz="3400" dirty="0" smtClean="0"/>
              <a:t>——</a:t>
            </a:r>
            <a:r>
              <a:rPr lang="zh-CN" altLang="zh-CN" sz="3400" dirty="0" smtClean="0"/>
              <a:t>从中医传统中寻觅灵感，</a:t>
            </a:r>
            <a:r>
              <a:rPr lang="zh-CN" altLang="zh-CN" sz="3400" b="1" dirty="0" smtClean="0">
                <a:solidFill>
                  <a:srgbClr val="0070C0"/>
                </a:solidFill>
              </a:rPr>
              <a:t>屠呦呦们</a:t>
            </a:r>
            <a:r>
              <a:rPr lang="zh-CN" altLang="zh-CN" sz="3400" dirty="0" smtClean="0"/>
              <a:t>的想象力值得</a:t>
            </a:r>
            <a:r>
              <a:rPr lang="zh-CN" altLang="zh-CN" sz="3400" b="1" dirty="0" smtClean="0">
                <a:solidFill>
                  <a:srgbClr val="7030A0"/>
                </a:solidFill>
              </a:rPr>
              <a:t>叹服</a:t>
            </a:r>
            <a:r>
              <a:rPr lang="zh-CN" altLang="zh-CN" sz="3400" dirty="0" smtClean="0"/>
              <a:t>；用西学方法做</a:t>
            </a:r>
            <a:r>
              <a:rPr lang="zh-CN" altLang="zh-CN" sz="3400" b="1" dirty="0" smtClean="0">
                <a:solidFill>
                  <a:srgbClr val="FF0066"/>
                </a:solidFill>
              </a:rPr>
              <a:t>论证</a:t>
            </a:r>
            <a:r>
              <a:rPr lang="zh-CN" altLang="zh-CN" sz="3400" dirty="0" smtClean="0"/>
              <a:t>，屠呦呦们的</a:t>
            </a:r>
            <a:r>
              <a:rPr lang="zh-CN" altLang="zh-CN" sz="3400" b="1" dirty="0" smtClean="0">
                <a:solidFill>
                  <a:srgbClr val="008000"/>
                </a:solidFill>
              </a:rPr>
              <a:t>理性思维</a:t>
            </a:r>
            <a:r>
              <a:rPr lang="zh-CN" altLang="zh-CN" sz="3400" dirty="0" smtClean="0"/>
              <a:t>亦值得</a:t>
            </a:r>
            <a:r>
              <a:rPr lang="zh-CN" altLang="zh-CN" sz="3400" b="1" dirty="0" smtClean="0">
                <a:solidFill>
                  <a:srgbClr val="C00000"/>
                </a:solidFill>
              </a:rPr>
              <a:t>重视</a:t>
            </a:r>
            <a:r>
              <a:rPr lang="zh-CN" altLang="zh-CN" sz="3400" dirty="0" smtClean="0"/>
              <a:t>。</a:t>
            </a:r>
            <a:endParaRPr lang="en-US" altLang="zh-CN" sz="3400" dirty="0" smtClean="0"/>
          </a:p>
          <a:p>
            <a:r>
              <a:rPr lang="zh-CN" altLang="zh-CN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表面上</a:t>
            </a:r>
            <a:r>
              <a:rPr lang="en-US" altLang="zh-CN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zh-CN" sz="3900" dirty="0" smtClean="0">
                <a:latin typeface="Times New Roman" pitchFamily="18" charset="0"/>
                <a:cs typeface="Times New Roman" pitchFamily="18" charset="0"/>
              </a:rPr>
              <a:t> superficial; ostensible; seeming; apparent; apparently ; on the </a:t>
            </a:r>
            <a:r>
              <a:rPr lang="en-US" altLang="zh-CN" sz="3900" dirty="0" err="1" smtClean="0">
                <a:latin typeface="Times New Roman" pitchFamily="18" charset="0"/>
                <a:cs typeface="Times New Roman" pitchFamily="18" charset="0"/>
              </a:rPr>
              <a:t>surface;seemingly</a:t>
            </a:r>
            <a:endParaRPr lang="en-US" altLang="zh-CN" sz="39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实质上</a:t>
            </a:r>
            <a:r>
              <a:rPr lang="en-US" altLang="zh-CN" sz="3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3900" dirty="0" smtClean="0">
                <a:latin typeface="Times New Roman" pitchFamily="18" charset="0"/>
                <a:cs typeface="Times New Roman" pitchFamily="18" charset="0"/>
              </a:rPr>
              <a:t>in substance; in essence; essentially; virtually</a:t>
            </a:r>
            <a:endParaRPr lang="en-US" altLang="zh-CN" sz="39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9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叹服</a:t>
            </a:r>
            <a:r>
              <a:rPr lang="en-US" altLang="zh-CN" sz="39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3900" dirty="0" smtClean="0">
                <a:latin typeface="Times New Roman" pitchFamily="18" charset="0"/>
                <a:cs typeface="Times New Roman" pitchFamily="18" charset="0"/>
              </a:rPr>
              <a:t>gasp in admiration; admire deeply; be dazzled by; be amazed by; be impressed with; praise and admire</a:t>
            </a:r>
            <a:endParaRPr lang="en-US" altLang="zh-CN" sz="39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屠呦呦们</a:t>
            </a:r>
            <a:r>
              <a:rPr lang="en-US" altLang="zh-CN" sz="3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39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altLang="zh-CN" sz="3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Youyous</a:t>
            </a:r>
            <a:r>
              <a:rPr lang="en-US" altLang="zh-CN" sz="3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 People/scientists like </a:t>
            </a:r>
            <a:r>
              <a:rPr lang="en-US" altLang="zh-CN" sz="39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altLang="zh-CN" sz="3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Youyou</a:t>
            </a:r>
            <a:endParaRPr lang="en-US" altLang="zh-CN" sz="39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9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论证</a:t>
            </a:r>
            <a:r>
              <a:rPr lang="en-US" altLang="zh-CN" sz="39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3900" dirty="0" smtClean="0">
                <a:latin typeface="Times New Roman" pitchFamily="18" charset="0"/>
                <a:cs typeface="Times New Roman" pitchFamily="18" charset="0"/>
              </a:rPr>
              <a:t>demonstrate; prove; expound and prove [verify]; argue</a:t>
            </a:r>
            <a:endParaRPr lang="en-US" altLang="zh-CN" sz="39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9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理性思维</a:t>
            </a:r>
            <a:r>
              <a:rPr lang="en-US" altLang="zh-CN" sz="39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3900" dirty="0" smtClean="0">
                <a:latin typeface="Times New Roman" pitchFamily="18" charset="0"/>
                <a:cs typeface="Times New Roman" pitchFamily="18" charset="0"/>
              </a:rPr>
              <a:t>Rational thinking</a:t>
            </a:r>
            <a:endParaRPr lang="en-US" altLang="zh-CN" sz="3900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重视</a:t>
            </a:r>
            <a:r>
              <a:rPr lang="en-US" altLang="zh-CN" sz="3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3900" dirty="0" smtClean="0">
                <a:latin typeface="Times New Roman" pitchFamily="18" charset="0"/>
                <a:cs typeface="Times New Roman" pitchFamily="18" charset="0"/>
              </a:rPr>
              <a:t>attach importance to; pay attention to; think highly of; take </a:t>
            </a:r>
            <a:r>
              <a:rPr lang="en-US" altLang="zh-CN" sz="3900" dirty="0" err="1" smtClean="0">
                <a:latin typeface="Times New Roman" pitchFamily="18" charset="0"/>
                <a:cs typeface="Times New Roman" pitchFamily="18" charset="0"/>
              </a:rPr>
              <a:t>sth</a:t>
            </a:r>
            <a:r>
              <a:rPr lang="en-US" altLang="zh-CN" sz="3900" dirty="0" smtClean="0">
                <a:latin typeface="Times New Roman" pitchFamily="18" charset="0"/>
                <a:cs typeface="Times New Roman" pitchFamily="18" charset="0"/>
              </a:rPr>
              <a:t>. seriously; treasure; value</a:t>
            </a:r>
            <a:endParaRPr lang="en-US" altLang="zh-CN" sz="39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b="1" dirty="0" smtClean="0">
              <a:solidFill>
                <a:srgbClr val="00B050"/>
              </a:solidFill>
            </a:endParaRPr>
          </a:p>
          <a:p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Para 1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pPr algn="just"/>
            <a:r>
              <a:rPr lang="zh-CN" altLang="zh-CN" sz="4000" dirty="0" smtClean="0"/>
              <a:t>随</a:t>
            </a:r>
            <a:r>
              <a:rPr lang="zh-CN" altLang="zh-CN" sz="4000" dirty="0"/>
              <a:t>着诺贝尔奖颁奖典礼的临近，持续</a:t>
            </a:r>
            <a:r>
              <a:rPr lang="en-US" altLang="zh-CN" sz="4000" dirty="0"/>
              <a:t>2</a:t>
            </a:r>
            <a:r>
              <a:rPr lang="zh-CN" altLang="zh-CN" sz="4000" dirty="0"/>
              <a:t>个月的</a:t>
            </a:r>
            <a:r>
              <a:rPr lang="en-US" altLang="zh-CN" sz="4000" dirty="0"/>
              <a:t>“</a:t>
            </a:r>
            <a:r>
              <a:rPr lang="zh-CN" altLang="zh-CN" sz="4000" dirty="0"/>
              <a:t>屠呦呦热</a:t>
            </a:r>
            <a:r>
              <a:rPr lang="en-US" altLang="zh-CN" sz="4000" dirty="0"/>
              <a:t>”</a:t>
            </a:r>
            <a:r>
              <a:rPr lang="zh-CN" altLang="zh-CN" sz="4000" dirty="0"/>
              <a:t>正在渐入高潮。当地时间</a:t>
            </a:r>
            <a:r>
              <a:rPr lang="en-US" altLang="zh-CN" sz="4000" dirty="0"/>
              <a:t>7</a:t>
            </a:r>
            <a:r>
              <a:rPr lang="zh-CN" altLang="zh-CN" sz="4000" dirty="0"/>
              <a:t>日下午，屠呦呦在瑞 典卡罗林斯卡学院发表题为</a:t>
            </a:r>
            <a:r>
              <a:rPr lang="en-US" altLang="zh-CN" sz="4000" dirty="0"/>
              <a:t>“</a:t>
            </a:r>
            <a:r>
              <a:rPr lang="zh-CN" altLang="zh-CN" sz="4000" dirty="0"/>
              <a:t>青蒿素</a:t>
            </a:r>
            <a:r>
              <a:rPr lang="en-US" altLang="zh-CN" sz="4000" dirty="0"/>
              <a:t>——</a:t>
            </a:r>
            <a:r>
              <a:rPr lang="zh-CN" altLang="zh-CN" sz="4000" dirty="0"/>
              <a:t>中医药给世界的一份礼物</a:t>
            </a:r>
            <a:r>
              <a:rPr lang="en-US" altLang="zh-CN" sz="4000" dirty="0"/>
              <a:t>”</a:t>
            </a:r>
            <a:r>
              <a:rPr lang="zh-CN" altLang="zh-CN" sz="4000" dirty="0"/>
              <a:t>的演讲，详细回顾了青蒿素的发现过程，并援引毛泽东的话称，中医药学</a:t>
            </a:r>
            <a:r>
              <a:rPr lang="en-US" altLang="zh-CN" sz="4000" dirty="0"/>
              <a:t>“</a:t>
            </a:r>
            <a:r>
              <a:rPr lang="zh-CN" altLang="zh-CN" sz="4000" dirty="0"/>
              <a:t>是一个伟大的宝库</a:t>
            </a:r>
            <a:r>
              <a:rPr lang="en-US" altLang="zh-CN" sz="4000" dirty="0"/>
              <a:t>”</a:t>
            </a:r>
            <a:r>
              <a:rPr lang="zh-CN" altLang="zh-CN" sz="4000" dirty="0" smtClean="0"/>
              <a:t>。</a:t>
            </a:r>
            <a:endParaRPr lang="en-US" altLang="zh-CN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zh-CN" altLang="zh-CN" dirty="0" smtClean="0"/>
              <a:t>想象力与</a:t>
            </a:r>
            <a:r>
              <a:rPr lang="zh-CN" altLang="zh-CN" b="1" dirty="0" smtClean="0">
                <a:solidFill>
                  <a:srgbClr val="C00000"/>
                </a:solidFill>
              </a:rPr>
              <a:t>理性思辨</a:t>
            </a:r>
            <a:r>
              <a:rPr lang="zh-CN" altLang="zh-CN" dirty="0" smtClean="0"/>
              <a:t>的</a:t>
            </a:r>
            <a:r>
              <a:rPr lang="zh-CN" altLang="zh-CN" b="1" dirty="0" smtClean="0">
                <a:solidFill>
                  <a:srgbClr val="00B050"/>
                </a:solidFill>
              </a:rPr>
              <a:t>高度平衡</a:t>
            </a:r>
            <a:r>
              <a:rPr lang="zh-CN" altLang="zh-CN" dirty="0" smtClean="0"/>
              <a:t>，</a:t>
            </a:r>
            <a:r>
              <a:rPr lang="zh-CN" altLang="zh-CN" b="1" dirty="0" smtClean="0">
                <a:solidFill>
                  <a:srgbClr val="7030A0"/>
                </a:solidFill>
              </a:rPr>
              <a:t>恰恰是</a:t>
            </a:r>
            <a:r>
              <a:rPr lang="zh-CN" altLang="zh-CN" dirty="0" smtClean="0"/>
              <a:t>优秀科学家具备的</a:t>
            </a:r>
            <a:r>
              <a:rPr lang="zh-CN" altLang="zh-CN" b="1" dirty="0" smtClean="0">
                <a:solidFill>
                  <a:srgbClr val="0000FF"/>
                </a:solidFill>
              </a:rPr>
              <a:t>关键</a:t>
            </a:r>
            <a:r>
              <a:rPr lang="zh-CN" altLang="zh-CN" b="1" dirty="0" smtClean="0">
                <a:solidFill>
                  <a:srgbClr val="FF0066"/>
                </a:solidFill>
              </a:rPr>
              <a:t>素质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C00000"/>
                </a:solidFill>
              </a:rPr>
              <a:t>理性思辨</a:t>
            </a:r>
            <a:r>
              <a:rPr lang="en-US" altLang="zh-CN" b="1" dirty="0" smtClean="0">
                <a:solidFill>
                  <a:srgbClr val="C00000"/>
                </a:solidFill>
              </a:rPr>
              <a:t>: </a:t>
            </a:r>
            <a:r>
              <a:rPr lang="en-US" altLang="zh-CN" dirty="0" smtClean="0"/>
              <a:t>critical thinking; rational thinking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r>
              <a:rPr lang="zh-CN" altLang="zh-CN" b="1" dirty="0" smtClean="0">
                <a:solidFill>
                  <a:srgbClr val="00B050"/>
                </a:solidFill>
              </a:rPr>
              <a:t>高度平衡</a:t>
            </a:r>
            <a:r>
              <a:rPr lang="en-US" altLang="zh-CN" b="1" dirty="0" smtClean="0">
                <a:solidFill>
                  <a:srgbClr val="00B050"/>
                </a:solidFill>
              </a:rPr>
              <a:t>: </a:t>
            </a:r>
            <a:r>
              <a:rPr lang="en-US" altLang="zh-CN" dirty="0" smtClean="0"/>
              <a:t>high-level equilibrium/balance</a:t>
            </a:r>
            <a:endParaRPr lang="en-US" altLang="zh-CN" b="1" dirty="0" smtClean="0">
              <a:solidFill>
                <a:srgbClr val="00B050"/>
              </a:solidFill>
            </a:endParaRPr>
          </a:p>
          <a:p>
            <a:r>
              <a:rPr lang="zh-CN" altLang="zh-CN" b="1" dirty="0" smtClean="0">
                <a:solidFill>
                  <a:srgbClr val="7030A0"/>
                </a:solidFill>
              </a:rPr>
              <a:t>恰恰是</a:t>
            </a:r>
            <a:r>
              <a:rPr lang="en-US" altLang="zh-CN" b="1" dirty="0" smtClean="0">
                <a:solidFill>
                  <a:srgbClr val="7030A0"/>
                </a:solidFill>
              </a:rPr>
              <a:t>: </a:t>
            </a:r>
            <a:r>
              <a:rPr lang="zh-CN" altLang="en-US" b="1" dirty="0" smtClean="0">
                <a:solidFill>
                  <a:srgbClr val="7030A0"/>
                </a:solidFill>
              </a:rPr>
              <a:t>强调句</a:t>
            </a:r>
            <a:r>
              <a:rPr lang="en-US" altLang="zh-CN" b="1" dirty="0" smtClean="0">
                <a:solidFill>
                  <a:srgbClr val="7030A0"/>
                </a:solidFill>
              </a:rPr>
              <a:t>; </a:t>
            </a:r>
            <a:r>
              <a:rPr lang="en-US" altLang="zh-CN" dirty="0" smtClean="0"/>
              <a:t>nothing less than; just; exactly; precisely</a:t>
            </a:r>
            <a:endParaRPr lang="en-US" altLang="zh-CN" b="1" dirty="0" smtClean="0">
              <a:solidFill>
                <a:srgbClr val="7030A0"/>
              </a:solidFill>
            </a:endParaRPr>
          </a:p>
          <a:p>
            <a:r>
              <a:rPr lang="zh-CN" altLang="zh-CN" b="1" dirty="0" smtClean="0">
                <a:solidFill>
                  <a:srgbClr val="0000FF"/>
                </a:solidFill>
              </a:rPr>
              <a:t>关键</a:t>
            </a:r>
            <a:r>
              <a:rPr lang="zh-CN" altLang="en-US" b="1" dirty="0" smtClean="0">
                <a:solidFill>
                  <a:srgbClr val="0000FF"/>
                </a:solidFill>
              </a:rPr>
              <a:t>：</a:t>
            </a:r>
            <a:r>
              <a:rPr lang="en-US" altLang="zh-CN" dirty="0" smtClean="0"/>
              <a:t> hinge; key; crux; linchpin </a:t>
            </a:r>
            <a:endParaRPr lang="en-US" altLang="zh-CN" b="1" dirty="0" smtClean="0">
              <a:solidFill>
                <a:srgbClr val="00B050"/>
              </a:solidFill>
            </a:endParaRPr>
          </a:p>
          <a:p>
            <a:r>
              <a:rPr lang="zh-CN" altLang="zh-CN" b="1" dirty="0" smtClean="0">
                <a:solidFill>
                  <a:srgbClr val="FF0066"/>
                </a:solidFill>
              </a:rPr>
              <a:t>素质</a:t>
            </a:r>
            <a:r>
              <a:rPr lang="zh-CN" altLang="en-US" b="1" dirty="0" smtClean="0">
                <a:solidFill>
                  <a:srgbClr val="FF0066"/>
                </a:solidFill>
              </a:rPr>
              <a:t>：</a:t>
            </a:r>
            <a:r>
              <a:rPr lang="en-US" altLang="zh-CN" dirty="0" smtClean="0"/>
              <a:t> quality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68863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zh-CN" altLang="zh-CN" dirty="0" smtClean="0">
                <a:latin typeface="Times New Roman" pitchFamily="18" charset="0"/>
                <a:cs typeface="Times New Roman" pitchFamily="18" charset="0"/>
              </a:rPr>
              <a:t>这两者的平衡，使他们的</a:t>
            </a:r>
            <a:r>
              <a:rPr lang="zh-CN" altLang="zh-CN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创新</a:t>
            </a:r>
            <a:r>
              <a:rPr lang="zh-CN" altLang="zh-CN" dirty="0" smtClean="0">
                <a:latin typeface="Times New Roman" pitchFamily="18" charset="0"/>
                <a:cs typeface="Times New Roman" pitchFamily="18" charset="0"/>
              </a:rPr>
              <a:t>从不是</a:t>
            </a:r>
            <a:r>
              <a:rPr lang="zh-CN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漫谈空想</a:t>
            </a:r>
            <a:r>
              <a:rPr lang="zh-CN" altLang="zh-CN" dirty="0" smtClean="0">
                <a:latin typeface="Times New Roman" pitchFamily="18" charset="0"/>
                <a:cs typeface="Times New Roman" pitchFamily="18" charset="0"/>
              </a:rPr>
              <a:t>，而</a:t>
            </a:r>
            <a:r>
              <a:rPr lang="zh-CN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实证</a:t>
            </a:r>
            <a:r>
              <a:rPr lang="zh-CN" altLang="zh-CN" dirty="0" smtClean="0">
                <a:latin typeface="Times New Roman" pitchFamily="18" charset="0"/>
                <a:cs typeface="Times New Roman" pitchFamily="18" charset="0"/>
              </a:rPr>
              <a:t>又</a:t>
            </a:r>
            <a:r>
              <a:rPr lang="zh-CN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绝不会</a:t>
            </a:r>
            <a:r>
              <a:rPr lang="zh-CN" altLang="zh-C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死气沉沉</a:t>
            </a:r>
            <a:r>
              <a:rPr lang="zh-CN" altLang="zh-CN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创新</a:t>
            </a:r>
            <a:r>
              <a:rPr lang="zh-CN" altLang="en-US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innovation; bring forth new ideas; innovate; blaze new trails; make innovations; </a:t>
            </a:r>
            <a:endParaRPr lang="en-US" altLang="zh-CN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漫谈空想</a:t>
            </a:r>
            <a:r>
              <a:rPr lang="en-US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</a:p>
          <a:p>
            <a:pPr algn="just"/>
            <a:r>
              <a:rPr lang="zh-CN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漫谈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informal discussion; meander; ramble</a:t>
            </a:r>
          </a:p>
          <a:p>
            <a:pPr algn="just"/>
            <a:r>
              <a:rPr lang="zh-CN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空想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fancy; idle dream; daydream; fantasy; dream </a:t>
            </a:r>
            <a:endParaRPr lang="en-US" altLang="zh-CN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zh-CN" alt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不切实际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unrealistic; unpractical; impracticable; moot </a:t>
            </a:r>
            <a:r>
              <a:rPr lang="zh-CN" alt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不脚踏实地：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stand on solid ground; be down-to-earth; do solid work; earnest and down-to-earth; down-to-earth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hardheaded; surefooted </a:t>
            </a:r>
            <a:r>
              <a:rPr lang="zh-CN" alt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）</a:t>
            </a:r>
            <a:endParaRPr lang="en-US" altLang="zh-CN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实证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：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demonstration; real evidence; solid evidence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empirical evidence </a:t>
            </a:r>
            <a:endParaRPr lang="en-US" altLang="zh-CN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绝不会</a:t>
            </a:r>
            <a:r>
              <a:rPr lang="zh-CN" alt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never; by no means; in no way; absolutely not</a:t>
            </a:r>
            <a:endParaRPr lang="en-US" altLang="zh-CN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死气沉沉</a:t>
            </a:r>
            <a:r>
              <a:rPr lang="zh-CN" alt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inanimate; lifeless; spiritless; stagnant; stale;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lacklustre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; soulless </a:t>
            </a:r>
            <a:endParaRPr lang="en-US" altLang="zh-CN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b="1" dirty="0" smtClean="0">
              <a:solidFill>
                <a:srgbClr val="00B050"/>
              </a:solidFill>
            </a:endParaRPr>
          </a:p>
          <a:p>
            <a:endParaRPr lang="en-US" altLang="zh-CN" b="1" dirty="0" smtClean="0">
              <a:solidFill>
                <a:srgbClr val="FF0066"/>
              </a:solidFill>
            </a:endParaRPr>
          </a:p>
          <a:p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Sentence 1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/>
          </a:bodyPr>
          <a:lstStyle/>
          <a:p>
            <a:r>
              <a:rPr lang="zh-CN" altLang="zh-CN" b="1" dirty="0" smtClean="0">
                <a:solidFill>
                  <a:srgbClr val="FF0000"/>
                </a:solidFill>
              </a:rPr>
              <a:t>随着</a:t>
            </a:r>
            <a:r>
              <a:rPr lang="zh-CN" altLang="zh-CN" b="1" dirty="0" smtClean="0">
                <a:solidFill>
                  <a:srgbClr val="00B050"/>
                </a:solidFill>
              </a:rPr>
              <a:t>诺贝尔奖颁奖典礼</a:t>
            </a:r>
            <a:r>
              <a:rPr lang="zh-CN" altLang="zh-CN" b="1" dirty="0" smtClean="0"/>
              <a:t>的</a:t>
            </a:r>
            <a:r>
              <a:rPr lang="zh-CN" altLang="zh-CN" b="1" dirty="0" smtClean="0">
                <a:solidFill>
                  <a:srgbClr val="0070C0"/>
                </a:solidFill>
              </a:rPr>
              <a:t>临近</a:t>
            </a:r>
            <a:r>
              <a:rPr lang="zh-CN" altLang="zh-CN" b="1" dirty="0" smtClean="0"/>
              <a:t>，持续</a:t>
            </a:r>
            <a:r>
              <a:rPr lang="en-US" altLang="zh-CN" b="1" dirty="0" smtClean="0"/>
              <a:t>2</a:t>
            </a:r>
            <a:r>
              <a:rPr lang="zh-CN" altLang="zh-CN" b="1" dirty="0" smtClean="0"/>
              <a:t>个月的</a:t>
            </a:r>
            <a:r>
              <a:rPr lang="en-US" altLang="zh-CN" b="1" dirty="0" smtClean="0">
                <a:solidFill>
                  <a:srgbClr val="7030A0"/>
                </a:solidFill>
              </a:rPr>
              <a:t>“</a:t>
            </a:r>
            <a:r>
              <a:rPr lang="zh-CN" altLang="zh-CN" b="1" dirty="0" smtClean="0">
                <a:solidFill>
                  <a:srgbClr val="7030A0"/>
                </a:solidFill>
              </a:rPr>
              <a:t>屠呦呦热</a:t>
            </a:r>
            <a:r>
              <a:rPr lang="en-US" altLang="zh-CN" b="1" dirty="0" smtClean="0">
                <a:solidFill>
                  <a:srgbClr val="7030A0"/>
                </a:solidFill>
              </a:rPr>
              <a:t>”</a:t>
            </a:r>
            <a:r>
              <a:rPr lang="zh-CN" altLang="zh-CN" b="1" dirty="0" smtClean="0"/>
              <a:t>正在</a:t>
            </a:r>
            <a:r>
              <a:rPr lang="zh-CN" altLang="zh-CN" b="1" dirty="0" smtClean="0">
                <a:solidFill>
                  <a:srgbClr val="002060"/>
                </a:solidFill>
              </a:rPr>
              <a:t>渐入高潮</a:t>
            </a:r>
            <a:r>
              <a:rPr lang="zh-CN" altLang="zh-CN" b="1" dirty="0" smtClean="0"/>
              <a:t>。</a:t>
            </a:r>
            <a:endParaRPr lang="en-US" altLang="zh-CN" b="1" dirty="0" smtClean="0"/>
          </a:p>
          <a:p>
            <a:pPr algn="just"/>
            <a:r>
              <a:rPr lang="zh-CN" altLang="zh-CN" sz="2800" b="1" dirty="0" smtClean="0">
                <a:solidFill>
                  <a:srgbClr val="FF0000"/>
                </a:solidFill>
              </a:rPr>
              <a:t>随着</a:t>
            </a:r>
            <a:r>
              <a:rPr lang="zh-CN" altLang="en-US" sz="2800" dirty="0" smtClean="0"/>
              <a:t>： </a:t>
            </a:r>
            <a:r>
              <a:rPr lang="en-US" altLang="zh-CN" sz="2800" dirty="0" smtClean="0"/>
              <a:t>as+</a:t>
            </a:r>
            <a:r>
              <a:rPr lang="zh-CN" altLang="en-US" sz="2800" dirty="0" smtClean="0"/>
              <a:t>句子</a:t>
            </a:r>
            <a:r>
              <a:rPr lang="en-US" altLang="zh-CN" sz="2800" dirty="0" smtClean="0"/>
              <a:t>; with+</a:t>
            </a:r>
            <a:r>
              <a:rPr lang="zh-CN" altLang="en-US" sz="2800" dirty="0" smtClean="0"/>
              <a:t>名词短语</a:t>
            </a:r>
            <a:endParaRPr lang="en-US" altLang="zh-CN" sz="2800" dirty="0" smtClean="0"/>
          </a:p>
          <a:p>
            <a:pPr algn="just"/>
            <a:r>
              <a:rPr lang="zh-CN" altLang="zh-CN" sz="2800" b="1" dirty="0" smtClean="0">
                <a:solidFill>
                  <a:srgbClr val="00B050"/>
                </a:solidFill>
              </a:rPr>
              <a:t>诺贝尔奖颁奖典礼</a:t>
            </a:r>
            <a:r>
              <a:rPr lang="zh-CN" altLang="en-US" sz="2800" b="1" dirty="0" smtClean="0">
                <a:solidFill>
                  <a:srgbClr val="00B050"/>
                </a:solidFill>
              </a:rPr>
              <a:t>：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Nobel prize presentation ceremony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The Nobel Prize Award Ceremony </a:t>
            </a:r>
            <a:endParaRPr lang="zh-CN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2800" b="1" dirty="0" smtClean="0">
                <a:solidFill>
                  <a:srgbClr val="0070C0"/>
                </a:solidFill>
              </a:rPr>
              <a:t>临近</a:t>
            </a:r>
            <a:r>
              <a:rPr lang="zh-CN" altLang="en-US" sz="2800" b="1" dirty="0" smtClean="0">
                <a:solidFill>
                  <a:srgbClr val="0070C0"/>
                </a:solidFill>
              </a:rPr>
              <a:t>：</a:t>
            </a:r>
            <a:r>
              <a:rPr lang="en-US" altLang="zh-CN" sz="2800" dirty="0" smtClean="0"/>
              <a:t>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close to [on; by]; near; approach; draw near</a:t>
            </a: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b="1" dirty="0" smtClean="0">
                <a:solidFill>
                  <a:srgbClr val="7030A0"/>
                </a:solidFill>
              </a:rPr>
              <a:t>“</a:t>
            </a:r>
            <a:r>
              <a:rPr lang="zh-CN" altLang="zh-CN" sz="2800" b="1" dirty="0" smtClean="0">
                <a:solidFill>
                  <a:srgbClr val="7030A0"/>
                </a:solidFill>
              </a:rPr>
              <a:t>屠呦呦热</a:t>
            </a:r>
            <a:r>
              <a:rPr lang="en-US" altLang="zh-CN" sz="2800" b="1" dirty="0" smtClean="0">
                <a:solidFill>
                  <a:srgbClr val="7030A0"/>
                </a:solidFill>
              </a:rPr>
              <a:t>”</a:t>
            </a:r>
            <a:r>
              <a:rPr lang="zh-CN" altLang="en-US" sz="2800" b="1" dirty="0" smtClean="0">
                <a:solidFill>
                  <a:srgbClr val="7030A0"/>
                </a:solidFill>
              </a:rPr>
              <a:t>：热门</a:t>
            </a:r>
            <a:r>
              <a:rPr lang="en-US" altLang="zh-CN" sz="2800" b="1" dirty="0" smtClean="0">
                <a:solidFill>
                  <a:srgbClr val="7030A0"/>
                </a:solidFill>
              </a:rPr>
              <a:t>—— hot; heat; popular; craze</a:t>
            </a:r>
          </a:p>
          <a:p>
            <a:r>
              <a:rPr lang="zh-CN" altLang="zh-CN" sz="2800" b="1" dirty="0">
                <a:solidFill>
                  <a:srgbClr val="002060"/>
                </a:solidFill>
              </a:rPr>
              <a:t>渐入高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潮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: </a:t>
            </a:r>
          </a:p>
          <a:p>
            <a:r>
              <a:rPr lang="zh-CN" altLang="en-US" sz="2800" b="1" dirty="0" smtClean="0">
                <a:solidFill>
                  <a:srgbClr val="002060"/>
                </a:solidFill>
              </a:rPr>
              <a:t>渐入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——</a:t>
            </a:r>
            <a:r>
              <a:rPr lang="zh-CN" altLang="en-US" sz="2800" dirty="0" smtClean="0"/>
              <a:t>进行时或</a:t>
            </a:r>
            <a:r>
              <a:rPr lang="en-US" altLang="zh-CN" sz="2800" dirty="0" smtClean="0"/>
              <a:t>gradually </a:t>
            </a:r>
          </a:p>
          <a:p>
            <a:r>
              <a:rPr lang="zh-CN" altLang="zh-CN" sz="2800" b="1" dirty="0" smtClean="0">
                <a:solidFill>
                  <a:srgbClr val="002060"/>
                </a:solidFill>
              </a:rPr>
              <a:t>高潮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——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climax;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Sentence 2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dirty="0" smtClean="0"/>
              <a:t>当地时间</a:t>
            </a:r>
            <a:r>
              <a:rPr lang="en-US" altLang="zh-CN" dirty="0" smtClean="0"/>
              <a:t>7</a:t>
            </a:r>
            <a:r>
              <a:rPr lang="zh-CN" altLang="zh-CN" dirty="0" smtClean="0"/>
              <a:t>日下午，屠呦呦在瑞 典</a:t>
            </a:r>
            <a:r>
              <a:rPr lang="zh-CN" altLang="zh-CN" b="1" dirty="0" smtClean="0">
                <a:solidFill>
                  <a:srgbClr val="002060"/>
                </a:solidFill>
              </a:rPr>
              <a:t>卡罗林斯卡学院</a:t>
            </a:r>
            <a:r>
              <a:rPr lang="zh-CN" altLang="zh-CN" b="1" dirty="0" smtClean="0">
                <a:solidFill>
                  <a:srgbClr val="FF0000"/>
                </a:solidFill>
              </a:rPr>
              <a:t>发表</a:t>
            </a:r>
            <a:r>
              <a:rPr lang="zh-CN" altLang="zh-CN" dirty="0" smtClean="0"/>
              <a:t>题为</a:t>
            </a:r>
            <a:r>
              <a:rPr lang="en-US" altLang="zh-CN" dirty="0" smtClean="0"/>
              <a:t>“</a:t>
            </a:r>
            <a:r>
              <a:rPr lang="zh-CN" altLang="zh-CN" b="1" dirty="0" smtClean="0">
                <a:solidFill>
                  <a:srgbClr val="C00000"/>
                </a:solidFill>
              </a:rPr>
              <a:t>青蒿素</a:t>
            </a:r>
            <a:r>
              <a:rPr lang="en-US" altLang="zh-CN" dirty="0" smtClean="0"/>
              <a:t>——</a:t>
            </a:r>
            <a:r>
              <a:rPr lang="zh-CN" altLang="zh-CN" dirty="0" smtClean="0"/>
              <a:t>中医药给世界的一份礼物</a:t>
            </a:r>
            <a:r>
              <a:rPr lang="en-US" altLang="zh-CN" dirty="0" smtClean="0"/>
              <a:t>”</a:t>
            </a:r>
            <a:r>
              <a:rPr lang="zh-CN" altLang="zh-CN" dirty="0" smtClean="0"/>
              <a:t>的</a:t>
            </a:r>
            <a:r>
              <a:rPr lang="zh-CN" altLang="zh-CN" b="1" dirty="0" smtClean="0">
                <a:solidFill>
                  <a:srgbClr val="FF0000"/>
                </a:solidFill>
              </a:rPr>
              <a:t>演讲</a:t>
            </a:r>
            <a:r>
              <a:rPr lang="zh-CN" altLang="zh-CN" dirty="0" smtClean="0"/>
              <a:t>，详细</a:t>
            </a:r>
            <a:r>
              <a:rPr lang="zh-CN" altLang="zh-CN" b="1" dirty="0" smtClean="0">
                <a:solidFill>
                  <a:srgbClr val="0000FF"/>
                </a:solidFill>
              </a:rPr>
              <a:t>回顾</a:t>
            </a:r>
            <a:r>
              <a:rPr lang="zh-CN" altLang="zh-CN" dirty="0" smtClean="0"/>
              <a:t>了青蒿素的发现过程，并</a:t>
            </a:r>
            <a:r>
              <a:rPr lang="zh-CN" altLang="zh-CN" b="1" dirty="0" smtClean="0">
                <a:solidFill>
                  <a:srgbClr val="7030A0"/>
                </a:solidFill>
              </a:rPr>
              <a:t>援引</a:t>
            </a:r>
            <a:r>
              <a:rPr lang="zh-CN" altLang="zh-CN" dirty="0" smtClean="0"/>
              <a:t>毛泽东的话称，</a:t>
            </a:r>
            <a:r>
              <a:rPr lang="zh-CN" altLang="zh-CN" b="1" dirty="0" smtClean="0">
                <a:solidFill>
                  <a:srgbClr val="008000"/>
                </a:solidFill>
              </a:rPr>
              <a:t>中医药学</a:t>
            </a:r>
            <a:r>
              <a:rPr lang="en-US" altLang="zh-CN" dirty="0" smtClean="0"/>
              <a:t>“</a:t>
            </a:r>
            <a:r>
              <a:rPr lang="zh-CN" altLang="zh-CN" dirty="0" smtClean="0"/>
              <a:t>是一个伟大的</a:t>
            </a:r>
            <a:r>
              <a:rPr lang="zh-CN" altLang="zh-CN" b="1" dirty="0" smtClean="0">
                <a:solidFill>
                  <a:srgbClr val="FF0066"/>
                </a:solidFill>
              </a:rPr>
              <a:t>宝库</a:t>
            </a:r>
            <a:r>
              <a:rPr lang="en-US" altLang="zh-CN" dirty="0" smtClean="0"/>
              <a:t>”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卡罗林斯卡学院</a:t>
            </a:r>
            <a:r>
              <a:rPr lang="en-US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Karolinska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Institutet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青蒿素</a:t>
            </a:r>
            <a:r>
              <a:rPr lang="en-US" altLang="zh-C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artemisinine</a:t>
            </a:r>
            <a:r>
              <a:rPr lang="en-US" altLang="zh-C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ɑtɪmɪ'saɪnaɪn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]</a:t>
            </a:r>
            <a:endParaRPr lang="en-US" altLang="zh-CN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发表演讲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make a speech; deliver a speech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回顾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look back; review; retrospect; retrospection; retroversion </a:t>
            </a:r>
            <a:endParaRPr lang="en-US" altLang="zh-CN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援引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quote; cite; invoke </a:t>
            </a:r>
            <a:endParaRPr lang="en-US" altLang="zh-CN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中医药学</a:t>
            </a:r>
            <a:r>
              <a:rPr lang="en-US" altLang="zh-CN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医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]Chinese indigenous medicine; Chinese orthodox medicine; traditional Chinese medicine </a:t>
            </a:r>
            <a:endParaRPr lang="en-US" altLang="zh-CN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宝库</a:t>
            </a:r>
            <a:r>
              <a:rPr lang="en-US" altLang="zh-CN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treasure-house; treasury vault; treasury; any valuable collection; mine </a:t>
            </a:r>
            <a:endParaRPr lang="zh-CN" altLang="en-US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Para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zh-CN" altLang="zh-CN" dirty="0" smtClean="0"/>
              <a:t>对中医药而言，无论是自然科学</a:t>
            </a:r>
            <a:r>
              <a:rPr lang="en-US" altLang="zh-CN" dirty="0" smtClean="0"/>
              <a:t>“</a:t>
            </a:r>
            <a:r>
              <a:rPr lang="zh-CN" altLang="zh-CN" dirty="0" smtClean="0"/>
              <a:t>圣殿</a:t>
            </a:r>
            <a:r>
              <a:rPr lang="en-US" altLang="zh-CN" dirty="0" smtClean="0"/>
              <a:t>”</a:t>
            </a:r>
            <a:r>
              <a:rPr lang="zh-CN" altLang="zh-CN" dirty="0" smtClean="0"/>
              <a:t>中的这次演讲，还是即将颁发到屠呦呦手中的诺奖，自然都提供了极好的</a:t>
            </a:r>
            <a:r>
              <a:rPr lang="en-US" altLang="zh-CN" dirty="0" smtClean="0"/>
              <a:t>“</a:t>
            </a:r>
            <a:r>
              <a:rPr lang="zh-CN" altLang="zh-CN" dirty="0" smtClean="0"/>
              <a:t>正名</a:t>
            </a:r>
            <a:r>
              <a:rPr lang="en-US" altLang="zh-CN" dirty="0" smtClean="0"/>
              <a:t>”</a:t>
            </a:r>
            <a:r>
              <a:rPr lang="zh-CN" altLang="zh-CN" dirty="0" smtClean="0"/>
              <a:t>。置于世界科学前沿的平台上，中医药学不仅真正被世界</a:t>
            </a:r>
            <a:r>
              <a:rPr lang="en-US" altLang="zh-CN" dirty="0" smtClean="0"/>
              <a:t>“</a:t>
            </a:r>
            <a:r>
              <a:rPr lang="zh-CN" altLang="zh-CN" dirty="0" smtClean="0"/>
              <a:t>看见</a:t>
            </a:r>
            <a:r>
              <a:rPr lang="en-US" altLang="zh-CN" dirty="0" smtClean="0"/>
              <a:t>”</a:t>
            </a:r>
            <a:r>
              <a:rPr lang="zh-CN" altLang="zh-CN" dirty="0" smtClean="0"/>
              <a:t>，更能因这种</a:t>
            </a:r>
            <a:r>
              <a:rPr lang="en-US" altLang="zh-CN" dirty="0" smtClean="0"/>
              <a:t>“</a:t>
            </a:r>
            <a:r>
              <a:rPr lang="zh-CN" altLang="zh-CN" dirty="0" smtClean="0"/>
              <a:t>看见</a:t>
            </a:r>
            <a:r>
              <a:rPr lang="en-US" altLang="zh-CN" dirty="0" smtClean="0"/>
              <a:t>”</a:t>
            </a:r>
            <a:r>
              <a:rPr lang="zh-CN" altLang="zh-CN" dirty="0" smtClean="0"/>
              <a:t>获得同世界对话的机会。拨开层层迷雾之后，对话是促成发展的动力。将迷雾拨开、使对话变成可能，是屠呦呦及其团队的莫大功劳。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zh-CN" altLang="zh-CN" b="1" dirty="0" smtClean="0">
                <a:solidFill>
                  <a:srgbClr val="FF0000"/>
                </a:solidFill>
              </a:rPr>
              <a:t>对</a:t>
            </a:r>
            <a:r>
              <a:rPr lang="zh-CN" altLang="zh-CN" dirty="0" smtClean="0"/>
              <a:t>中医药</a:t>
            </a:r>
            <a:r>
              <a:rPr lang="zh-CN" altLang="zh-CN" b="1" dirty="0" smtClean="0">
                <a:solidFill>
                  <a:srgbClr val="FF0000"/>
                </a:solidFill>
              </a:rPr>
              <a:t>而言</a:t>
            </a:r>
            <a:r>
              <a:rPr lang="zh-CN" altLang="zh-CN" dirty="0" smtClean="0"/>
              <a:t>，</a:t>
            </a:r>
            <a:r>
              <a:rPr lang="zh-CN" altLang="zh-CN" b="1" dirty="0" smtClean="0">
                <a:solidFill>
                  <a:srgbClr val="00B050"/>
                </a:solidFill>
              </a:rPr>
              <a:t>无论是</a:t>
            </a:r>
            <a:r>
              <a:rPr lang="zh-CN" altLang="zh-CN" dirty="0" smtClean="0"/>
              <a:t>自然科学</a:t>
            </a:r>
            <a:r>
              <a:rPr lang="en-US" altLang="zh-CN" dirty="0" smtClean="0"/>
              <a:t>“</a:t>
            </a:r>
            <a:r>
              <a:rPr lang="zh-CN" altLang="zh-CN" b="1" dirty="0" smtClean="0">
                <a:solidFill>
                  <a:srgbClr val="7030A0"/>
                </a:solidFill>
              </a:rPr>
              <a:t>圣殿</a:t>
            </a:r>
            <a:r>
              <a:rPr lang="en-US" altLang="zh-CN" dirty="0" smtClean="0"/>
              <a:t>”</a:t>
            </a:r>
            <a:r>
              <a:rPr lang="zh-CN" altLang="zh-CN" dirty="0" smtClean="0"/>
              <a:t>中的这次演讲，</a:t>
            </a:r>
            <a:r>
              <a:rPr lang="zh-CN" altLang="zh-CN" b="1" dirty="0" smtClean="0">
                <a:solidFill>
                  <a:srgbClr val="00B050"/>
                </a:solidFill>
              </a:rPr>
              <a:t>还是</a:t>
            </a:r>
            <a:r>
              <a:rPr lang="zh-CN" altLang="zh-CN" dirty="0" smtClean="0"/>
              <a:t>即将</a:t>
            </a:r>
            <a:r>
              <a:rPr lang="zh-CN" altLang="zh-CN" b="1" dirty="0" smtClean="0">
                <a:solidFill>
                  <a:srgbClr val="002060"/>
                </a:solidFill>
              </a:rPr>
              <a:t>颁发</a:t>
            </a:r>
            <a:r>
              <a:rPr lang="zh-CN" altLang="zh-CN" dirty="0" smtClean="0"/>
              <a:t>到屠呦呦手中的诺奖，自然都提供了极好的</a:t>
            </a:r>
            <a:r>
              <a:rPr lang="en-US" altLang="zh-CN" dirty="0" smtClean="0"/>
              <a:t>“</a:t>
            </a:r>
            <a:r>
              <a:rPr lang="zh-CN" altLang="zh-CN" b="1" dirty="0" smtClean="0">
                <a:solidFill>
                  <a:srgbClr val="0000FF"/>
                </a:solidFill>
              </a:rPr>
              <a:t>正名</a:t>
            </a:r>
            <a:r>
              <a:rPr lang="en-US" altLang="zh-CN" dirty="0" smtClean="0"/>
              <a:t>”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FF0000"/>
                </a:solidFill>
              </a:rPr>
              <a:t>对</a:t>
            </a:r>
            <a:r>
              <a:rPr lang="en-US" altLang="zh-CN" b="1" dirty="0" smtClean="0">
                <a:solidFill>
                  <a:srgbClr val="FF0000"/>
                </a:solidFill>
              </a:rPr>
              <a:t>…</a:t>
            </a:r>
            <a:r>
              <a:rPr lang="zh-CN" altLang="zh-CN" b="1" dirty="0" smtClean="0">
                <a:solidFill>
                  <a:srgbClr val="FF0000"/>
                </a:solidFill>
              </a:rPr>
              <a:t>而言</a:t>
            </a:r>
            <a:r>
              <a:rPr lang="en-US" altLang="zh-CN" b="1" dirty="0" smtClean="0">
                <a:solidFill>
                  <a:srgbClr val="FF0000"/>
                </a:solidFill>
              </a:rPr>
              <a:t>: </a:t>
            </a:r>
            <a:r>
              <a:rPr lang="en-US" altLang="zh-CN" dirty="0" smtClean="0"/>
              <a:t>as to; as far as … is concerned; about; on; with regard to; concerning; </a:t>
            </a:r>
            <a:r>
              <a:rPr lang="en-US" altLang="zh-CN" dirty="0" err="1" smtClean="0"/>
              <a:t>anenst</a:t>
            </a:r>
            <a:r>
              <a:rPr lang="en-US" altLang="zh-CN" dirty="0" smtClean="0"/>
              <a:t> </a:t>
            </a:r>
          </a:p>
          <a:p>
            <a:r>
              <a:rPr lang="zh-CN" altLang="zh-CN" b="1" dirty="0" smtClean="0">
                <a:solidFill>
                  <a:srgbClr val="00B050"/>
                </a:solidFill>
              </a:rPr>
              <a:t>无论是</a:t>
            </a:r>
            <a:r>
              <a:rPr lang="en-US" altLang="zh-CN" b="1" dirty="0" smtClean="0">
                <a:solidFill>
                  <a:srgbClr val="00B050"/>
                </a:solidFill>
              </a:rPr>
              <a:t>…</a:t>
            </a:r>
            <a:r>
              <a:rPr lang="zh-CN" altLang="zh-CN" b="1" dirty="0" smtClean="0">
                <a:solidFill>
                  <a:srgbClr val="00B050"/>
                </a:solidFill>
              </a:rPr>
              <a:t>还是</a:t>
            </a:r>
            <a:r>
              <a:rPr lang="en-US" altLang="zh-CN" b="1" dirty="0" smtClean="0">
                <a:solidFill>
                  <a:srgbClr val="00B050"/>
                </a:solidFill>
              </a:rPr>
              <a:t>: </a:t>
            </a:r>
            <a:r>
              <a:rPr lang="en-US" altLang="zh-CN" dirty="0" smtClean="0"/>
              <a:t>Whether it is…or… (both … and …)</a:t>
            </a:r>
            <a:endParaRPr lang="en-US" altLang="zh-CN" b="1" dirty="0" smtClean="0">
              <a:solidFill>
                <a:srgbClr val="00B050"/>
              </a:solidFill>
            </a:endParaRPr>
          </a:p>
          <a:p>
            <a:r>
              <a:rPr lang="zh-CN" altLang="zh-CN" b="1" dirty="0" smtClean="0">
                <a:solidFill>
                  <a:srgbClr val="7030A0"/>
                </a:solidFill>
              </a:rPr>
              <a:t>圣殿</a:t>
            </a:r>
            <a:r>
              <a:rPr lang="en-US" altLang="zh-CN" b="1" dirty="0" smtClean="0">
                <a:solidFill>
                  <a:srgbClr val="7030A0"/>
                </a:solidFill>
              </a:rPr>
              <a:t>: </a:t>
            </a:r>
            <a:r>
              <a:rPr lang="en-US" altLang="zh-CN" dirty="0" smtClean="0"/>
              <a:t>Temple; sanctuary; holy / divine Hall? </a:t>
            </a:r>
          </a:p>
          <a:p>
            <a:r>
              <a:rPr lang="zh-CN" altLang="zh-CN" b="1" dirty="0" smtClean="0">
                <a:solidFill>
                  <a:srgbClr val="002060"/>
                </a:solidFill>
              </a:rPr>
              <a:t>颁发</a:t>
            </a:r>
            <a:r>
              <a:rPr lang="en-US" altLang="zh-CN" b="1" dirty="0" smtClean="0">
                <a:solidFill>
                  <a:srgbClr val="002060"/>
                </a:solidFill>
              </a:rPr>
              <a:t>: </a:t>
            </a:r>
            <a:r>
              <a:rPr lang="en-US" altLang="zh-CN" dirty="0" smtClean="0"/>
              <a:t>issue; promulgate; award; confer</a:t>
            </a:r>
            <a:endParaRPr lang="en-US" altLang="zh-CN" b="1" dirty="0" smtClean="0">
              <a:solidFill>
                <a:srgbClr val="00B050"/>
              </a:solidFill>
            </a:endParaRPr>
          </a:p>
          <a:p>
            <a:r>
              <a:rPr lang="zh-CN" altLang="zh-CN" b="1" dirty="0" smtClean="0">
                <a:solidFill>
                  <a:srgbClr val="0000FF"/>
                </a:solidFill>
              </a:rPr>
              <a:t>正名</a:t>
            </a:r>
            <a:r>
              <a:rPr lang="en-US" altLang="zh-CN" b="1" dirty="0" smtClean="0">
                <a:solidFill>
                  <a:srgbClr val="0000FF"/>
                </a:solidFill>
              </a:rPr>
              <a:t>: </a:t>
            </a:r>
            <a:r>
              <a:rPr lang="en-US" altLang="zh-CN" dirty="0" smtClean="0"/>
              <a:t>rectification of name (</a:t>
            </a:r>
            <a:r>
              <a:rPr lang="zh-CN" altLang="en-US" dirty="0" smtClean="0"/>
              <a:t>孔子强调正名 ，意思是名和实要真实一致。</a:t>
            </a:r>
            <a:r>
              <a:rPr lang="en-US" altLang="zh-CN" dirty="0" smtClean="0"/>
              <a:t>)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zh-CN" altLang="zh-CN" dirty="0" smtClean="0"/>
              <a:t>置于世界科学</a:t>
            </a:r>
            <a:r>
              <a:rPr lang="zh-CN" altLang="zh-CN" b="1" dirty="0" smtClean="0">
                <a:solidFill>
                  <a:srgbClr val="0000FF"/>
                </a:solidFill>
              </a:rPr>
              <a:t>前沿</a:t>
            </a:r>
            <a:r>
              <a:rPr lang="zh-CN" altLang="zh-CN" dirty="0" smtClean="0"/>
              <a:t>的</a:t>
            </a:r>
            <a:r>
              <a:rPr lang="zh-CN" altLang="zh-CN" b="1" dirty="0" smtClean="0">
                <a:solidFill>
                  <a:srgbClr val="FF0000"/>
                </a:solidFill>
              </a:rPr>
              <a:t>平台</a:t>
            </a:r>
            <a:r>
              <a:rPr lang="zh-CN" altLang="zh-CN" dirty="0" smtClean="0"/>
              <a:t>上，中医药学不仅真正被世界</a:t>
            </a:r>
            <a:r>
              <a:rPr lang="en-US" altLang="zh-CN" dirty="0" smtClean="0"/>
              <a:t>“</a:t>
            </a:r>
            <a:r>
              <a:rPr lang="zh-CN" altLang="zh-CN" dirty="0" smtClean="0"/>
              <a:t>看见</a:t>
            </a:r>
            <a:r>
              <a:rPr lang="en-US" altLang="zh-CN" dirty="0" smtClean="0"/>
              <a:t>”</a:t>
            </a:r>
            <a:r>
              <a:rPr lang="zh-CN" altLang="zh-CN" dirty="0" smtClean="0"/>
              <a:t>，更能因这种</a:t>
            </a:r>
            <a:r>
              <a:rPr lang="en-US" altLang="zh-CN" dirty="0" smtClean="0"/>
              <a:t>“</a:t>
            </a:r>
            <a:r>
              <a:rPr lang="zh-CN" altLang="zh-CN" dirty="0" smtClean="0"/>
              <a:t>看见</a:t>
            </a:r>
            <a:r>
              <a:rPr lang="en-US" altLang="zh-CN" dirty="0" smtClean="0"/>
              <a:t>”</a:t>
            </a:r>
            <a:r>
              <a:rPr lang="zh-CN" altLang="zh-CN" b="1" dirty="0" smtClean="0">
                <a:solidFill>
                  <a:srgbClr val="7030A0"/>
                </a:solidFill>
              </a:rPr>
              <a:t>获得</a:t>
            </a:r>
            <a:r>
              <a:rPr lang="zh-CN" altLang="zh-CN" dirty="0" smtClean="0"/>
              <a:t>同世界对话的机会。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0000FF"/>
                </a:solidFill>
              </a:rPr>
              <a:t>前沿</a:t>
            </a:r>
            <a:r>
              <a:rPr lang="en-US" altLang="zh-CN" b="1" dirty="0" smtClean="0">
                <a:solidFill>
                  <a:srgbClr val="0000FF"/>
                </a:solidFill>
              </a:rPr>
              <a:t>: </a:t>
            </a:r>
            <a:r>
              <a:rPr lang="en-US" altLang="zh-CN" dirty="0" smtClean="0"/>
              <a:t>forward position; frontier; front edge; leading edge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zh-CN" altLang="zh-CN" b="1" dirty="0" smtClean="0">
                <a:solidFill>
                  <a:srgbClr val="FF0000"/>
                </a:solidFill>
              </a:rPr>
              <a:t>平台</a:t>
            </a:r>
            <a:r>
              <a:rPr lang="en-US" altLang="zh-CN" b="1" dirty="0" smtClean="0">
                <a:solidFill>
                  <a:srgbClr val="FF0000"/>
                </a:solidFill>
              </a:rPr>
              <a:t>: </a:t>
            </a:r>
            <a:r>
              <a:rPr lang="en-US" altLang="zh-CN" dirty="0" smtClean="0"/>
              <a:t>terrace; </a:t>
            </a:r>
            <a:r>
              <a:rPr lang="en-US" altLang="zh-CN" b="1" dirty="0" smtClean="0"/>
              <a:t>platform</a:t>
            </a:r>
            <a:r>
              <a:rPr lang="en-US" altLang="zh-CN" dirty="0" smtClean="0"/>
              <a:t>; flat roof; roof garden; , stage 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zh-CN" b="1" dirty="0" smtClean="0">
                <a:solidFill>
                  <a:srgbClr val="7030A0"/>
                </a:solidFill>
              </a:rPr>
              <a:t>获得</a:t>
            </a:r>
            <a:r>
              <a:rPr lang="en-US" altLang="zh-CN" b="1" dirty="0" smtClean="0">
                <a:solidFill>
                  <a:srgbClr val="7030A0"/>
                </a:solidFill>
              </a:rPr>
              <a:t>:</a:t>
            </a:r>
            <a:r>
              <a:rPr lang="en-US" altLang="zh-CN" dirty="0" smtClean="0"/>
              <a:t>  acquire; gain; obtain; achieve 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3 &amp;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544616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b="1" dirty="0" smtClean="0">
                <a:solidFill>
                  <a:srgbClr val="00B050"/>
                </a:solidFill>
              </a:rPr>
              <a:t>拨开</a:t>
            </a:r>
            <a:r>
              <a:rPr lang="zh-CN" altLang="zh-CN" b="1" dirty="0" smtClean="0">
                <a:solidFill>
                  <a:srgbClr val="002060"/>
                </a:solidFill>
              </a:rPr>
              <a:t>层层迷雾</a:t>
            </a:r>
            <a:r>
              <a:rPr lang="zh-CN" altLang="zh-CN" dirty="0" smtClean="0"/>
              <a:t>之后，对话是</a:t>
            </a:r>
            <a:r>
              <a:rPr lang="zh-CN" altLang="zh-CN" b="1" dirty="0" smtClean="0">
                <a:solidFill>
                  <a:srgbClr val="7030A0"/>
                </a:solidFill>
              </a:rPr>
              <a:t>促成</a:t>
            </a:r>
            <a:r>
              <a:rPr lang="zh-CN" altLang="zh-CN" dirty="0" smtClean="0"/>
              <a:t>发展的</a:t>
            </a:r>
            <a:r>
              <a:rPr lang="zh-CN" altLang="zh-CN" b="1" dirty="0" smtClean="0">
                <a:solidFill>
                  <a:srgbClr val="C00000"/>
                </a:solidFill>
              </a:rPr>
              <a:t>动力</a:t>
            </a:r>
            <a:r>
              <a:rPr lang="zh-CN" altLang="zh-CN" dirty="0" smtClean="0"/>
              <a:t>。将迷雾拨开、使对话变成可能，是屠呦呦及其团队的</a:t>
            </a:r>
            <a:r>
              <a:rPr lang="zh-CN" altLang="zh-CN" b="1" dirty="0" smtClean="0">
                <a:solidFill>
                  <a:srgbClr val="FF0000"/>
                </a:solidFill>
              </a:rPr>
              <a:t>莫大功劳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拨开</a:t>
            </a:r>
            <a:r>
              <a:rPr lang="en-US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push aside; poke </a:t>
            </a:r>
            <a:endParaRPr lang="en-US" altLang="zh-CN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层层迷雾</a:t>
            </a:r>
            <a:r>
              <a:rPr lang="en-US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Layers of mists</a:t>
            </a:r>
            <a:endParaRPr lang="en-US" altLang="zh-CN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促成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help to bring about; facilitate; cause </a:t>
            </a:r>
            <a:endParaRPr lang="en-US" altLang="zh-CN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动力</a:t>
            </a:r>
            <a:r>
              <a:rPr lang="en-US" altLang="zh-C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motive power; power; motive force; driving force; drive </a:t>
            </a:r>
            <a:endParaRPr lang="en-US" altLang="zh-CN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莫大功劳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great merit;</a:t>
            </a:r>
          </a:p>
          <a:p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莫大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greatest/ utmost </a:t>
            </a:r>
          </a:p>
          <a:p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功劳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contribution; meritorious service [deed]; credit; service </a:t>
            </a:r>
          </a:p>
          <a:p>
            <a:endParaRPr lang="en-US" altLang="zh-CN" b="1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4137</Words>
  <Application>Microsoft Office PowerPoint</Application>
  <PresentationFormat>全屏显示(4:3)</PresentationFormat>
  <Paragraphs>181</Paragraphs>
  <Slides>31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2" baseType="lpstr">
      <vt:lpstr>Office 主题</vt:lpstr>
      <vt:lpstr>韩赛汉译英辅导</vt:lpstr>
      <vt:lpstr>Title</vt:lpstr>
      <vt:lpstr>Para 1</vt:lpstr>
      <vt:lpstr>Sentence 1</vt:lpstr>
      <vt:lpstr>Sentence 2</vt:lpstr>
      <vt:lpstr>Para 2</vt:lpstr>
      <vt:lpstr>Sentence 1</vt:lpstr>
      <vt:lpstr>Sentence 2</vt:lpstr>
      <vt:lpstr>Sentence 3 &amp; 4</vt:lpstr>
      <vt:lpstr>Paragraph 3</vt:lpstr>
      <vt:lpstr>Sentence 1</vt:lpstr>
      <vt:lpstr>Sentence 2</vt:lpstr>
      <vt:lpstr>Sentence 3</vt:lpstr>
      <vt:lpstr>Sentence 4</vt:lpstr>
      <vt:lpstr>Paragraph 4</vt:lpstr>
      <vt:lpstr>Sentence 1</vt:lpstr>
      <vt:lpstr>Sentence 2</vt:lpstr>
      <vt:lpstr>Sentence 3</vt:lpstr>
      <vt:lpstr>Sentence 4</vt:lpstr>
      <vt:lpstr>Sentence 5</vt:lpstr>
      <vt:lpstr>Sentence 6</vt:lpstr>
      <vt:lpstr>Paragraph 5 </vt:lpstr>
      <vt:lpstr>Sentence 1</vt:lpstr>
      <vt:lpstr>Sentence 2</vt:lpstr>
      <vt:lpstr>Sentence 3</vt:lpstr>
      <vt:lpstr>Sentence 4</vt:lpstr>
      <vt:lpstr>Paragraph 6 </vt:lpstr>
      <vt:lpstr>Sentence 1</vt:lpstr>
      <vt:lpstr>Sentence 2</vt:lpstr>
      <vt:lpstr>Sentence 3</vt:lpstr>
      <vt:lpstr>Sentence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韩赛汉译英辅导</dc:title>
  <dc:creator>Administrator</dc:creator>
  <cp:lastModifiedBy>Administrator</cp:lastModifiedBy>
  <cp:revision>99</cp:revision>
  <dcterms:created xsi:type="dcterms:W3CDTF">2016-05-06T05:41:14Z</dcterms:created>
  <dcterms:modified xsi:type="dcterms:W3CDTF">2016-05-20T06:13:07Z</dcterms:modified>
</cp:coreProperties>
</file>