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9"/>
  </p:notesMasterIdLst>
  <p:sldIdLst>
    <p:sldId id="256" r:id="rId2"/>
    <p:sldId id="272" r:id="rId3"/>
    <p:sldId id="269" r:id="rId4"/>
    <p:sldId id="270" r:id="rId5"/>
    <p:sldId id="273" r:id="rId6"/>
    <p:sldId id="257" r:id="rId7"/>
    <p:sldId id="258" r:id="rId8"/>
    <p:sldId id="259" r:id="rId9"/>
    <p:sldId id="261" r:id="rId10"/>
    <p:sldId id="260" r:id="rId11"/>
    <p:sldId id="274" r:id="rId12"/>
    <p:sldId id="262" r:id="rId13"/>
    <p:sldId id="263" r:id="rId14"/>
    <p:sldId id="275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7" autoAdjust="0"/>
    <p:restoredTop sz="94660"/>
  </p:normalViewPr>
  <p:slideViewPr>
    <p:cSldViewPr snapToGrid="0" snapToObjects="1">
      <p:cViewPr>
        <p:scale>
          <a:sx n="99" d="100"/>
          <a:sy n="99" d="100"/>
        </p:scale>
        <p:origin x="-82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2771E62-D724-4930-8D79-5446D2CA1799}" type="datetimeFigureOut">
              <a:rPr lang="zh-CN" altLang="en-US"/>
              <a:pPr>
                <a:defRPr/>
              </a:pPr>
              <a:t>2016-04-27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645045C-15E3-426F-AB6E-C1625D5C0B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urce_text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Domestication is the strategy of making text closely conform to the culture of the language being translated to, which may involve the loss of information from the </a:t>
            </a:r>
            <a:r>
              <a:rPr lang="en-US" altLang="zh-CN" smtClean="0">
                <a:hlinkClick r:id="rId3"/>
              </a:rPr>
              <a:t>source text. Foreignization is the strategy of retaining information from the source text, and involves deliberately breaking the conventions of the target language to preserve its meaning.</a:t>
            </a:r>
            <a:r>
              <a:rPr lang="en-US" altLang="zh-CN" smtClean="0"/>
              <a:t> </a:t>
            </a:r>
            <a:r>
              <a:rPr lang="zh-CN" altLang="en-US" smtClean="0"/>
              <a:t>奈达理论的核心概念是“功能对等”。所谓“功能对等”，就是说翻译时不求文字表面的死板对应，而要在两种语言间达成功能上的对等。当代翻译理论之父。</a:t>
            </a:r>
          </a:p>
          <a:p>
            <a:pPr eaLnBrk="1" hangingPunct="1"/>
            <a:endParaRPr kumimoji="1" lang="zh-CN" altLang="en-US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E5BD71-64C8-43B3-9F09-EA41D4E3B857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1" lang="zh-CN" altLang="en-US" smtClean="0"/>
          </a:p>
        </p:txBody>
      </p:sp>
      <p:sp>
        <p:nvSpPr>
          <p:cNvPr id="18435" name="幻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55F638-F8B0-4B71-B3C3-830D083EE85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9F9E6-AA2C-43ED-8CCE-30A6EF82CE27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9D4FF-E694-43CB-92C0-555E91C6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4A94-C7D9-47D6-86C2-53C58804C93C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FCA16-DB17-4B6D-9480-20FB0033C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D4AFB-6242-470B-804F-70376E60F491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33A2-BBAE-42CD-A62F-252E3E878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39E2-A21F-49D1-8DA8-75CE9E3FBCD3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D91E-4DDF-4DD4-AC76-1D341BCB0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DF4E1-059A-4DDA-8E07-DC56354ACF3D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4A149-A43D-48F7-A571-B08CE160E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4AC6-9745-48AC-B602-CBAE406AC243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74A2-AB3D-4551-A68F-519AA7C88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52A0F-0C67-4A50-9475-B280DBCEBC14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EF8D3-BF11-4F63-8AF4-35E3B4CF8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7461-CAC2-4F65-8360-F76F4D102E0C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A7BEE-A20F-4FE9-B1FE-724CCBFBC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97707-7D02-4C70-B42A-723ECDE0CE62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86AB-B470-4ECD-B44A-C804807D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35D2F-D148-4C9D-8678-7BB6D465311F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DF20-9E65-4330-BB16-D87A7BDFE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将图片拖动到占位符，或单击添加图标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66D7-C430-4281-AEFF-B2F2CC76C65D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08D0-D56E-4588-A5C4-BB47F9E35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D03515-B1D3-4FEE-B4F1-D18D00B6C691}" type="datetimeFigureOut">
              <a:rPr lang="en-US"/>
              <a:pPr>
                <a:defRPr/>
              </a:pPr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0830D3E-B52F-4345-86E2-1298733CE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28" r:id="rId5"/>
    <p:sldLayoutId id="2147483727" r:id="rId6"/>
    <p:sldLayoutId id="2147483726" r:id="rId7"/>
    <p:sldLayoutId id="2147483725" r:id="rId8"/>
    <p:sldLayoutId id="2147483733" r:id="rId9"/>
    <p:sldLayoutId id="2147483724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idu.com/link?url=NKYVORCXYwXItciJQpRDMKMcECz_njqGawmV7UbkdL4DVKa8KaUotzhKkN9MjCDaEDEjsSgxnuC4ztKvRjomGomkUDxBIXf1-uQkOg1Hp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副标题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/>
          <a:lstStyle/>
          <a:p>
            <a:pPr eaLnBrk="1" hangingPunct="1"/>
            <a:r>
              <a:rPr kumimoji="1" lang="zh-CN" altLang="en-US" sz="3600" smtClean="0"/>
              <a:t>英译汉</a:t>
            </a:r>
            <a:endParaRPr kumimoji="1" lang="en-US" altLang="zh-CN" sz="3600" smtClean="0"/>
          </a:p>
          <a:p>
            <a:pPr eaLnBrk="1" hangingPunct="1"/>
            <a:endParaRPr kumimoji="1" lang="zh-CN" altLang="en-US" smtClean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kumimoji="1" lang="en-US" altLang="zh-CN" sz="7200" dirty="0" smtClean="0"/>
              <a:t> On Irritability</a:t>
            </a:r>
            <a:endParaRPr kumimoji="1" lang="zh-CN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sz="54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736600" y="376238"/>
            <a:ext cx="7823200" cy="5942012"/>
          </a:xfrm>
        </p:spPr>
        <p:txBody>
          <a:bodyPr>
            <a:noAutofit/>
          </a:bodyPr>
          <a:lstStyle/>
          <a:p>
            <a:pPr eaLnBrk="1" hangingPunct="1"/>
            <a:r>
              <a:rPr kumimoji="1" lang="en-US" altLang="zh-CN" sz="2800" dirty="0" smtClean="0"/>
              <a:t>We know that they’re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acting</a:t>
            </a:r>
            <a:r>
              <a:rPr kumimoji="1" lang="en-US" altLang="zh-CN" sz="2800" dirty="0" smtClean="0"/>
              <a:t>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this</a:t>
            </a:r>
            <a:r>
              <a:rPr kumimoji="1" lang="en-US" altLang="zh-CN" sz="2800" dirty="0" smtClean="0"/>
              <a:t>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way</a:t>
            </a:r>
            <a:r>
              <a:rPr kumimoji="1" lang="en-US" altLang="zh-CN" sz="2800" dirty="0" smtClean="0"/>
              <a:t>—and getting bothered by any little thing—because they are tired, hungry, too hot or having some challenging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digestive</a:t>
            </a:r>
            <a:r>
              <a:rPr kumimoji="1" lang="en-US" altLang="zh-CN" sz="2800" dirty="0" smtClean="0"/>
              <a:t>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episode</a:t>
            </a:r>
            <a:r>
              <a:rPr kumimoji="1" lang="en-US" altLang="zh-CN" sz="2800" dirty="0" smtClean="0"/>
              <a:t>. </a:t>
            </a:r>
          </a:p>
          <a:p>
            <a:pPr eaLnBrk="1" hangingPunct="1"/>
            <a:endParaRPr kumimoji="1" lang="en-US" altLang="zh-CN" sz="2800" dirty="0" smtClean="0"/>
          </a:p>
          <a:p>
            <a:pPr eaLnBrk="1" hangingPunct="1"/>
            <a:r>
              <a:rPr kumimoji="1" lang="zh-CN" altLang="en-US" sz="2800" dirty="0" smtClean="0"/>
              <a:t>翻译策略：</a:t>
            </a:r>
            <a:r>
              <a:rPr kumimoji="1" lang="en-US" altLang="zh-CN" sz="2800" dirty="0" smtClean="0"/>
              <a:t>domestication</a:t>
            </a:r>
          </a:p>
          <a:p>
            <a:pPr eaLnBrk="1" hangingPunct="1">
              <a:buFont typeface="Georgia" pitchFamily="18" charset="0"/>
              <a:buNone/>
            </a:pPr>
            <a:endParaRPr kumimoji="1" lang="en-US" altLang="zh-CN" sz="2800" dirty="0" smtClean="0"/>
          </a:p>
          <a:p>
            <a:pPr eaLnBrk="1" hangingPunct="1"/>
            <a:r>
              <a:rPr kumimoji="1" lang="zh-CN" altLang="en-US" sz="2800" dirty="0" smtClean="0"/>
              <a:t>我们知道婴儿就是这样子的</a:t>
            </a:r>
            <a:r>
              <a:rPr kumimoji="1" lang="en-US" altLang="zh-CN" sz="2800" dirty="0" smtClean="0"/>
              <a:t>——</a:t>
            </a:r>
            <a:r>
              <a:rPr kumimoji="1" lang="zh-CN" altLang="en-US" sz="2800" dirty="0" smtClean="0"/>
              <a:t>而且容易被任何小事惹得不高兴</a:t>
            </a:r>
            <a:r>
              <a:rPr kumimoji="1" lang="zh-CN" altLang="zh-CN" sz="2800" dirty="0" smtClean="0"/>
              <a:t>——</a:t>
            </a:r>
            <a:r>
              <a:rPr kumimoji="1" lang="zh-CN" altLang="en-US" sz="2800" dirty="0" smtClean="0"/>
              <a:t>因为他们感到累了、饿了、太热或者（正在）消化不良。</a:t>
            </a:r>
            <a:endParaRPr kumimoji="1" lang="en-US" altLang="zh-CN" sz="2800" dirty="0" smtClean="0"/>
          </a:p>
          <a:p>
            <a:pPr eaLnBrk="1" hangingPunct="1">
              <a:buFont typeface="Georgia" pitchFamily="18" charset="0"/>
              <a:buNone/>
            </a:pPr>
            <a:endParaRPr kumimoji="1" lang="en-US" altLang="zh-CN" sz="2800" dirty="0" smtClean="0"/>
          </a:p>
          <a:p>
            <a:pPr eaLnBrk="1" hangingPunct="1"/>
            <a:r>
              <a:rPr kumimoji="1" lang="zh-CN" altLang="en-US" sz="2800" dirty="0" smtClean="0"/>
              <a:t>注意：标点符号的翻译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zh-CN" altLang="en-US" dirty="0"/>
          </a:p>
        </p:txBody>
      </p:sp>
      <p:sp>
        <p:nvSpPr>
          <p:cNvPr id="26626" name="内容占位符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endParaRPr kumimoji="1" lang="zh-CN" altLang="en-US" smtClean="0"/>
          </a:p>
        </p:txBody>
      </p:sp>
      <p:sp>
        <p:nvSpPr>
          <p:cNvPr id="6" name="棱台 5">
            <a:hlinkClick r:id="" action="ppaction://hlinkshowjump?jump=nextslide"/>
          </p:cNvPr>
          <p:cNvSpPr/>
          <p:nvPr/>
        </p:nvSpPr>
        <p:spPr>
          <a:xfrm>
            <a:off x="1553167" y="1453641"/>
            <a:ext cx="2872534" cy="104241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7" name="棱台 6"/>
          <p:cNvSpPr/>
          <p:nvPr/>
        </p:nvSpPr>
        <p:spPr>
          <a:xfrm>
            <a:off x="1563419" y="3152511"/>
            <a:ext cx="2862282" cy="105372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26633" name="文本框 8"/>
          <p:cNvSpPr txBox="1">
            <a:spLocks noChangeArrowheads="1"/>
          </p:cNvSpPr>
          <p:nvPr/>
        </p:nvSpPr>
        <p:spPr bwMode="auto">
          <a:xfrm>
            <a:off x="1882775" y="1739900"/>
            <a:ext cx="2193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Para.14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26634" name="文本框 3"/>
          <p:cNvSpPr txBox="1">
            <a:spLocks noChangeArrowheads="1"/>
          </p:cNvSpPr>
          <p:nvPr/>
        </p:nvSpPr>
        <p:spPr bwMode="auto">
          <a:xfrm>
            <a:off x="1882775" y="3471863"/>
            <a:ext cx="2193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Para.15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sz="48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423863" y="344488"/>
            <a:ext cx="8434387" cy="6053137"/>
          </a:xfrm>
        </p:spPr>
        <p:txBody>
          <a:bodyPr/>
          <a:lstStyle/>
          <a:p>
            <a:pPr eaLnBrk="1" hangingPunct="1"/>
            <a:r>
              <a:rPr kumimoji="1" lang="en-US" altLang="zh-CN" sz="2400" smtClean="0"/>
              <a:t>The fact is, though, that the same </a:t>
            </a:r>
            <a:r>
              <a:rPr kumimoji="1" lang="en-US" altLang="zh-CN" sz="2400" smtClean="0">
                <a:solidFill>
                  <a:srgbClr val="FF0000"/>
                </a:solidFill>
              </a:rPr>
              <a:t>physiological causes </a:t>
            </a:r>
            <a:r>
              <a:rPr kumimoji="1" lang="en-US" altLang="zh-CN" sz="2400" smtClean="0"/>
              <a:t>get to us all our lives. When we are tired, we get upset more easily; when we feel very hungry, </a:t>
            </a:r>
            <a:r>
              <a:rPr kumimoji="1" lang="en-US" altLang="zh-CN" sz="2400" smtClean="0">
                <a:solidFill>
                  <a:srgbClr val="FF0000"/>
                </a:solidFill>
              </a:rPr>
              <a:t>it</a:t>
            </a:r>
            <a:r>
              <a:rPr kumimoji="1" lang="en-US" altLang="zh-CN" sz="2400" smtClean="0"/>
              <a:t> </a:t>
            </a:r>
            <a:r>
              <a:rPr kumimoji="1" lang="en-US" altLang="zh-CN" sz="2400" smtClean="0">
                <a:solidFill>
                  <a:srgbClr val="FF0000"/>
                </a:solidFill>
              </a:rPr>
              <a:t>takes less to bother </a:t>
            </a:r>
            <a:r>
              <a:rPr kumimoji="1" lang="en-US" altLang="zh-CN" sz="2400" smtClean="0"/>
              <a:t>us.</a:t>
            </a:r>
          </a:p>
          <a:p>
            <a:pPr eaLnBrk="1" hangingPunct="1"/>
            <a:endParaRPr kumimoji="1" lang="en-US" altLang="zh-CN" sz="2400" smtClean="0"/>
          </a:p>
          <a:p>
            <a:pPr eaLnBrk="1" hangingPunct="1"/>
            <a:r>
              <a:rPr kumimoji="1" lang="en-US" altLang="zh-CN" sz="2400" smtClean="0"/>
              <a:t>Physiological adj.</a:t>
            </a:r>
            <a:r>
              <a:rPr kumimoji="1" lang="zh-CN" altLang="en-US" sz="2400" smtClean="0"/>
              <a:t>生理的</a:t>
            </a:r>
            <a:r>
              <a:rPr kumimoji="1" lang="en-US" altLang="zh-CN" sz="2400" smtClean="0"/>
              <a:t>;  </a:t>
            </a:r>
            <a:r>
              <a:rPr kumimoji="1" lang="zh-CN" altLang="en-US" sz="2400" smtClean="0"/>
              <a:t>生理学的</a:t>
            </a:r>
            <a:endParaRPr kumimoji="1" lang="en-US" altLang="zh-CN" sz="2400" smtClean="0"/>
          </a:p>
          <a:p>
            <a:pPr eaLnBrk="1" hangingPunct="1"/>
            <a:endParaRPr kumimoji="1" lang="en-US" altLang="zh-CN" sz="2400" smtClean="0"/>
          </a:p>
          <a:p>
            <a:pPr eaLnBrk="1" hangingPunct="1"/>
            <a:r>
              <a:rPr kumimoji="1" lang="zh-CN" altLang="en-US" sz="2400" smtClean="0"/>
              <a:t>翻译策略：异化 功能对等</a:t>
            </a:r>
            <a:r>
              <a:rPr kumimoji="1" lang="en-US" altLang="zh-CN" sz="2400" smtClean="0"/>
              <a:t> </a:t>
            </a:r>
          </a:p>
          <a:p>
            <a:pPr eaLnBrk="1" hangingPunct="1"/>
            <a:endParaRPr kumimoji="1" lang="en-US" altLang="zh-CN" sz="2400" smtClean="0"/>
          </a:p>
          <a:p>
            <a:pPr eaLnBrk="1" hangingPunct="1"/>
            <a:r>
              <a:rPr kumimoji="1" lang="zh-CN" altLang="en-US" sz="2400" smtClean="0"/>
              <a:t>不过事实上，同样的生理诱因也会出现于我们的人生中。当我们疲劳不堪时，我们更容易心烦意乱；当我们饥肠辘辘时，我们更容易烦躁不安。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/>
          </a:p>
        </p:txBody>
      </p:sp>
      <p:sp>
        <p:nvSpPr>
          <p:cNvPr id="22530" name="内容占位符 2"/>
          <p:cNvSpPr>
            <a:spLocks noGrp="1"/>
          </p:cNvSpPr>
          <p:nvPr>
            <p:ph sz="quarter" idx="13"/>
          </p:nvPr>
        </p:nvSpPr>
        <p:spPr>
          <a:xfrm>
            <a:off x="549275" y="360363"/>
            <a:ext cx="8167688" cy="5895975"/>
          </a:xfrm>
        </p:spPr>
        <p:txBody>
          <a:bodyPr/>
          <a:lstStyle/>
          <a:p>
            <a:pPr eaLnBrk="1" hangingPunct="1"/>
            <a:r>
              <a:rPr kumimoji="1" lang="en-US" altLang="zh-CN" sz="2400" dirty="0" smtClean="0"/>
              <a:t>But it is immensely difficult to transfer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the lesson in generosity (and accuracy) </a:t>
            </a:r>
            <a:r>
              <a:rPr kumimoji="1" lang="en-US" altLang="zh-CN" sz="2400" dirty="0" smtClean="0"/>
              <a:t>that we gain around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to</a:t>
            </a:r>
            <a:r>
              <a:rPr kumimoji="1" lang="en-US" altLang="zh-CN" sz="2400" dirty="0" smtClean="0"/>
              <a:t> children and apply it to someone with a degree in business administration or a pilot’s license, or to whom we have been married for three-and-a-half years.</a:t>
            </a:r>
          </a:p>
          <a:p>
            <a:pPr eaLnBrk="1" hangingPunct="1"/>
            <a:endParaRPr kumimoji="1" lang="en-US" altLang="zh-CN" sz="2400" dirty="0" smtClean="0"/>
          </a:p>
          <a:p>
            <a:pPr eaLnBrk="1" hangingPunct="1"/>
            <a:r>
              <a:rPr kumimoji="1" lang="zh-CN" altLang="en-US" sz="2400" dirty="0" smtClean="0"/>
              <a:t>但是我们很难把向孩子学来的慷慨（并且正确的）功课，运用到那些有商务管理学位的人，或者是有飞行执照的人，再或者是和我们已经结婚三年半的人身上。（异化）</a:t>
            </a:r>
            <a:endParaRPr kumimoji="1" lang="en-US" altLang="zh-CN" sz="2400" dirty="0" smtClean="0"/>
          </a:p>
          <a:p>
            <a:pPr eaLnBrk="1" hangingPunct="1"/>
            <a:endParaRPr kumimoji="1" lang="en-US" altLang="zh-CN" sz="2400" dirty="0" smtClean="0"/>
          </a:p>
          <a:p>
            <a:pPr eaLnBrk="1" hangingPunct="1"/>
            <a:r>
              <a:rPr kumimoji="1" lang="zh-CN" altLang="en-US" sz="2400" dirty="0" smtClean="0"/>
              <a:t>然而，把对待孩子的宽容与无误投放于其他人身上，却是难于上青天。比如对待那些持有商务管理学位或是飞行员执照的人，亦或是与我们一同迈入婚姻殿堂三年有余的爱人。（归化）</a:t>
            </a:r>
            <a:endParaRPr kumimoji="1" lang="en-US" altLang="zh-CN" sz="2400" dirty="0" smtClean="0"/>
          </a:p>
          <a:p>
            <a:pPr eaLnBrk="1" hangingPunct="1"/>
            <a:endParaRPr kumimoji="1" lang="en-US" altLang="zh-CN" sz="2400" dirty="0" smtClean="0"/>
          </a:p>
          <a:p>
            <a:pPr eaLnBrk="1" hangingPunct="1"/>
            <a:endParaRPr kumimoji="1"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zh-CN" altLang="en-US" dirty="0"/>
          </a:p>
        </p:txBody>
      </p:sp>
      <p:sp>
        <p:nvSpPr>
          <p:cNvPr id="29698" name="内容占位符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endParaRPr kumimoji="1" lang="zh-CN" altLang="en-US" smtClean="0"/>
          </a:p>
        </p:txBody>
      </p:sp>
      <p:sp>
        <p:nvSpPr>
          <p:cNvPr id="7" name="棱台 6">
            <a:hlinkClick r:id="" action="ppaction://hlinkshowjump?jump=nextslide"/>
          </p:cNvPr>
          <p:cNvSpPr/>
          <p:nvPr/>
        </p:nvSpPr>
        <p:spPr>
          <a:xfrm>
            <a:off x="1553167" y="2318211"/>
            <a:ext cx="3078168" cy="105372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29702" name="文本框 10"/>
          <p:cNvSpPr txBox="1">
            <a:spLocks noChangeArrowheads="1"/>
          </p:cNvSpPr>
          <p:nvPr/>
        </p:nvSpPr>
        <p:spPr bwMode="auto">
          <a:xfrm>
            <a:off x="1976438" y="2595563"/>
            <a:ext cx="2333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Para.15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sz="4800"/>
          </a:p>
        </p:txBody>
      </p:sp>
      <p:sp>
        <p:nvSpPr>
          <p:cNvPr id="23554" name="内容占位符 2"/>
          <p:cNvSpPr>
            <a:spLocks noGrp="1"/>
          </p:cNvSpPr>
          <p:nvPr>
            <p:ph sz="quarter" idx="13"/>
          </p:nvPr>
        </p:nvSpPr>
        <p:spPr>
          <a:xfrm>
            <a:off x="565150" y="328613"/>
            <a:ext cx="8120063" cy="6021387"/>
          </a:xfrm>
        </p:spPr>
        <p:txBody>
          <a:bodyPr/>
          <a:lstStyle/>
          <a:p>
            <a:pPr eaLnBrk="1" hangingPunct="1">
              <a:defRPr/>
            </a:pPr>
            <a:r>
              <a:rPr kumimoji="1" lang="en-US" altLang="zh-CN" sz="2400" dirty="0" smtClean="0"/>
              <a:t>We should try to see irritability for what it actually is: a confused, inarticulate,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often shameful attempt </a:t>
            </a:r>
            <a:r>
              <a:rPr kumimoji="1" lang="en-US" altLang="zh-CN" sz="2400" dirty="0" smtClean="0"/>
              <a:t>to get us to understand how much someone is suffering and how urgently they need our help.</a:t>
            </a:r>
          </a:p>
          <a:p>
            <a:pPr eaLnBrk="1" hangingPunct="1">
              <a:defRPr/>
            </a:pPr>
            <a:endParaRPr kumimoji="1" lang="en-US" altLang="zh-CN" sz="2400" dirty="0" smtClean="0"/>
          </a:p>
          <a:p>
            <a:pPr eaLnBrk="1" hangingPunct="1">
              <a:defRPr/>
            </a:pPr>
            <a:endParaRPr kumimoji="1" lang="en-US" altLang="zh-CN" sz="2400" dirty="0" smtClean="0"/>
          </a:p>
          <a:p>
            <a:pPr eaLnBrk="1" hangingPunct="1">
              <a:defRPr/>
            </a:pPr>
            <a:endParaRPr kumimoji="1" lang="en-US" altLang="zh-CN" sz="2400" dirty="0" smtClean="0"/>
          </a:p>
          <a:p>
            <a:pPr eaLnBrk="1" hangingPunct="1">
              <a:defRPr/>
            </a:pPr>
            <a:endParaRPr kumimoji="1" lang="en-US" altLang="zh-CN" sz="2400" dirty="0"/>
          </a:p>
          <a:p>
            <a:pPr eaLnBrk="1" hangingPunct="1">
              <a:defRPr/>
            </a:pPr>
            <a:endParaRPr kumimoji="1" lang="en-US" altLang="zh-CN" sz="2400" dirty="0" smtClean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kumimoji="1" lang="en-US" altLang="zh-CN" sz="2400" dirty="0" smtClean="0"/>
          </a:p>
          <a:p>
            <a:pPr eaLnBrk="1" hangingPunct="1">
              <a:defRPr/>
            </a:pPr>
            <a:r>
              <a:rPr kumimoji="1" lang="zh-CN" altLang="en-US" sz="2400" dirty="0" smtClean="0"/>
              <a:t>我们应该努力理解易怒的原因，这种令人费解的、说不清的、不体面的倾向</a:t>
            </a:r>
            <a:r>
              <a:rPr kumimoji="1" lang="en-US" altLang="zh-CN" sz="2400" dirty="0" smtClean="0"/>
              <a:t>\</a:t>
            </a:r>
            <a:r>
              <a:rPr kumimoji="1" lang="zh-CN" altLang="en-US" sz="2400" dirty="0" smtClean="0"/>
              <a:t>尝试，让我们知道易怒者正在忍受多大的煎熬，他们多么急切地需要我们的帮助。（异化）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36638" y="2478088"/>
          <a:ext cx="60960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confused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adj.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糊涂的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迷乱的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混杂的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不清楚的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inarticulate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adj.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不善辞令的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笨口拙舌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嘴笨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shameful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adj.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可耻的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丢脸的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不体面的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CN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猥亵的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74688" y="485775"/>
            <a:ext cx="7853362" cy="5802313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should—when we can manage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it</a:t>
            </a: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—attempt to </a:t>
            </a:r>
            <a:r>
              <a:rPr kumimoji="1" lang="en-US" altLang="zh-CN" sz="2400" dirty="0" smtClean="0">
                <a:solidFill>
                  <a:schemeClr val="tx1"/>
                </a:solidFill>
              </a:rPr>
              <a:t>help them out.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kumimoji="1"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Manage</a:t>
            </a:r>
            <a:endParaRPr kumimoji="1"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kumimoji="1" lang="en-US" altLang="zh-CN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vt.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经营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使用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完成（困难的事）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明智地使用（金钱、时间、信息等）</a:t>
            </a: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kumimoji="1" lang="en-US" altLang="zh-CN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vt</a:t>
            </a:r>
            <a:r>
              <a:rPr kumimoji="1" lang="en-US" altLang="zh-CN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 vi</a:t>
            </a: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办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理，设法对付</a:t>
            </a: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vi.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能解决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（问题）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应付（困难局面等）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凑合着活下去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支撑</a:t>
            </a:r>
            <a:endParaRPr kumimoji="1"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kumimoji="1"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在我们有能力设法对付</a:t>
            </a: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处理这些问题的时候，我们应该试着去帮助他们走出易怒。</a:t>
            </a:r>
            <a:endParaRPr kumimoji="1" lang="zh-CN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528823" y="728047"/>
            <a:ext cx="7175351" cy="2798274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>
              <a:buNone/>
            </a:pPr>
            <a:r>
              <a:rPr lang="en-US" altLang="zh-CN" dirty="0" smtClean="0"/>
              <a:t> The End</a:t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Thanks for your attention!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zh-CN" altLang="en-US" dirty="0"/>
          </a:p>
        </p:txBody>
      </p:sp>
      <p:sp>
        <p:nvSpPr>
          <p:cNvPr id="15362" name="内容占位符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endParaRPr kumimoji="1" lang="zh-CN" altLang="en-US" smtClean="0"/>
          </a:p>
        </p:txBody>
      </p:sp>
      <p:sp>
        <p:nvSpPr>
          <p:cNvPr id="4" name="棱台 3"/>
          <p:cNvSpPr/>
          <p:nvPr/>
        </p:nvSpPr>
        <p:spPr>
          <a:xfrm>
            <a:off x="1525298" y="394978"/>
            <a:ext cx="2872534" cy="104241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 dirty="0"/>
          </a:p>
        </p:txBody>
      </p:sp>
      <p:sp>
        <p:nvSpPr>
          <p:cNvPr id="5" name="棱台 4"/>
          <p:cNvSpPr/>
          <p:nvPr/>
        </p:nvSpPr>
        <p:spPr>
          <a:xfrm>
            <a:off x="1553167" y="1902609"/>
            <a:ext cx="2844665" cy="104241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6" name="棱台 5"/>
          <p:cNvSpPr/>
          <p:nvPr/>
        </p:nvSpPr>
        <p:spPr>
          <a:xfrm>
            <a:off x="1525298" y="3406471"/>
            <a:ext cx="2872534" cy="104241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7" name="棱台 6"/>
          <p:cNvSpPr/>
          <p:nvPr/>
        </p:nvSpPr>
        <p:spPr>
          <a:xfrm>
            <a:off x="1553167" y="4845264"/>
            <a:ext cx="2862282" cy="105372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15375" name="文本框 7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1870075" y="701675"/>
            <a:ext cx="2193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Translation Theory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5376" name="文本框 8"/>
          <p:cNvSpPr txBox="1">
            <a:spLocks noChangeArrowheads="1"/>
          </p:cNvSpPr>
          <p:nvPr/>
        </p:nvSpPr>
        <p:spPr bwMode="auto">
          <a:xfrm>
            <a:off x="1882775" y="2293938"/>
            <a:ext cx="2193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Para.13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5377" name="文本框 9"/>
          <p:cNvSpPr txBox="1">
            <a:spLocks noChangeArrowheads="1"/>
          </p:cNvSpPr>
          <p:nvPr/>
        </p:nvSpPr>
        <p:spPr bwMode="auto">
          <a:xfrm>
            <a:off x="1793875" y="3743325"/>
            <a:ext cx="2333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/>
              <a:t>  </a:t>
            </a:r>
            <a:r>
              <a:rPr kumimoji="1" lang="en-US" altLang="zh-CN" dirty="0">
                <a:solidFill>
                  <a:schemeClr val="bg1"/>
                </a:solidFill>
              </a:rPr>
              <a:t>Analysis of Para.14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5378" name="文本框 10"/>
          <p:cNvSpPr txBox="1">
            <a:spLocks noChangeArrowheads="1"/>
          </p:cNvSpPr>
          <p:nvPr/>
        </p:nvSpPr>
        <p:spPr bwMode="auto">
          <a:xfrm>
            <a:off x="1882775" y="5187950"/>
            <a:ext cx="2193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Para.15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Georgia" pitchFamily="18" charset="0"/>
              <a:buNone/>
              <a:defRPr/>
            </a:pPr>
            <a:r>
              <a:rPr lang="en-US" altLang="zh-CN" sz="2400" dirty="0" smtClean="0">
                <a:ea typeface="宋体" charset="-122"/>
              </a:rPr>
              <a:t/>
            </a:r>
            <a:br>
              <a:rPr lang="en-US" altLang="zh-CN" sz="2400" dirty="0" smtClean="0">
                <a:ea typeface="宋体" charset="-122"/>
              </a:rPr>
            </a:br>
            <a:r>
              <a:rPr lang="en-US" altLang="zh-CN" sz="2400" dirty="0" smtClean="0">
                <a:ea typeface="宋体" charset="-122"/>
              </a:rPr>
              <a:t/>
            </a:r>
            <a:br>
              <a:rPr lang="en-US" altLang="zh-CN" sz="2400" dirty="0" smtClean="0">
                <a:ea typeface="宋体" charset="-122"/>
              </a:rPr>
            </a:br>
            <a:r>
              <a:rPr lang="en-US" altLang="zh-CN" sz="2400" dirty="0" err="1" smtClean="0">
                <a:ea typeface="宋体" charset="-122"/>
              </a:rPr>
              <a:t>Nida’s</a:t>
            </a:r>
            <a:r>
              <a:rPr lang="en-US" altLang="zh-CN" sz="2400" dirty="0" smtClean="0">
                <a:ea typeface="宋体" charset="-122"/>
              </a:rPr>
              <a:t> </a:t>
            </a:r>
            <a:r>
              <a:rPr lang="en-US" altLang="zh-CN" sz="2400" dirty="0">
                <a:ea typeface="宋体" charset="-122"/>
              </a:rPr>
              <a:t>three-stage system of translation</a:t>
            </a:r>
            <a:r>
              <a:rPr lang="zh-CN" altLang="en-US" sz="2400" dirty="0">
                <a:ea typeface="宋体" charset="-122"/>
              </a:rPr>
              <a:t/>
            </a:r>
            <a:br>
              <a:rPr lang="zh-CN" altLang="en-US" sz="2400" dirty="0">
                <a:ea typeface="宋体" charset="-122"/>
              </a:rPr>
            </a:br>
            <a:endParaRPr lang="zh-CN" altLang="en-US" sz="2400" dirty="0" smtClean="0">
              <a:solidFill>
                <a:schemeClr val="tx1"/>
              </a:solidFill>
              <a:effectLst/>
              <a:ea typeface="宋体" charset="-122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zh-CN" sz="2400" dirty="0" smtClean="0">
              <a:ea typeface="宋体" charset="-122"/>
            </a:endParaRP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Analysis </a:t>
            </a:r>
            <a:r>
              <a:rPr lang="en-US" altLang="zh-CN" sz="2800" dirty="0" smtClean="0">
                <a:latin typeface="Wingdings" pitchFamily="2" charset="2"/>
                <a:ea typeface="宋体" charset="-122"/>
                <a:sym typeface="Wingdings" pitchFamily="2" charset="2"/>
              </a:rPr>
              <a:t> </a:t>
            </a:r>
            <a:r>
              <a:rPr lang="en-US" altLang="zh-CN" sz="2800" dirty="0" smtClean="0">
                <a:ea typeface="宋体" charset="-122"/>
                <a:sym typeface="Wingdings" pitchFamily="2" charset="2"/>
              </a:rPr>
              <a:t>source language</a:t>
            </a:r>
          </a:p>
          <a:p>
            <a:pPr eaLnBrk="1" hangingPunct="1"/>
            <a:endParaRPr lang="en-US" altLang="zh-CN" sz="2800" dirty="0" smtClean="0">
              <a:ea typeface="宋体" charset="-122"/>
              <a:sym typeface="Wingdings" pitchFamily="2" charset="2"/>
            </a:endParaRPr>
          </a:p>
          <a:p>
            <a:pPr eaLnBrk="1" hangingPunct="1"/>
            <a:r>
              <a:rPr lang="en-US" altLang="zh-CN" sz="2800" dirty="0" smtClean="0">
                <a:ea typeface="宋体" charset="-122"/>
                <a:sym typeface="Wingdings" pitchFamily="2" charset="2"/>
              </a:rPr>
              <a:t>Transfer </a:t>
            </a:r>
            <a:r>
              <a:rPr lang="en-US" altLang="zh-CN" sz="2800" dirty="0" smtClean="0">
                <a:latin typeface="Wingdings" pitchFamily="2" charset="2"/>
                <a:ea typeface="宋体" charset="-122"/>
                <a:sym typeface="Wingdings" pitchFamily="2" charset="2"/>
              </a:rPr>
              <a:t> </a:t>
            </a:r>
            <a:r>
              <a:rPr lang="en-US" altLang="zh-CN" sz="2800" dirty="0" smtClean="0">
                <a:ea typeface="宋体" charset="-122"/>
                <a:sym typeface="Wingdings" pitchFamily="2" charset="2"/>
              </a:rPr>
              <a:t>from source language to receptor language</a:t>
            </a:r>
          </a:p>
          <a:p>
            <a:pPr eaLnBrk="1" hangingPunct="1"/>
            <a:endParaRPr lang="en-US" altLang="zh-CN" sz="2800" dirty="0" smtClean="0">
              <a:ea typeface="宋体" charset="-122"/>
              <a:sym typeface="Wingdings" pitchFamily="2" charset="2"/>
            </a:endParaRPr>
          </a:p>
          <a:p>
            <a:pPr eaLnBrk="1" hangingPunct="1"/>
            <a:r>
              <a:rPr lang="en-US" altLang="zh-CN" sz="2800" dirty="0" smtClean="0">
                <a:ea typeface="宋体" charset="-122"/>
                <a:sym typeface="Wingdings" pitchFamily="2" charset="2"/>
              </a:rPr>
              <a:t>Restructure   receptor language</a:t>
            </a:r>
            <a:endParaRPr lang="zh-CN" altLang="en-US" sz="28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1244600" y="1038225"/>
            <a:ext cx="6400800" cy="3473450"/>
          </a:xfrm>
        </p:spPr>
        <p:txBody>
          <a:bodyPr/>
          <a:lstStyle/>
          <a:p>
            <a:pPr eaLnBrk="1" hangingPunct="1"/>
            <a:r>
              <a:rPr kumimoji="1" lang="en-US" altLang="zh-CN" sz="2800" smtClean="0"/>
              <a:t>Foreginization </a:t>
            </a:r>
            <a:r>
              <a:rPr kumimoji="1" lang="zh-CN" altLang="en-US" sz="2800" smtClean="0"/>
              <a:t>异化</a:t>
            </a:r>
            <a:endParaRPr kumimoji="1" lang="en-US" altLang="zh-CN" sz="2800" smtClean="0"/>
          </a:p>
          <a:p>
            <a:pPr eaLnBrk="1" hangingPunct="1"/>
            <a:endParaRPr kumimoji="1" lang="en-US" altLang="zh-CN" sz="2800" smtClean="0"/>
          </a:p>
          <a:p>
            <a:pPr eaLnBrk="1" hangingPunct="1"/>
            <a:r>
              <a:rPr kumimoji="1" lang="en-US" altLang="zh-CN" sz="2800" smtClean="0"/>
              <a:t>Domestication </a:t>
            </a:r>
            <a:r>
              <a:rPr kumimoji="1" lang="zh-CN" altLang="en-US" sz="2800" smtClean="0"/>
              <a:t>归化</a:t>
            </a:r>
            <a:endParaRPr kumimoji="1" lang="en-US" altLang="zh-CN" sz="2800" smtClean="0"/>
          </a:p>
          <a:p>
            <a:pPr eaLnBrk="1" hangingPunct="1"/>
            <a:endParaRPr kumimoji="1" lang="en-US" altLang="zh-CN" sz="2800" smtClean="0"/>
          </a:p>
          <a:p>
            <a:pPr eaLnBrk="1" hangingPunct="1"/>
            <a:r>
              <a:rPr kumimoji="1" lang="en-US" altLang="zh-CN" sz="2800" smtClean="0"/>
              <a:t>Formal Equivalence </a:t>
            </a:r>
            <a:r>
              <a:rPr kumimoji="1" lang="zh-CN" altLang="en-US" sz="2800" smtClean="0"/>
              <a:t>形式对等</a:t>
            </a:r>
            <a:endParaRPr kumimoji="1" lang="en-US" altLang="zh-CN" sz="2800" smtClean="0"/>
          </a:p>
          <a:p>
            <a:pPr eaLnBrk="1" hangingPunct="1"/>
            <a:endParaRPr kumimoji="1" lang="en-US" altLang="zh-CN" sz="2800" smtClean="0"/>
          </a:p>
          <a:p>
            <a:pPr eaLnBrk="1" hangingPunct="1"/>
            <a:r>
              <a:rPr kumimoji="1" lang="en-US" altLang="zh-CN" sz="2800" smtClean="0"/>
              <a:t>Dynamic Equivalence </a:t>
            </a:r>
            <a:r>
              <a:rPr kumimoji="1" lang="zh-CN" altLang="en-US" sz="2800" smtClean="0"/>
              <a:t>动态对等</a:t>
            </a:r>
            <a:endParaRPr kumimoji="1" lang="en-US" altLang="zh-CN" sz="2800" smtClean="0"/>
          </a:p>
          <a:p>
            <a:pPr eaLnBrk="1" hangingPunct="1"/>
            <a:endParaRPr kumimoji="1" lang="en-US" altLang="zh-CN" sz="2800" smtClean="0"/>
          </a:p>
          <a:p>
            <a:pPr eaLnBrk="1" hangingPunct="1"/>
            <a:r>
              <a:rPr kumimoji="1" lang="en-US" altLang="zh-CN" sz="2800" smtClean="0"/>
              <a:t>Functional Equivalence </a:t>
            </a:r>
            <a:r>
              <a:rPr kumimoji="1" lang="zh-CN" altLang="en-US" sz="2800" smtClean="0"/>
              <a:t>功能对等</a:t>
            </a:r>
            <a:endParaRPr kumimoji="1" lang="en-US" altLang="zh-CN" sz="2800" smtClean="0"/>
          </a:p>
          <a:p>
            <a:pPr eaLnBrk="1" hangingPunct="1"/>
            <a:endParaRPr kumimoji="1" lang="en-US" altLang="zh-CN" sz="2800" smtClean="0"/>
          </a:p>
          <a:p>
            <a:pPr eaLnBrk="1" hangingPunct="1"/>
            <a:endParaRPr kumimoji="1" lang="zh-CN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zh-CN" altLang="en-US" dirty="0"/>
          </a:p>
        </p:txBody>
      </p:sp>
      <p:sp>
        <p:nvSpPr>
          <p:cNvPr id="19458" name="内容占位符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endParaRPr kumimoji="1" lang="zh-CN" altLang="en-US" smtClean="0"/>
          </a:p>
        </p:txBody>
      </p:sp>
      <p:sp>
        <p:nvSpPr>
          <p:cNvPr id="5" name="棱台 4">
            <a:hlinkClick r:id="" action="ppaction://hlinkshowjump?jump=nextslide"/>
          </p:cNvPr>
          <p:cNvSpPr/>
          <p:nvPr/>
        </p:nvSpPr>
        <p:spPr>
          <a:xfrm>
            <a:off x="1525298" y="1381401"/>
            <a:ext cx="2844665" cy="104241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6" name="棱台 5"/>
          <p:cNvSpPr/>
          <p:nvPr/>
        </p:nvSpPr>
        <p:spPr>
          <a:xfrm>
            <a:off x="1553167" y="3069929"/>
            <a:ext cx="2872534" cy="1042416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7" name="棱台 6"/>
          <p:cNvSpPr/>
          <p:nvPr/>
        </p:nvSpPr>
        <p:spPr>
          <a:xfrm>
            <a:off x="1553167" y="4660598"/>
            <a:ext cx="2862282" cy="105372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zh-CN" altLang="en-US"/>
          </a:p>
        </p:txBody>
      </p:sp>
      <p:sp>
        <p:nvSpPr>
          <p:cNvPr id="19468" name="文本框 8"/>
          <p:cNvSpPr txBox="1">
            <a:spLocks noChangeArrowheads="1"/>
          </p:cNvSpPr>
          <p:nvPr/>
        </p:nvSpPr>
        <p:spPr bwMode="auto">
          <a:xfrm>
            <a:off x="1870075" y="1739900"/>
            <a:ext cx="2193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Para.13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9469" name="文本框 9"/>
          <p:cNvSpPr txBox="1">
            <a:spLocks noChangeArrowheads="1"/>
          </p:cNvSpPr>
          <p:nvPr/>
        </p:nvSpPr>
        <p:spPr bwMode="auto">
          <a:xfrm>
            <a:off x="1870075" y="3409950"/>
            <a:ext cx="2333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/>
              <a:t>  </a:t>
            </a:r>
            <a:r>
              <a:rPr kumimoji="1" lang="en-US" altLang="zh-CN" dirty="0">
                <a:solidFill>
                  <a:schemeClr val="bg1"/>
                </a:solidFill>
              </a:rPr>
              <a:t>Analysis of Para.14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19470" name="文本框 10"/>
          <p:cNvSpPr txBox="1">
            <a:spLocks noChangeArrowheads="1"/>
          </p:cNvSpPr>
          <p:nvPr/>
        </p:nvSpPr>
        <p:spPr bwMode="auto">
          <a:xfrm>
            <a:off x="1882775" y="5002213"/>
            <a:ext cx="2193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dirty="0">
                <a:solidFill>
                  <a:schemeClr val="bg1"/>
                </a:solidFill>
              </a:rPr>
              <a:t>Analysis of Para.15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90563" y="376238"/>
            <a:ext cx="7615237" cy="6194425"/>
          </a:xfrm>
        </p:spPr>
        <p:txBody>
          <a:bodyPr/>
          <a:lstStyle/>
          <a:p>
            <a:pPr eaLnBrk="1" hangingPunct="1"/>
            <a:r>
              <a:rPr kumimoji="1" lang="en-US" altLang="zh-CN" smtClean="0"/>
              <a:t>A last point. It may just be sleep or food: when a baby is irritable, we rarely feel the need to </a:t>
            </a:r>
            <a:r>
              <a:rPr kumimoji="1" lang="en-US" altLang="zh-CN" smtClean="0">
                <a:solidFill>
                  <a:srgbClr val="FF0000"/>
                </a:solidFill>
              </a:rPr>
              <a:t>preach</a:t>
            </a:r>
            <a:r>
              <a:rPr kumimoji="1" lang="en-US" altLang="zh-CN" smtClean="0"/>
              <a:t> </a:t>
            </a:r>
            <a:r>
              <a:rPr kumimoji="1" lang="en-US" altLang="zh-CN" smtClean="0">
                <a:solidFill>
                  <a:srgbClr val="FF0000"/>
                </a:solidFill>
              </a:rPr>
              <a:t>about</a:t>
            </a:r>
            <a:r>
              <a:rPr kumimoji="1" lang="en-US" altLang="zh-CN" smtClean="0"/>
              <a:t> self-control and a proper </a:t>
            </a:r>
            <a:r>
              <a:rPr kumimoji="1" lang="en-US" altLang="zh-CN" smtClean="0">
                <a:solidFill>
                  <a:srgbClr val="FF0000"/>
                </a:solidFill>
              </a:rPr>
              <a:t>sense of</a:t>
            </a:r>
            <a:r>
              <a:rPr kumimoji="1" lang="en-US" altLang="zh-CN" smtClean="0"/>
              <a:t> </a:t>
            </a:r>
            <a:r>
              <a:rPr kumimoji="1" lang="en-US" altLang="zh-CN" smtClean="0">
                <a:solidFill>
                  <a:srgbClr val="FF0000"/>
                </a:solidFill>
              </a:rPr>
              <a:t>proportion</a:t>
            </a:r>
            <a:r>
              <a:rPr kumimoji="1" lang="en-US" altLang="zh-CN" smtClean="0"/>
              <a:t>.</a:t>
            </a:r>
          </a:p>
          <a:p>
            <a:pPr eaLnBrk="1" hangingPunct="1"/>
            <a:endParaRPr kumimoji="1" lang="en-US" altLang="zh-CN" smtClean="0"/>
          </a:p>
          <a:p>
            <a:pPr eaLnBrk="1" hangingPunct="1"/>
            <a:r>
              <a:rPr lang="en-US" altLang="zh-CN" smtClean="0"/>
              <a:t>Preach	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smtClean="0"/>
              <a:t>   Vt.</a:t>
            </a:r>
            <a:r>
              <a:rPr lang="zh-CN" altLang="en-US" smtClean="0"/>
              <a:t>宣扬</a:t>
            </a:r>
            <a:r>
              <a:rPr lang="en-US" altLang="zh-CN" smtClean="0"/>
              <a:t>; 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smtClean="0"/>
              <a:t>       </a:t>
            </a:r>
            <a:r>
              <a:rPr lang="zh-CN" altLang="en-US" smtClean="0"/>
              <a:t>说教</a:t>
            </a:r>
            <a:r>
              <a:rPr lang="en-US" altLang="zh-CN" smtClean="0"/>
              <a:t>;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smtClean="0"/>
              <a:t>       </a:t>
            </a:r>
            <a:r>
              <a:rPr lang="zh-CN" altLang="en-US" smtClean="0"/>
              <a:t>布道，讲道</a:t>
            </a:r>
            <a:r>
              <a:rPr lang="en-US" altLang="zh-CN" smtClean="0"/>
              <a:t>; 	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smtClean="0">
                <a:ea typeface="PMingLiU" pitchFamily="18" charset="-120"/>
              </a:rPr>
              <a:t>   [</a:t>
            </a:r>
            <a:r>
              <a:rPr lang="zh-CN" altLang="en-US" smtClean="0">
                <a:ea typeface="PMingLiU" pitchFamily="18" charset="-120"/>
              </a:rPr>
              <a:t>例句</a:t>
            </a:r>
            <a:r>
              <a:rPr lang="en-US" altLang="zh-CN" smtClean="0">
                <a:ea typeface="PMingLiU" pitchFamily="18" charset="-120"/>
              </a:rPr>
              <a:t>]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smtClean="0"/>
              <a:t>   At High Mass the priest preached a sermon on the devil.</a:t>
            </a:r>
            <a:r>
              <a:rPr kumimoji="1" lang="en-US" altLang="zh-CN" smtClean="0"/>
              <a:t> </a:t>
            </a:r>
          </a:p>
          <a:p>
            <a:pPr eaLnBrk="1" hangingPunct="1">
              <a:buFont typeface="Georgia" pitchFamily="18" charset="0"/>
              <a:buNone/>
            </a:pPr>
            <a:endParaRPr kumimoji="1" lang="en-US" altLang="zh-CN" smtClean="0"/>
          </a:p>
          <a:p>
            <a:pPr eaLnBrk="1" hangingPunct="1"/>
            <a:r>
              <a:rPr kumimoji="1" lang="en-US" altLang="zh-CN" smtClean="0"/>
              <a:t>Proportion</a:t>
            </a:r>
          </a:p>
          <a:p>
            <a:pPr eaLnBrk="1" hangingPunct="1">
              <a:buFont typeface="Georgia" pitchFamily="18" charset="0"/>
              <a:buNone/>
            </a:pPr>
            <a:r>
              <a:rPr kumimoji="1" lang="en-US" altLang="zh-CN" smtClean="0"/>
              <a:t>   </a:t>
            </a:r>
            <a:r>
              <a:rPr lang="en-US" altLang="zh-CN" smtClean="0"/>
              <a:t>n.</a:t>
            </a:r>
            <a:r>
              <a:rPr lang="zh-CN" altLang="en-US" smtClean="0"/>
              <a:t>比，比率</a:t>
            </a:r>
            <a:r>
              <a:rPr lang="en-US" altLang="zh-CN" smtClean="0"/>
              <a:t>; [</a:t>
            </a:r>
            <a:r>
              <a:rPr lang="zh-CN" altLang="en-US" smtClean="0"/>
              <a:t>数学</a:t>
            </a:r>
            <a:r>
              <a:rPr lang="en-US" altLang="zh-CN" smtClean="0"/>
              <a:t>]</a:t>
            </a:r>
            <a:r>
              <a:rPr lang="zh-CN" altLang="en-US" smtClean="0"/>
              <a:t>比例（法）面积</a:t>
            </a:r>
            <a:r>
              <a:rPr lang="en-US" altLang="zh-CN" smtClean="0"/>
              <a:t>; </a:t>
            </a:r>
          </a:p>
          <a:p>
            <a:pPr eaLnBrk="1" hangingPunct="1">
              <a:buFont typeface="Georgia" pitchFamily="18" charset="0"/>
              <a:buNone/>
            </a:pPr>
            <a:r>
              <a:rPr lang="en-US" altLang="zh-CN" smtClean="0">
                <a:solidFill>
                  <a:schemeClr val="tx1"/>
                </a:solidFill>
              </a:rPr>
              <a:t>    </a:t>
            </a:r>
            <a:r>
              <a:rPr kumimoji="1" lang="zh-CN" altLang="en-US" smtClean="0"/>
              <a:t>相称，平衡</a:t>
            </a:r>
            <a:r>
              <a:rPr kumimoji="1" lang="en-US" altLang="zh-CN" smtClean="0"/>
              <a:t>;</a:t>
            </a:r>
          </a:p>
          <a:p>
            <a:pPr eaLnBrk="1" hangingPunct="1">
              <a:buFont typeface="Georgia" pitchFamily="18" charset="0"/>
              <a:buNone/>
            </a:pPr>
            <a:endParaRPr lang="en-US" altLang="zh-CN" smtClean="0"/>
          </a:p>
          <a:p>
            <a:pPr eaLnBrk="1" hangingPunct="1">
              <a:buFont typeface="Georgia" pitchFamily="18" charset="0"/>
              <a:buNone/>
            </a:pPr>
            <a:endParaRPr lang="en-US" altLang="zh-TW" smtClean="0">
              <a:cs typeface="微軟正黑體"/>
              <a:hlinkClick r:id="rId2"/>
            </a:endParaRPr>
          </a:p>
          <a:p>
            <a:pPr eaLnBrk="1" hangingPunct="1"/>
            <a:endParaRPr kumimoji="1" lang="en-US" altLang="zh-CN" smtClean="0"/>
          </a:p>
          <a:p>
            <a:pPr eaLnBrk="1" hangingPunct="1"/>
            <a:endParaRPr kumimoji="1"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sz="5400"/>
          </a:p>
        </p:txBody>
      </p:sp>
      <p:sp>
        <p:nvSpPr>
          <p:cNvPr id="16386" name="内容占位符 2"/>
          <p:cNvSpPr>
            <a:spLocks noGrp="1"/>
          </p:cNvSpPr>
          <p:nvPr>
            <p:ph sz="quarter" idx="13"/>
          </p:nvPr>
        </p:nvSpPr>
        <p:spPr>
          <a:xfrm>
            <a:off x="360363" y="282575"/>
            <a:ext cx="8278812" cy="6130925"/>
          </a:xfrm>
        </p:spPr>
        <p:txBody>
          <a:bodyPr/>
          <a:lstStyle/>
          <a:p>
            <a:pPr eaLnBrk="1" hangingPunct="1"/>
            <a:endParaRPr kumimoji="1" lang="en-US" altLang="zh-CN" sz="2800" dirty="0" smtClean="0"/>
          </a:p>
          <a:p>
            <a:pPr eaLnBrk="1" hangingPunct="1"/>
            <a:r>
              <a:rPr kumimoji="1" lang="en-US" altLang="zh-CN" sz="2800" dirty="0" smtClean="0"/>
              <a:t>A last point. It may just be sleep or food: when a baby is irritable, we rarely feel the need to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preach</a:t>
            </a:r>
            <a:r>
              <a:rPr kumimoji="1" lang="en-US" altLang="zh-CN" sz="2800" dirty="0" smtClean="0"/>
              <a:t>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about</a:t>
            </a:r>
            <a:r>
              <a:rPr kumimoji="1" lang="en-US" altLang="zh-CN" sz="2800" dirty="0" smtClean="0"/>
              <a:t> self-control and a proper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sense of</a:t>
            </a:r>
            <a:r>
              <a:rPr kumimoji="1" lang="en-US" altLang="zh-CN" sz="2800" dirty="0" smtClean="0"/>
              <a:t>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proportion</a:t>
            </a:r>
            <a:r>
              <a:rPr kumimoji="1" lang="en-US" altLang="zh-CN" sz="2800" dirty="0" smtClean="0"/>
              <a:t>.</a:t>
            </a:r>
          </a:p>
          <a:p>
            <a:pPr eaLnBrk="1" hangingPunct="1"/>
            <a:endParaRPr kumimoji="1" lang="en-US" altLang="zh-CN" sz="2800" dirty="0" smtClean="0"/>
          </a:p>
          <a:p>
            <a:pPr eaLnBrk="1" hangingPunct="1"/>
            <a:r>
              <a:rPr kumimoji="1" lang="zh-CN" altLang="en-US" sz="2800" dirty="0" smtClean="0"/>
              <a:t>翻译策略：增译</a:t>
            </a:r>
            <a:r>
              <a:rPr kumimoji="1" lang="en-US" altLang="zh-CN" sz="2800" dirty="0" smtClean="0"/>
              <a:t>  </a:t>
            </a:r>
            <a:r>
              <a:rPr kumimoji="1" lang="zh-CN" altLang="en-US" sz="2800" dirty="0" smtClean="0"/>
              <a:t>归化  功能对等</a:t>
            </a:r>
            <a:endParaRPr kumimoji="1" lang="en-US" altLang="zh-CN" sz="2800" dirty="0" smtClean="0"/>
          </a:p>
          <a:p>
            <a:pPr eaLnBrk="1" hangingPunct="1"/>
            <a:endParaRPr kumimoji="1" lang="en-US" altLang="zh-CN" sz="2800" dirty="0" smtClean="0"/>
          </a:p>
          <a:p>
            <a:pPr eaLnBrk="1" hangingPunct="1"/>
            <a:r>
              <a:rPr kumimoji="1" lang="zh-CN" altLang="en-US" sz="2800" smtClean="0"/>
              <a:t>最后一点，引起易怒的</a:t>
            </a:r>
            <a:r>
              <a:rPr kumimoji="1" lang="zh-CN" altLang="en-US" sz="2800" smtClean="0"/>
              <a:t>原因可能只是</a:t>
            </a:r>
            <a:r>
              <a:rPr kumimoji="1" lang="zh-CN" altLang="en-US" sz="2800" smtClean="0"/>
              <a:t>睡觉</a:t>
            </a:r>
            <a:r>
              <a:rPr kumimoji="1" lang="zh-CN" altLang="en-US" sz="2800" dirty="0" smtClean="0"/>
              <a:t>或吃饭：当一个婴儿烦躁不安时，我们几乎不会认为需要对其进行说教</a:t>
            </a:r>
            <a:r>
              <a:rPr kumimoji="1" lang="en-US" altLang="zh-CN" sz="2800" dirty="0" smtClean="0"/>
              <a:t>/</a:t>
            </a:r>
            <a:r>
              <a:rPr kumimoji="1" lang="zh-CN" altLang="en-US" sz="2800" dirty="0" smtClean="0"/>
              <a:t>我们觉得没什么必要去教训婴儿：请自控，或者是请</a:t>
            </a:r>
            <a:r>
              <a:rPr kumimoji="1" lang="zh-CN" altLang="en-US" sz="2800" dirty="0" smtClean="0">
                <a:solidFill>
                  <a:srgbClr val="FF0000"/>
                </a:solidFill>
              </a:rPr>
              <a:t>掌握分寸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pPr eaLnBrk="1" hangingPunct="1"/>
            <a:endParaRPr kumimoji="1" lang="zh-CN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736600" y="282575"/>
            <a:ext cx="7697788" cy="59420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kumimoji="1" lang="en-US" altLang="zh-CN" sz="2400" dirty="0" smtClean="0"/>
              <a:t>It’s not simply that we fear the infant’s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intellect</a:t>
            </a:r>
            <a:r>
              <a:rPr kumimoji="1" lang="en-US" altLang="zh-CN" sz="2400" dirty="0" smtClean="0"/>
              <a:t> might not quite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be up to it</a:t>
            </a:r>
            <a:r>
              <a:rPr kumimoji="1" lang="en-US" altLang="zh-CN" sz="2400" dirty="0" smtClean="0"/>
              <a:t>, but because we have a much better </a:t>
            </a:r>
            <a:r>
              <a:rPr kumimoji="1" lang="en-US" altLang="zh-CN" sz="2400" dirty="0" smtClean="0">
                <a:solidFill>
                  <a:srgbClr val="FF0000"/>
                </a:solidFill>
              </a:rPr>
              <a:t>explanation</a:t>
            </a:r>
            <a:r>
              <a:rPr kumimoji="1" lang="en-US" altLang="zh-CN" sz="2400" dirty="0" smtClean="0"/>
              <a:t> of what is going on.</a:t>
            </a:r>
          </a:p>
          <a:p>
            <a:pPr eaLnBrk="1" hangingPunct="1">
              <a:defRPr/>
            </a:pPr>
            <a:endParaRPr kumimoji="1" lang="en-US" altLang="zh-CN" sz="2400" dirty="0" smtClean="0"/>
          </a:p>
          <a:p>
            <a:pPr eaLnBrk="1" hangingPunct="1">
              <a:defRPr/>
            </a:pPr>
            <a:r>
              <a:rPr kumimoji="1" lang="en-US" altLang="zh-CN" sz="2400" dirty="0" smtClean="0"/>
              <a:t>Intellect </a:t>
            </a:r>
          </a:p>
          <a:p>
            <a:pPr eaLnBrk="1" hangingPunct="1">
              <a:buFont typeface="Georgia" pitchFamily="18" charset="0"/>
              <a:buNone/>
              <a:defRPr/>
            </a:pPr>
            <a:r>
              <a:rPr kumimoji="1" lang="en-US" altLang="zh-CN" sz="2400" dirty="0" smtClean="0"/>
              <a:t>  n. </a:t>
            </a:r>
            <a:r>
              <a:rPr kumimoji="1" lang="zh-CN" altLang="en-US" sz="2400" dirty="0" smtClean="0"/>
              <a:t>智力；理解力</a:t>
            </a:r>
            <a:endParaRPr kumimoji="1" lang="en-US" altLang="zh-CN" sz="2400" dirty="0" smtClean="0"/>
          </a:p>
          <a:p>
            <a:pPr eaLnBrk="1" hangingPunct="1">
              <a:buFont typeface="Georgia" pitchFamily="18" charset="0"/>
              <a:buNone/>
              <a:defRPr/>
            </a:pPr>
            <a:r>
              <a:rPr kumimoji="1" lang="en-US" altLang="zh-CN" sz="2400" dirty="0" smtClean="0"/>
              <a:t>  </a:t>
            </a:r>
            <a:r>
              <a:rPr kumimoji="1" lang="zh-CN" altLang="en-US" sz="2400" dirty="0" smtClean="0"/>
              <a:t>知识分子；思维逻辑领悟力；智商高的人</a:t>
            </a:r>
            <a:endParaRPr kumimoji="1" lang="en-US" altLang="zh-CN" sz="2400" dirty="0" smtClean="0"/>
          </a:p>
          <a:p>
            <a:pPr eaLnBrk="1" hangingPunct="1">
              <a:buFont typeface="Georgia" pitchFamily="18" charset="0"/>
              <a:buNone/>
              <a:defRPr/>
            </a:pPr>
            <a:endParaRPr kumimoji="1" lang="en-US" altLang="zh-CN" sz="2400" dirty="0" smtClean="0"/>
          </a:p>
          <a:p>
            <a:pPr eaLnBrk="1" hangingPunct="1">
              <a:defRPr/>
            </a:pPr>
            <a:r>
              <a:rPr kumimoji="1" lang="zh-CN" altLang="en-US" sz="2800" dirty="0" smtClean="0"/>
              <a:t>这不单单是我们担心婴儿的智力可能还没高到这个程度</a:t>
            </a:r>
            <a:r>
              <a:rPr kumimoji="1" lang="zh-CN" altLang="zh-CN" sz="2800" dirty="0" smtClean="0"/>
              <a:t>，</a:t>
            </a:r>
            <a:r>
              <a:rPr kumimoji="1" lang="zh-CN" altLang="en-US" sz="2800" dirty="0" smtClean="0"/>
              <a:t>而是因为我们能够更好地解释这是怎么回事。（异化）</a:t>
            </a:r>
            <a:endParaRPr kumimoji="1" lang="en-US" altLang="zh-CN" sz="2800" dirty="0" smtClean="0"/>
          </a:p>
          <a:p>
            <a:pPr eaLnBrk="1" hangingPunct="1">
              <a:defRPr/>
            </a:pPr>
            <a:endParaRPr kumimoji="1" lang="en-US" altLang="zh-CN" sz="2800" dirty="0" smtClean="0"/>
          </a:p>
          <a:p>
            <a:pPr eaLnBrk="1" hangingPunct="1">
              <a:defRPr/>
            </a:pPr>
            <a:r>
              <a:rPr kumimoji="1" lang="zh-CN" altLang="en-US" sz="2800" dirty="0" smtClean="0"/>
              <a:t>不仅因为我们知道婴儿的理解水平尚且无法领会我们的说教，而是因为我们更清楚地明白婴儿为什么会这样。</a:t>
            </a:r>
            <a:r>
              <a:rPr kumimoji="1" lang="en-US" altLang="zh-CN" sz="2800" dirty="0" smtClean="0"/>
              <a:t>(</a:t>
            </a:r>
            <a:r>
              <a:rPr kumimoji="1" lang="zh-CN" altLang="en-US" sz="2800" dirty="0" smtClean="0"/>
              <a:t>归化）</a:t>
            </a:r>
          </a:p>
        </p:txBody>
      </p:sp>
      <p:sp>
        <p:nvSpPr>
          <p:cNvPr id="22531" name="文本框 3"/>
          <p:cNvSpPr txBox="1">
            <a:spLocks noChangeArrowheads="1"/>
          </p:cNvSpPr>
          <p:nvPr/>
        </p:nvSpPr>
        <p:spPr bwMode="auto">
          <a:xfrm>
            <a:off x="374650" y="551180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kumimoji="1" lang="zh-CN" altLang="en-US">
              <a:latin typeface="Trebuchet MS" pitchFamily="34" charset="0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74688" y="439738"/>
            <a:ext cx="7948612" cy="6067425"/>
          </a:xfrm>
        </p:spPr>
        <p:txBody>
          <a:bodyPr rtlCol="0">
            <a:noAutofit/>
          </a:bodyPr>
          <a:lstStyle/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know that </a:t>
            </a:r>
            <a:r>
              <a:rPr kumimoji="1" lang="en-US" altLang="zh-CN" sz="2400" dirty="0">
                <a:solidFill>
                  <a:srgbClr val="FF0000"/>
                </a:solidFill>
              </a:rPr>
              <a:t>they’re acting this way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—and getting bothered by any little thing—because they are tired, hungry, too hot or having some challenging </a:t>
            </a:r>
            <a:r>
              <a:rPr kumimoji="1" lang="en-US" altLang="zh-CN" sz="2400" dirty="0">
                <a:solidFill>
                  <a:srgbClr val="FF0000"/>
                </a:solidFill>
              </a:rPr>
              <a:t>digestive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kumimoji="1" lang="en-US" altLang="zh-CN" sz="2400" dirty="0">
                <a:solidFill>
                  <a:srgbClr val="FF0000"/>
                </a:solidFill>
              </a:rPr>
              <a:t>episode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kumimoji="1"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igestive adj. 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消化的；助消化的</a:t>
            </a:r>
            <a:endParaRPr kumimoji="1"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kumimoji="1"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episode n.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插曲</a:t>
            </a:r>
            <a:r>
              <a:rPr kumimoji="1"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一集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片段</a:t>
            </a:r>
            <a:r>
              <a:rPr kumimoji="1"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  </a:t>
            </a:r>
            <a:r>
              <a:rPr kumimoji="1"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一段经历</a:t>
            </a:r>
            <a:endParaRPr kumimoji="1"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［例句］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The 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drug lessens the severity of </a:t>
            </a:r>
            <a:r>
              <a:rPr lang="en-US" altLang="zh-CN" sz="2400" dirty="0">
                <a:solidFill>
                  <a:srgbClr val="FF0000"/>
                </a:solidFill>
              </a:rPr>
              <a:t>pneumonia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episodes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45720" indent="0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新药减轻了肺炎发作时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的</a:t>
            </a:r>
            <a:r>
              <a:rPr lang="zh-CN" altLang="en-US" sz="2400" dirty="0">
                <a:solidFill>
                  <a:srgbClr val="FF0000"/>
                </a:solidFill>
              </a:rPr>
              <a:t>痛苦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。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气流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气流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气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气流.thmx</Template>
  <TotalTime>559</TotalTime>
  <Words>863</Words>
  <Application>Microsoft Office PowerPoint</Application>
  <PresentationFormat>全屏显示(4:3)</PresentationFormat>
  <Paragraphs>110</Paragraphs>
  <Slides>17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气流</vt:lpstr>
      <vt:lpstr> On Irritability</vt:lpstr>
      <vt:lpstr>幻灯片 2</vt:lpstr>
      <vt:lpstr>  Nida’s three-stage system of translation 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 The End  Thanks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Irritability</dc:title>
  <dc:creator>bmm user</dc:creator>
  <cp:lastModifiedBy>abc</cp:lastModifiedBy>
  <cp:revision>44</cp:revision>
  <dcterms:created xsi:type="dcterms:W3CDTF">2016-04-14T10:12:44Z</dcterms:created>
  <dcterms:modified xsi:type="dcterms:W3CDTF">2016-04-27T01:47:20Z</dcterms:modified>
</cp:coreProperties>
</file>