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73" r:id="rId6"/>
    <p:sldId id="274" r:id="rId7"/>
    <p:sldId id="275" r:id="rId8"/>
    <p:sldId id="276" r:id="rId9"/>
    <p:sldId id="260" r:id="rId10"/>
    <p:sldId id="278" r:id="rId11"/>
    <p:sldId id="288" r:id="rId12"/>
    <p:sldId id="280" r:id="rId13"/>
    <p:sldId id="262" r:id="rId14"/>
    <p:sldId id="289" r:id="rId15"/>
    <p:sldId id="290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CDA2-44B0-4715-9A76-DAC5D77216D4}" type="datetimeFigureOut">
              <a:rPr lang="zh-CN" altLang="en-US" smtClean="0"/>
              <a:t>2016/3/29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346B2-D2D6-4D05-8719-AD62570492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4E438-051A-40F1-BB24-50F86515B192}" type="datetimeFigureOut">
              <a:rPr lang="zh-CN" altLang="en-US" smtClean="0"/>
              <a:pPr/>
              <a:t>2016/3/29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50A47E-8FFD-455E-9A62-6F95AC34586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64422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0A47E-8FFD-455E-9A62-6F95AC34586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A7E0-9F92-4B1D-98B9-831CC4FD72CF}" type="datetimeFigureOut">
              <a:rPr lang="zh-CN" altLang="en-US" smtClean="0"/>
              <a:pPr/>
              <a:t>2016/3/29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ACC5-7A0B-4D11-9FDA-7E363E6229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A7E0-9F92-4B1D-98B9-831CC4FD72CF}" type="datetimeFigureOut">
              <a:rPr lang="zh-CN" altLang="en-US" smtClean="0"/>
              <a:pPr/>
              <a:t>2016/3/29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ACC5-7A0B-4D11-9FDA-7E363E6229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A7E0-9F92-4B1D-98B9-831CC4FD72CF}" type="datetimeFigureOut">
              <a:rPr lang="zh-CN" altLang="en-US" smtClean="0"/>
              <a:pPr/>
              <a:t>2016/3/29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ACC5-7A0B-4D11-9FDA-7E363E6229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A7E0-9F92-4B1D-98B9-831CC4FD72CF}" type="datetimeFigureOut">
              <a:rPr lang="zh-CN" altLang="en-US" smtClean="0"/>
              <a:pPr/>
              <a:t>2016/3/29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ACC5-7A0B-4D11-9FDA-7E363E6229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A7E0-9F92-4B1D-98B9-831CC4FD72CF}" type="datetimeFigureOut">
              <a:rPr lang="zh-CN" altLang="en-US" smtClean="0"/>
              <a:pPr/>
              <a:t>2016/3/29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ACC5-7A0B-4D11-9FDA-7E363E6229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A7E0-9F92-4B1D-98B9-831CC4FD72CF}" type="datetimeFigureOut">
              <a:rPr lang="zh-CN" altLang="en-US" smtClean="0"/>
              <a:pPr/>
              <a:t>2016/3/29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ACC5-7A0B-4D11-9FDA-7E363E6229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A7E0-9F92-4B1D-98B9-831CC4FD72CF}" type="datetimeFigureOut">
              <a:rPr lang="zh-CN" altLang="en-US" smtClean="0"/>
              <a:pPr/>
              <a:t>2016/3/29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ACC5-7A0B-4D11-9FDA-7E363E6229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A7E0-9F92-4B1D-98B9-831CC4FD72CF}" type="datetimeFigureOut">
              <a:rPr lang="zh-CN" altLang="en-US" smtClean="0"/>
              <a:pPr/>
              <a:t>2016/3/29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ACC5-7A0B-4D11-9FDA-7E363E6229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A7E0-9F92-4B1D-98B9-831CC4FD72CF}" type="datetimeFigureOut">
              <a:rPr lang="zh-CN" altLang="en-US" smtClean="0"/>
              <a:pPr/>
              <a:t>2016/3/29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ACC5-7A0B-4D11-9FDA-7E363E6229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A7E0-9F92-4B1D-98B9-831CC4FD72CF}" type="datetimeFigureOut">
              <a:rPr lang="zh-CN" altLang="en-US" smtClean="0"/>
              <a:pPr/>
              <a:t>2016/3/29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ACC5-7A0B-4D11-9FDA-7E363E6229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A7E0-9F92-4B1D-98B9-831CC4FD72CF}" type="datetimeFigureOut">
              <a:rPr lang="zh-CN" altLang="en-US" smtClean="0"/>
              <a:pPr/>
              <a:t>2016/3/29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ACC5-7A0B-4D11-9FDA-7E363E6229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EA7E0-9F92-4B1D-98B9-831CC4FD72CF}" type="datetimeFigureOut">
              <a:rPr lang="zh-CN" altLang="en-US" smtClean="0"/>
              <a:pPr/>
              <a:t>2016/3/29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BACC5-7A0B-4D11-9FDA-7E363E6229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/>
              <a:t>韩赛英译汉</a:t>
            </a:r>
            <a:r>
              <a:rPr lang="en-US" altLang="zh-CN" b="1" dirty="0" smtClean="0"/>
              <a:t>Para.5-7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zh-CN" altLang="en-US" b="1" dirty="0">
                <a:solidFill>
                  <a:schemeClr val="tx1"/>
                </a:solidFill>
              </a:rPr>
              <a:t>韩秀英</a:t>
            </a:r>
            <a:endParaRPr lang="en-US" altLang="zh-CN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/>
          </a:bodyPr>
          <a:lstStyle/>
          <a:p>
            <a:pPr algn="just"/>
            <a:r>
              <a:rPr lang="zh-CN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参考译文：</a:t>
            </a:r>
            <a:endParaRPr lang="en-US" altLang="zh-CN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（他们）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害怕破坏掉和与之</a:t>
            </a:r>
            <a:r>
              <a:rPr lang="zh-CN" alt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在世间</a:t>
            </a:r>
            <a:r>
              <a:rPr lang="en-US" altLang="zh-C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地球上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相伴的那个人之间</a:t>
            </a:r>
            <a:r>
              <a:rPr lang="zh-CN" alt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仅剩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仅存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残存的那些美好（的东西）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残存的情感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，而这个另一半似乎无论如何也抓不住对话的关键、搞不懂刀具如何正确摆放，也弄不明白预定出租车的合适时间。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terrified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of spoiling what remains of their years on the planet in the company of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someone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）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who it appears cannot </a:t>
            </a:r>
            <a:r>
              <a:rPr lang="en-US" altLang="zh-CN" sz="2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 any way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understand a </a:t>
            </a:r>
            <a:r>
              <a:rPr lang="en-US" altLang="zh-CN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pivotal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point about conversation, or cutlery, or the right time to order a taxi.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Para. </a:t>
            </a:r>
            <a:r>
              <a:rPr lang="en-US" altLang="zh-CN" dirty="0" smtClean="0"/>
              <a:t>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36712"/>
            <a:ext cx="8329642" cy="58326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knows 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intuitively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when teaching a child, that only the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utmost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care and patience will ever 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one 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never shout, one 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has to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use extraordinary 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tact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one 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has to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make ten </a:t>
            </a:r>
            <a:r>
              <a:rPr lang="en-US" sz="3600" b="1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compliment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 for every one negative remark and one 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leave oneself plenty of time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altLang="zh-CN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Intuitively</a:t>
            </a:r>
            <a:r>
              <a:rPr lang="zh-CN" altLang="en-US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adv.</a:t>
            </a:r>
            <a:r>
              <a:rPr lang="zh-CN" altLang="en-US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直觉地，直观地</a:t>
            </a:r>
            <a:r>
              <a:rPr lang="en-US" altLang="zh-CN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由直觉而得地 </a:t>
            </a:r>
            <a:endParaRPr lang="en-US" altLang="zh-CN" sz="2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Utmost</a:t>
            </a:r>
            <a:r>
              <a:rPr lang="zh-CN" alt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adj.</a:t>
            </a:r>
            <a:r>
              <a:rPr lang="zh-CN" alt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极度的，最大的，最远的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n.</a:t>
            </a:r>
            <a:r>
              <a:rPr lang="zh-CN" alt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极限，最大限度</a:t>
            </a:r>
            <a:endParaRPr lang="en-US" altLang="zh-CN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work </a:t>
            </a:r>
            <a:r>
              <a:rPr lang="zh-CN" alt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vt</a:t>
            </a:r>
            <a:r>
              <a:rPr lang="en-US" altLang="zh-CN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.&amp; vi.</a:t>
            </a:r>
            <a:r>
              <a:rPr lang="zh-CN" alt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使工作</a:t>
            </a:r>
            <a:r>
              <a:rPr lang="en-US" altLang="zh-CN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使运作</a:t>
            </a:r>
            <a:r>
              <a:rPr lang="en-US" altLang="zh-CN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操作</a:t>
            </a:r>
            <a:r>
              <a:rPr lang="en-US" altLang="zh-CN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使产生效果  </a:t>
            </a:r>
            <a:endParaRPr lang="en-US" altLang="zh-CN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Tact</a:t>
            </a:r>
            <a:r>
              <a:rPr lang="zh-CN" altLang="en-US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n.</a:t>
            </a:r>
            <a:r>
              <a:rPr lang="zh-CN" altLang="en-US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机智，机敏</a:t>
            </a:r>
            <a:r>
              <a:rPr lang="en-US" altLang="zh-CN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老练，圆滑</a:t>
            </a:r>
            <a:r>
              <a:rPr lang="en-US" altLang="zh-CN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 [</a:t>
            </a:r>
            <a:r>
              <a:rPr lang="zh-CN" altLang="en-US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乐</a:t>
            </a:r>
            <a:r>
              <a:rPr lang="en-US" altLang="zh-CN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zh-CN" altLang="en-US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拍子</a:t>
            </a:r>
            <a:r>
              <a:rPr lang="en-US" altLang="zh-CN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 〈</a:t>
            </a:r>
            <a:r>
              <a:rPr lang="zh-CN" altLang="en-US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罕</a:t>
            </a:r>
            <a:r>
              <a:rPr lang="en-US" altLang="zh-CN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〉</a:t>
            </a:r>
            <a:r>
              <a:rPr lang="zh-CN" altLang="en-US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触觉</a:t>
            </a:r>
            <a:endParaRPr lang="en-US" altLang="zh-CN" sz="2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2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Compliment</a:t>
            </a:r>
            <a:r>
              <a:rPr lang="zh-CN" altLang="en-US" sz="22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2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n.</a:t>
            </a:r>
            <a:r>
              <a:rPr lang="zh-CN" altLang="en-US" sz="22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恭维</a:t>
            </a:r>
            <a:r>
              <a:rPr lang="en-US" altLang="zh-CN" sz="22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2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敬意</a:t>
            </a:r>
            <a:r>
              <a:rPr lang="en-US" altLang="zh-CN" sz="22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2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道贺，贺词</a:t>
            </a:r>
            <a:r>
              <a:rPr lang="en-US" altLang="zh-CN" sz="22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2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致意，赞赏</a:t>
            </a:r>
          </a:p>
          <a:p>
            <a:endParaRPr lang="zh-CN" altLang="en-US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zh-CN" alt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lnSpcReduction="10000"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参考译文：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algn="just"/>
            <a:r>
              <a:rPr lang="zh-CN" altLang="en-US" dirty="0"/>
              <a:t>人们本能</a:t>
            </a:r>
            <a:r>
              <a:rPr lang="zh-CN" altLang="en-US" dirty="0" smtClean="0"/>
              <a:t>地</a:t>
            </a:r>
            <a:r>
              <a:rPr lang="en-US" altLang="zh-CN" dirty="0" smtClean="0"/>
              <a:t>/</a:t>
            </a:r>
            <a:r>
              <a:rPr lang="zh-CN" altLang="en-US" dirty="0" smtClean="0"/>
              <a:t>直觉地知道，在教育孩子时，只有极度的</a:t>
            </a:r>
            <a:r>
              <a:rPr lang="en-US" altLang="zh-CN" dirty="0" smtClean="0"/>
              <a:t>/</a:t>
            </a:r>
            <a:r>
              <a:rPr lang="zh-CN" altLang="en-US" dirty="0" smtClean="0"/>
              <a:t>最大限度的关心和耐心才能永远管用</a:t>
            </a:r>
            <a:r>
              <a:rPr lang="zh-CN" altLang="en-US" b="1" dirty="0" smtClean="0">
                <a:solidFill>
                  <a:srgbClr val="C00000"/>
                </a:solidFill>
              </a:rPr>
              <a:t>（永久有效）：</a:t>
            </a:r>
            <a:r>
              <a:rPr lang="zh-CN" altLang="en-US" dirty="0" smtClean="0"/>
              <a:t>一个人</a:t>
            </a:r>
            <a:r>
              <a:rPr lang="en-US" altLang="zh-CN" b="1" dirty="0" smtClean="0">
                <a:solidFill>
                  <a:srgbClr val="FF0000"/>
                </a:solidFill>
              </a:rPr>
              <a:t>/</a:t>
            </a:r>
            <a:r>
              <a:rPr lang="zh-CN" altLang="en-US" b="1" dirty="0" smtClean="0">
                <a:solidFill>
                  <a:srgbClr val="FF0000"/>
                </a:solidFill>
              </a:rPr>
              <a:t>我们</a:t>
            </a:r>
            <a:r>
              <a:rPr lang="zh-CN" altLang="en-US" b="1" dirty="0" smtClean="0">
                <a:solidFill>
                  <a:srgbClr val="00B050"/>
                </a:solidFill>
              </a:rPr>
              <a:t>绝不能大喊大叫</a:t>
            </a:r>
            <a:r>
              <a:rPr lang="en-US" altLang="zh-CN" b="1" dirty="0" smtClean="0">
                <a:solidFill>
                  <a:srgbClr val="00B050"/>
                </a:solidFill>
              </a:rPr>
              <a:t>/</a:t>
            </a:r>
            <a:r>
              <a:rPr lang="zh-CN" altLang="en-US" b="1" dirty="0" smtClean="0">
                <a:solidFill>
                  <a:srgbClr val="00B050"/>
                </a:solidFill>
              </a:rPr>
              <a:t>必须轻声细语</a:t>
            </a:r>
            <a:r>
              <a:rPr lang="zh-CN" altLang="en-US" dirty="0" smtClean="0"/>
              <a:t>，必须得运用非凡的机智，必须要先说上十句赞赏</a:t>
            </a:r>
            <a:r>
              <a:rPr lang="zh-CN" altLang="en-US" dirty="0"/>
              <a:t>的</a:t>
            </a:r>
            <a:r>
              <a:rPr lang="zh-CN" altLang="en-US" dirty="0" smtClean="0"/>
              <a:t>话语才能给出一个消</a:t>
            </a:r>
            <a:r>
              <a:rPr lang="zh-CN" altLang="en-US" dirty="0"/>
              <a:t>极</a:t>
            </a:r>
            <a:r>
              <a:rPr lang="zh-CN" altLang="en-US" dirty="0" smtClean="0"/>
              <a:t>的评价 </a:t>
            </a:r>
            <a:r>
              <a:rPr lang="en-US" altLang="zh-CN" dirty="0" smtClean="0">
                <a:solidFill>
                  <a:srgbClr val="CC00CC"/>
                </a:solidFill>
              </a:rPr>
              <a:t>/</a:t>
            </a:r>
            <a:r>
              <a:rPr lang="zh-CN" altLang="en-US" dirty="0" smtClean="0">
                <a:solidFill>
                  <a:srgbClr val="CC00CC"/>
                </a:solidFill>
              </a:rPr>
              <a:t>负面的评论</a:t>
            </a:r>
            <a:r>
              <a:rPr lang="zh-CN" altLang="en-US" dirty="0" smtClean="0"/>
              <a:t>，而且必须要留给自己足够的时间</a:t>
            </a:r>
            <a:r>
              <a:rPr lang="zh-CN" altLang="en-US" dirty="0" smtClean="0">
                <a:solidFill>
                  <a:srgbClr val="C00000"/>
                </a:solidFill>
              </a:rPr>
              <a:t>去</a:t>
            </a:r>
            <a:r>
              <a:rPr lang="en-US" altLang="zh-CN" dirty="0" smtClean="0"/>
              <a:t>……</a:t>
            </a:r>
          </a:p>
          <a:p>
            <a:pPr algn="just"/>
            <a:r>
              <a:rPr lang="en-US" altLang="zh-CN" sz="2600" b="1" dirty="0" smtClean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 knows </a:t>
            </a:r>
            <a:r>
              <a:rPr lang="en-US" altLang="zh-CN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intuitively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, when teaching a child, that only the </a:t>
            </a:r>
            <a:r>
              <a:rPr lang="en-US" altLang="zh-CN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utmost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 care and patience will ever </a:t>
            </a:r>
            <a:r>
              <a:rPr lang="en-US" altLang="zh-C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: one </a:t>
            </a:r>
            <a:r>
              <a:rPr lang="en-US" altLang="zh-CN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 never shout, one </a:t>
            </a:r>
            <a:r>
              <a:rPr lang="en-US" altLang="zh-CN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has to 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use extraordinary </a:t>
            </a:r>
            <a:r>
              <a:rPr lang="en-US" altLang="zh-CN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tact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, one </a:t>
            </a:r>
            <a:r>
              <a:rPr lang="en-US" altLang="zh-CN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has to 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make ten compliments for every one negative remark and one </a:t>
            </a:r>
            <a:r>
              <a:rPr lang="en-US" altLang="zh-CN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 leave oneself plenty of time…</a:t>
            </a:r>
          </a:p>
          <a:p>
            <a:pPr algn="just"/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Para. </a:t>
            </a:r>
            <a:r>
              <a:rPr lang="en-US" altLang="zh-CN" dirty="0" smtClean="0"/>
              <a:t>7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92696"/>
            <a:ext cx="8329642" cy="59766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All this wisdom we 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reliably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forget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 love’s classroom, 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sadly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because increasing the level of threat seldom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hasten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zh-CN" altLang="en-US" sz="26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（什</a:t>
            </a:r>
            <a:r>
              <a:rPr lang="zh-CN" altLang="en-US" sz="26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么发</a:t>
            </a:r>
            <a:r>
              <a:rPr lang="zh-CN" altLang="en-US" sz="26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展？）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We do not grow more reasonable, more accepting of responsibility and more accurate about our weaknesses when our pride has been wounded, our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integrity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is threatened and our self-esteem has been violated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altLang="zh-CN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Reliably</a:t>
            </a:r>
            <a:r>
              <a:rPr lang="zh-CN" alt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600" dirty="0" smtClean="0"/>
              <a:t> </a:t>
            </a:r>
            <a:r>
              <a:rPr lang="en-US" altLang="zh-CN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adv.</a:t>
            </a:r>
            <a:r>
              <a:rPr lang="zh-CN" alt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可靠地，确实地，确凿地 </a:t>
            </a:r>
            <a:endParaRPr lang="en-US" altLang="zh-CN" sz="2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Sadly</a:t>
            </a:r>
            <a:r>
              <a:rPr lang="zh-CN" altLang="en-US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600" dirty="0" smtClean="0"/>
              <a:t> </a:t>
            </a:r>
            <a:r>
              <a:rPr lang="en-US" altLang="zh-CN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adv.</a:t>
            </a:r>
            <a:r>
              <a:rPr lang="zh-CN" altLang="en-US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悲哀地</a:t>
            </a:r>
            <a:r>
              <a:rPr lang="en-US" altLang="zh-CN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忧愁地</a:t>
            </a:r>
            <a:r>
              <a:rPr lang="en-US" altLang="zh-CN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令人遗憾地</a:t>
            </a:r>
            <a:r>
              <a:rPr lang="en-US" altLang="zh-CN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不幸地</a:t>
            </a:r>
            <a:endParaRPr lang="en-US" altLang="zh-CN" sz="26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Hasten</a:t>
            </a:r>
            <a:r>
              <a:rPr lang="zh-CN" alt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vt</a:t>
            </a:r>
            <a:r>
              <a:rPr lang="en-US" altLang="zh-CN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.&amp; vi.</a:t>
            </a:r>
            <a:r>
              <a:rPr lang="zh-CN" alt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加速</a:t>
            </a:r>
            <a:r>
              <a:rPr lang="en-US" altLang="zh-CN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使加紧</a:t>
            </a:r>
            <a:r>
              <a:rPr lang="en-US" altLang="zh-CN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催促</a:t>
            </a:r>
            <a:r>
              <a:rPr lang="en-US" altLang="zh-CN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赶紧，赶快 </a:t>
            </a:r>
          </a:p>
          <a:p>
            <a:r>
              <a:rPr lang="en-US" altLang="zh-CN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vi.</a:t>
            </a:r>
            <a:r>
              <a:rPr lang="zh-CN" alt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赶快</a:t>
            </a:r>
            <a:r>
              <a:rPr lang="en-US" altLang="zh-CN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急忙 </a:t>
            </a:r>
            <a:endParaRPr lang="en-US" altLang="zh-CN" sz="2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Integrity</a:t>
            </a:r>
            <a:r>
              <a:rPr lang="zh-CN" altLang="en-US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600" dirty="0" smtClean="0"/>
              <a:t> </a:t>
            </a:r>
            <a:r>
              <a:rPr lang="en-US" altLang="zh-C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n.</a:t>
            </a:r>
            <a:r>
              <a:rPr lang="zh-CN" altLang="en-US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正直，诚实</a:t>
            </a:r>
            <a:r>
              <a:rPr lang="en-US" altLang="zh-C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完整</a:t>
            </a:r>
            <a:r>
              <a:rPr lang="en-US" altLang="zh-C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[</a:t>
            </a:r>
            <a:r>
              <a:rPr lang="zh-CN" altLang="en-US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计算机</a:t>
            </a:r>
            <a:r>
              <a:rPr lang="en-US" altLang="zh-C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zh-CN" altLang="en-US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保存</a:t>
            </a:r>
            <a:r>
              <a:rPr lang="en-US" altLang="zh-C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健全 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All this wisdom we </a:t>
            </a:r>
            <a:r>
              <a:rPr lang="en-US" altLang="zh-C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reliably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forget in love’s classroom, </a:t>
            </a:r>
            <a:r>
              <a:rPr lang="en-US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sadly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because increasing the level of threat seldom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hasten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 development.</a:t>
            </a:r>
          </a:p>
          <a:p>
            <a:pPr algn="just"/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调整顺序后：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altLang="zh-C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reliably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forget all this wisdom in love’s classroom, </a:t>
            </a:r>
            <a:r>
              <a:rPr lang="en-US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sadly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because increasing the level of threat seldom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hasten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 development.</a:t>
            </a:r>
          </a:p>
          <a:p>
            <a:r>
              <a:rPr lang="zh-CN" altLang="en-US" b="1" dirty="0" smtClean="0"/>
              <a:t>参考译文</a:t>
            </a:r>
            <a:endParaRPr lang="en-US" altLang="zh-CN" b="1" dirty="0" smtClean="0"/>
          </a:p>
          <a:p>
            <a:pPr algn="just"/>
            <a:r>
              <a:rPr lang="zh-CN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然而，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悲哀的是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遗憾的是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，在爱的课堂里，我们完全忘记了这些智慧，这是因为威胁的升级很少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几乎不能加速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推动发展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促进我们的成长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。（然而，悲哀的是，由于威胁的升级几乎无法促进我们的成长，我们在爱的课堂里完全忘记了这些智慧。）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altLang="zh-CN" dirty="0" smtClean="0"/>
              <a:t>Sentence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pPr algn="just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We do not grow more reasonable, more accepting of responsibility and more accurate about our weaknesses when our pride has been wounded, our </a:t>
            </a:r>
            <a:r>
              <a:rPr lang="en-US" altLang="zh-C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integrity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is threatened and our self-esteem has been violated.</a:t>
            </a:r>
          </a:p>
          <a:p>
            <a:pPr algn="just"/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参考译文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当我们的自豪感被伤害，正直心受威胁而自尊心又被侵犯时，我们不会变得更理智，更懂得承担责任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更有责任心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或者更准确地认识到我们（自身）的弱点。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Para. </a:t>
            </a:r>
            <a:r>
              <a:rPr lang="en-US" altLang="zh-CN" dirty="0" smtClean="0"/>
              <a:t>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08720"/>
            <a:ext cx="8472518" cy="573499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Yet this isn’t an option open to the fearful, irritable lover. They feel ineluctably led to deliver their “lessons” in a cataclysmic, frenzied manner (the door slams very loudly indeed) not because they are insane or vile (though one could easily draw these conclusions) so much as because they are terrified; terrified of spoiling what remains of their years on the planet in the company of someone who it appears cannot in any way understand a pivotal point about conversation, or cutlery, or the right time to order a taxi.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Sentence 1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214422"/>
            <a:ext cx="8358246" cy="521497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Yet this isn’t an option open to the fearful, irritable lover.</a:t>
            </a:r>
          </a:p>
          <a:p>
            <a:pPr algn="just"/>
            <a:r>
              <a:rPr lang="zh-CN" altLang="en-US" b="1" dirty="0"/>
              <a:t>直译</a:t>
            </a:r>
            <a:r>
              <a:rPr lang="zh-CN" altLang="en-US" b="1" dirty="0" smtClean="0"/>
              <a:t>：</a:t>
            </a:r>
            <a:endParaRPr lang="en-US" altLang="zh-CN" b="1" dirty="0" smtClean="0"/>
          </a:p>
          <a:p>
            <a:pPr algn="just"/>
            <a:r>
              <a:rPr lang="zh-CN" altLang="en-US" dirty="0" smtClean="0"/>
              <a:t>然而</a:t>
            </a:r>
            <a:r>
              <a:rPr lang="zh-CN" altLang="en-US" dirty="0"/>
              <a:t>这一选择并不对恐惧易怒的爱人开放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algn="just"/>
            <a:r>
              <a:rPr lang="zh-CN" altLang="en-US" dirty="0"/>
              <a:t>然而这</a:t>
            </a:r>
            <a:r>
              <a:rPr lang="zh-CN" altLang="en-US" dirty="0" smtClean="0"/>
              <a:t>并不是可供</a:t>
            </a:r>
            <a:r>
              <a:rPr lang="zh-CN" altLang="en-US" dirty="0"/>
              <a:t>夫妻中恐惧易怒的</a:t>
            </a:r>
            <a:r>
              <a:rPr lang="zh-CN" altLang="en-US" dirty="0" smtClean="0"/>
              <a:t>一方选择的一个选项。</a:t>
            </a:r>
            <a:endParaRPr lang="zh-CN" altLang="en-US" dirty="0"/>
          </a:p>
          <a:p>
            <a:pPr algn="just"/>
            <a:r>
              <a:rPr lang="zh-CN" altLang="en-US" b="1" dirty="0"/>
              <a:t>意译</a:t>
            </a:r>
            <a:r>
              <a:rPr lang="zh-CN" altLang="en-US" b="1" dirty="0" smtClean="0"/>
              <a:t>：</a:t>
            </a:r>
            <a:endParaRPr lang="en-US" altLang="zh-CN" b="1" dirty="0" smtClean="0"/>
          </a:p>
          <a:p>
            <a:pPr algn="just"/>
            <a:r>
              <a:rPr lang="zh-CN" altLang="en-US" dirty="0" smtClean="0"/>
              <a:t>然而</a:t>
            </a:r>
            <a:r>
              <a:rPr lang="zh-CN" altLang="en-US" dirty="0"/>
              <a:t>这</a:t>
            </a:r>
            <a:r>
              <a:rPr lang="zh-CN" altLang="en-US" dirty="0" smtClean="0"/>
              <a:t>一选择并不</a:t>
            </a:r>
            <a:r>
              <a:rPr lang="zh-CN" altLang="en-US" dirty="0"/>
              <a:t>适合夫妻中恐惧易怒的一方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algn="just"/>
            <a:r>
              <a:rPr lang="zh-CN" altLang="en-US" dirty="0" smtClean="0"/>
              <a:t>然而这并不由得夫妻中恐惧易怒的一方选择。</a:t>
            </a:r>
            <a:endParaRPr lang="en-US" altLang="zh-CN" dirty="0" smtClean="0"/>
          </a:p>
          <a:p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altLang="zh-CN" b="1" dirty="0" smtClean="0"/>
              <a:t>Sentence 2 (1)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000108"/>
            <a:ext cx="8429684" cy="557216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feel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ineluctably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不可避免地，必然发生地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led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deliver their “lessons” in a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cataclysmic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frenzied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manner (the door slams very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loudly</a:t>
            </a:r>
            <a:r>
              <a:rPr lang="zh-CN" alt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（强调声音还是力度？）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indeed) </a:t>
            </a:r>
            <a:r>
              <a:rPr lang="en-US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because they are 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insane or vile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(though one could easily draw these conclusions) </a:t>
            </a:r>
            <a:r>
              <a:rPr lang="en-US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so much 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because they are terrified; </a:t>
            </a:r>
          </a:p>
          <a:p>
            <a:pPr algn="just"/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led to</a:t>
            </a:r>
            <a:r>
              <a:rPr lang="zh-CN" alt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：被领导</a:t>
            </a:r>
            <a:r>
              <a:rPr lang="en-US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——</a:t>
            </a:r>
            <a:r>
              <a:rPr lang="zh-CN" alt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被牵着鼻子走，不由自主，身不由己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She doesn't like to be led by the nose.</a:t>
            </a:r>
            <a:r>
              <a:rPr lang="zh-CN" altLang="en-US" dirty="0" smtClean="0"/>
              <a:t>她不喜欢被人家牵着鼻子走</a:t>
            </a:r>
            <a:r>
              <a:rPr lang="en-US" altLang="zh-CN" dirty="0" smtClean="0"/>
              <a:t>.</a:t>
            </a:r>
          </a:p>
          <a:p>
            <a:pPr algn="just"/>
            <a:endParaRPr lang="en-US" altLang="zh-CN" dirty="0" smtClean="0"/>
          </a:p>
          <a:p>
            <a:pPr algn="just"/>
            <a:endParaRPr lang="zh-CN" altLang="en-US" dirty="0"/>
          </a:p>
          <a:p>
            <a:pPr algn="just"/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/>
          <a:lstStyle/>
          <a:p>
            <a:pPr algn="just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Cataclysmic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b="1" dirty="0" smtClean="0">
                <a:solidFill>
                  <a:srgbClr val="FF0000"/>
                </a:solidFill>
              </a:rPr>
              <a:t> [ˌ</a:t>
            </a:r>
            <a:r>
              <a:rPr lang="en-US" b="1" dirty="0" err="1" smtClean="0">
                <a:solidFill>
                  <a:srgbClr val="FF0000"/>
                </a:solidFill>
              </a:rPr>
              <a:t>kætəˈklɪzmɪk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  <a:r>
              <a:rPr lang="zh-CN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</a:rPr>
              <a:t>adj.</a:t>
            </a:r>
            <a:r>
              <a:rPr lang="zh-CN" altLang="en-US" b="1" dirty="0" smtClean="0">
                <a:solidFill>
                  <a:srgbClr val="FF0000"/>
                </a:solidFill>
              </a:rPr>
              <a:t>洪水的，大变动的；灾难性的；引起巨大变化的，翻天覆地的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en-US" dirty="0" smtClean="0"/>
              <a:t>...the </a:t>
            </a:r>
            <a:r>
              <a:rPr lang="en-US" b="1" dirty="0" smtClean="0"/>
              <a:t>cataclysmic</a:t>
            </a:r>
            <a:r>
              <a:rPr lang="en-US" dirty="0" smtClean="0"/>
              <a:t> events that were destroying his faith in humanity...</a:t>
            </a:r>
          </a:p>
          <a:p>
            <a:pPr algn="just" fontAlgn="base"/>
            <a:r>
              <a:rPr lang="zh-CN" altLang="en-US" dirty="0" smtClean="0"/>
              <a:t>摧毁他对人性的信念的灾难性事件</a:t>
            </a:r>
          </a:p>
          <a:p>
            <a:pPr algn="just" fontAlgn="base"/>
            <a:r>
              <a:rPr lang="en-US" dirty="0" smtClean="0"/>
              <a:t>Few had expected that change to be as </a:t>
            </a:r>
            <a:r>
              <a:rPr lang="en-US" b="1" dirty="0" smtClean="0"/>
              <a:t>cataclysmic</a:t>
            </a:r>
            <a:r>
              <a:rPr lang="en-US" dirty="0" smtClean="0"/>
              <a:t> as it turned out to be.</a:t>
            </a:r>
          </a:p>
          <a:p>
            <a:pPr algn="just" fontAlgn="base"/>
            <a:r>
              <a:rPr lang="zh-CN" altLang="en-US" dirty="0" smtClean="0"/>
              <a:t>没有几个人料到那个变化会如此翻天覆地。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92500"/>
          </a:bodyPr>
          <a:lstStyle/>
          <a:p>
            <a:pPr algn="just"/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Frenzied</a:t>
            </a:r>
            <a:r>
              <a:rPr lang="zh-CN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zh-CN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慌乱的，狂热的</a:t>
            </a:r>
            <a:r>
              <a:rPr lang="en-US" altLang="zh-CN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狂乱的</a:t>
            </a:r>
            <a:r>
              <a:rPr lang="en-US" altLang="zh-CN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狂暴的</a:t>
            </a:r>
            <a:r>
              <a:rPr lang="en-US" altLang="zh-CN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激怒</a:t>
            </a:r>
            <a:r>
              <a:rPr lang="zh-CN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的</a:t>
            </a:r>
            <a:endParaRPr lang="en-US" altLang="zh-CN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US" dirty="0" smtClean="0"/>
              <a:t>1. The </a:t>
            </a:r>
            <a:r>
              <a:rPr lang="en-US" dirty="0"/>
              <a:t>man was stabbed to death in a frenzied attack</a:t>
            </a:r>
            <a:r>
              <a:rPr lang="en-US" dirty="0" smtClean="0"/>
              <a:t>. </a:t>
            </a:r>
            <a:r>
              <a:rPr lang="zh-CN" altLang="en-US" dirty="0" smtClean="0"/>
              <a:t>这</a:t>
            </a:r>
            <a:r>
              <a:rPr lang="zh-CN" altLang="en-US" dirty="0"/>
              <a:t>名男子在一次疯狂的袭击中被刺死。</a:t>
            </a:r>
          </a:p>
          <a:p>
            <a:pPr algn="just" fontAlgn="base"/>
            <a:r>
              <a:rPr lang="en-US" altLang="zh-CN" dirty="0" smtClean="0"/>
              <a:t>2.</a:t>
            </a:r>
            <a:r>
              <a:rPr lang="en-US" dirty="0" smtClean="0"/>
              <a:t>a frenzied urge</a:t>
            </a:r>
            <a:r>
              <a:rPr lang="zh-CN" altLang="en-US" dirty="0" smtClean="0"/>
              <a:t>狂热</a:t>
            </a:r>
            <a:r>
              <a:rPr lang="zh-CN" altLang="en-US" dirty="0"/>
              <a:t>的</a:t>
            </a:r>
            <a:r>
              <a:rPr lang="zh-CN" altLang="en-US" dirty="0" smtClean="0"/>
              <a:t>冲动。</a:t>
            </a:r>
            <a:endParaRPr lang="en-US" altLang="zh-CN" dirty="0" smtClean="0"/>
          </a:p>
          <a:p>
            <a:pPr algn="just"/>
            <a:r>
              <a:rPr lang="en-US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not …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  much as…=not so much … as …</a:t>
            </a:r>
          </a:p>
          <a:p>
            <a:pPr algn="just"/>
            <a:r>
              <a:rPr lang="zh-CN" alt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与其说是</a:t>
            </a:r>
            <a:r>
              <a:rPr lang="en-US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zh-CN" alt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倒不如说是</a:t>
            </a:r>
            <a:r>
              <a:rPr lang="en-US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……</a:t>
            </a:r>
          </a:p>
          <a:p>
            <a:pPr algn="just"/>
            <a:r>
              <a:rPr lang="en-US" dirty="0"/>
              <a:t>I lay down not so much to sleep as to think. </a:t>
            </a:r>
          </a:p>
          <a:p>
            <a:pPr algn="just"/>
            <a:r>
              <a:rPr lang="zh-CN" altLang="en-US" dirty="0"/>
              <a:t>我躺下来与其说是要睡觉，倒不如说是要</a:t>
            </a:r>
            <a:r>
              <a:rPr lang="zh-CN" altLang="en-US" dirty="0" smtClean="0"/>
              <a:t>思考</a:t>
            </a:r>
            <a:endParaRPr lang="en-US" altLang="zh-CN" b="1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zh-CN" altLang="en-US" dirty="0" smtClean="0">
                <a:solidFill>
                  <a:srgbClr val="FF0000"/>
                </a:solidFill>
              </a:rPr>
              <a:t>区别：</a:t>
            </a:r>
            <a:r>
              <a:rPr lang="en-US" altLang="zh-CN" dirty="0" smtClean="0">
                <a:solidFill>
                  <a:srgbClr val="FF0000"/>
                </a:solidFill>
              </a:rPr>
              <a:t>not so much as</a:t>
            </a:r>
            <a:r>
              <a:rPr lang="zh-CN" altLang="en-US" dirty="0" smtClean="0">
                <a:solidFill>
                  <a:srgbClr val="FF0000"/>
                </a:solidFill>
              </a:rPr>
              <a:t>：连</a:t>
            </a:r>
            <a:r>
              <a:rPr lang="en-US" altLang="zh-CN" dirty="0" smtClean="0">
                <a:solidFill>
                  <a:srgbClr val="FF0000"/>
                </a:solidFill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</a:rPr>
              <a:t>也不肯，甚至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en-US" dirty="0"/>
              <a:t>He did not so much as stir a finger</a:t>
            </a:r>
            <a:r>
              <a:rPr lang="en-US" dirty="0" smtClean="0"/>
              <a:t>. </a:t>
            </a:r>
            <a:r>
              <a:rPr lang="zh-CN" altLang="en-US" dirty="0" smtClean="0"/>
              <a:t>他</a:t>
            </a:r>
            <a:r>
              <a:rPr lang="zh-CN" altLang="en-US" dirty="0"/>
              <a:t>一点力都不肯出</a:t>
            </a:r>
            <a:r>
              <a:rPr lang="en-US" altLang="zh-CN" dirty="0"/>
              <a:t>.</a:t>
            </a:r>
          </a:p>
          <a:p>
            <a:pPr algn="just" fontAlgn="base"/>
            <a:endParaRPr lang="zh-CN" altLang="en-US" dirty="0"/>
          </a:p>
          <a:p>
            <a:pPr algn="just"/>
            <a:endParaRPr lang="zh-CN" alt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/>
          <a:lstStyle/>
          <a:p>
            <a:pPr algn="just"/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Insane</a:t>
            </a:r>
            <a:r>
              <a:rPr lang="zh-CN" alt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zh-CN" altLang="en-US" dirty="0"/>
              <a:t> </a:t>
            </a:r>
            <a:r>
              <a:rPr lang="en-US" altLang="zh-CN" dirty="0"/>
              <a:t>adj.</a:t>
            </a:r>
            <a:r>
              <a:rPr lang="zh-CN" altLang="en-US" dirty="0"/>
              <a:t>疯狂的</a:t>
            </a:r>
            <a:r>
              <a:rPr lang="en-US" altLang="zh-CN" dirty="0"/>
              <a:t>; </a:t>
            </a:r>
            <a:r>
              <a:rPr lang="zh-CN" altLang="en-US" dirty="0" smtClean="0"/>
              <a:t>非常</a:t>
            </a:r>
            <a:r>
              <a:rPr lang="zh-CN" altLang="en-US" dirty="0"/>
              <a:t>愚蠢</a:t>
            </a:r>
            <a:r>
              <a:rPr lang="zh-CN" altLang="en-US" dirty="0" smtClean="0"/>
              <a:t>的；荒唐</a:t>
            </a:r>
            <a:r>
              <a:rPr lang="zh-CN" altLang="en-US" dirty="0"/>
              <a:t>的</a:t>
            </a:r>
            <a:r>
              <a:rPr lang="zh-CN" altLang="en-US" dirty="0" smtClean="0"/>
              <a:t>精神错乱</a:t>
            </a:r>
            <a:r>
              <a:rPr lang="zh-CN" altLang="en-US" dirty="0"/>
              <a:t>的</a:t>
            </a:r>
            <a:r>
              <a:rPr lang="en-US" altLang="zh-CN" dirty="0" smtClean="0"/>
              <a:t>;</a:t>
            </a:r>
          </a:p>
          <a:p>
            <a:pPr algn="just"/>
            <a:endParaRPr lang="en-US" altLang="zh-CN" dirty="0"/>
          </a:p>
          <a:p>
            <a:pPr algn="just"/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Vile</a:t>
            </a:r>
            <a:r>
              <a:rPr lang="zh-CN" alt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zh-CN" altLang="en-US" dirty="0"/>
              <a:t> </a:t>
            </a:r>
            <a:r>
              <a:rPr lang="en-US" altLang="zh-CN" dirty="0"/>
              <a:t>adj.</a:t>
            </a:r>
            <a:r>
              <a:rPr lang="zh-CN" altLang="en-US" dirty="0"/>
              <a:t>卑鄙的</a:t>
            </a:r>
            <a:r>
              <a:rPr lang="en-US" altLang="zh-CN" dirty="0"/>
              <a:t>; 〈</a:t>
            </a:r>
            <a:r>
              <a:rPr lang="zh-CN" altLang="en-US" dirty="0"/>
              <a:t>口</a:t>
            </a:r>
            <a:r>
              <a:rPr lang="en-US" altLang="zh-CN" dirty="0"/>
              <a:t>〉</a:t>
            </a:r>
            <a:r>
              <a:rPr lang="zh-CN" altLang="en-US" dirty="0"/>
              <a:t>极坏的，讨厌的</a:t>
            </a:r>
            <a:r>
              <a:rPr lang="en-US" altLang="zh-CN" dirty="0" smtClean="0"/>
              <a:t>;</a:t>
            </a:r>
            <a:r>
              <a:rPr lang="zh-CN" altLang="en-US" dirty="0"/>
              <a:t>糟糕透顶的</a:t>
            </a:r>
            <a:r>
              <a:rPr lang="en-US" altLang="zh-CN" dirty="0" smtClean="0"/>
              <a:t>;</a:t>
            </a:r>
            <a:r>
              <a:rPr lang="zh-CN" altLang="en-US" dirty="0" smtClean="0"/>
              <a:t> 恶劣</a:t>
            </a:r>
            <a:r>
              <a:rPr lang="zh-CN" altLang="en-US" dirty="0"/>
              <a:t>的 </a:t>
            </a:r>
            <a:r>
              <a:rPr lang="en-US" altLang="zh-CN" dirty="0" smtClean="0"/>
              <a:t> </a:t>
            </a:r>
            <a:r>
              <a:rPr lang="en-US" altLang="zh-CN" dirty="0"/>
              <a:t>〈</a:t>
            </a:r>
            <a:r>
              <a:rPr lang="zh-CN" altLang="en-US" dirty="0"/>
              <a:t>古</a:t>
            </a:r>
            <a:r>
              <a:rPr lang="en-US" altLang="zh-CN" dirty="0"/>
              <a:t>〉</a:t>
            </a:r>
            <a:r>
              <a:rPr lang="zh-CN" altLang="en-US" dirty="0"/>
              <a:t>不足道，无价值的</a:t>
            </a:r>
            <a:r>
              <a:rPr lang="en-US" altLang="zh-CN" dirty="0"/>
              <a:t>; </a:t>
            </a:r>
            <a:r>
              <a:rPr lang="zh-CN" altLang="en-US" dirty="0"/>
              <a:t>粗鄙的，恶俗的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lnSpcReduction="10000"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参考译文：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algn="just"/>
            <a:r>
              <a:rPr lang="zh-CN" altLang="en-US" dirty="0" smtClean="0"/>
              <a:t>他们不免会不由自主地用一种翻天覆地而又狂暴不堪的方式来传递</a:t>
            </a:r>
            <a:r>
              <a:rPr lang="en-US" altLang="zh-CN" dirty="0" smtClean="0"/>
              <a:t>/</a:t>
            </a:r>
            <a:r>
              <a:rPr lang="zh-CN" altLang="en-US" dirty="0" smtClean="0"/>
              <a:t>表达</a:t>
            </a:r>
            <a:r>
              <a:rPr lang="en-US" altLang="zh-CN" dirty="0" smtClean="0"/>
              <a:t>/</a:t>
            </a:r>
            <a:r>
              <a:rPr lang="zh-CN" altLang="en-US" dirty="0" smtClean="0"/>
              <a:t>发表他们的“教训</a:t>
            </a:r>
            <a:r>
              <a:rPr lang="zh-CN" altLang="en-US" dirty="0" smtClean="0">
                <a:solidFill>
                  <a:srgbClr val="00B050"/>
                </a:solidFill>
              </a:rPr>
              <a:t>”</a:t>
            </a:r>
            <a:r>
              <a:rPr lang="en-US" altLang="zh-CN" dirty="0" smtClean="0">
                <a:solidFill>
                  <a:srgbClr val="00B050"/>
                </a:solidFill>
              </a:rPr>
              <a:t>/</a:t>
            </a:r>
            <a:r>
              <a:rPr lang="zh-CN" altLang="en-US" dirty="0" smtClean="0">
                <a:solidFill>
                  <a:srgbClr val="00B050"/>
                </a:solidFill>
              </a:rPr>
              <a:t>进行说教</a:t>
            </a:r>
            <a:r>
              <a:rPr lang="zh-CN" altLang="en-US" dirty="0" smtClean="0"/>
              <a:t>（门的确是被砰的一声狠狠地关上了），</a:t>
            </a:r>
            <a:r>
              <a:rPr lang="zh-CN" altLang="en-US" b="1" dirty="0" smtClean="0">
                <a:solidFill>
                  <a:srgbClr val="FF0000"/>
                </a:solidFill>
              </a:rPr>
              <a:t>究其原因，</a:t>
            </a:r>
            <a:r>
              <a:rPr lang="zh-CN" altLang="en-US" dirty="0" smtClean="0"/>
              <a:t>与其说是因为他们很疯狂或者是很恶劣（尽管人们很容易得出这样的结论）倒不如说是因为他们被吓坏了</a:t>
            </a:r>
            <a:r>
              <a:rPr lang="en-US" altLang="zh-CN" dirty="0" smtClean="0"/>
              <a:t>/</a:t>
            </a:r>
            <a:r>
              <a:rPr lang="zh-CN" altLang="en-US" dirty="0" smtClean="0"/>
              <a:t>很恐惧</a:t>
            </a:r>
            <a:r>
              <a:rPr lang="en-US" altLang="zh-CN" dirty="0" smtClean="0"/>
              <a:t>/</a:t>
            </a:r>
            <a:r>
              <a:rPr lang="zh-CN" altLang="en-US" dirty="0" smtClean="0"/>
              <a:t>很害怕。</a:t>
            </a:r>
            <a:endParaRPr lang="en-US" altLang="zh-CN" dirty="0" smtClean="0"/>
          </a:p>
          <a:p>
            <a:pPr algn="just"/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They feel </a:t>
            </a:r>
            <a:r>
              <a:rPr lang="en-US" altLang="zh-CN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ineluctably(</a:t>
            </a:r>
            <a:r>
              <a:rPr lang="zh-CN" alt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不可避免地，必然发生地</a:t>
            </a:r>
            <a:r>
              <a:rPr lang="en-US" altLang="zh-CN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led to 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deliver their “lessons” in a </a:t>
            </a:r>
            <a:r>
              <a:rPr lang="en-US" altLang="zh-CN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cataclysmic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frenzied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 manner (the door slams very </a:t>
            </a:r>
            <a:r>
              <a:rPr lang="en-US" altLang="zh-CN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loudly</a:t>
            </a:r>
            <a:r>
              <a:rPr lang="zh-CN" altLang="en-US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（强调声音还是力度？）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 indeed) </a:t>
            </a:r>
            <a:r>
              <a:rPr lang="en-US" altLang="zh-CN" sz="26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 because they are </a:t>
            </a:r>
            <a:r>
              <a:rPr lang="en-US" altLang="zh-CN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insane or vile 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(though one could easily draw these conclusions) </a:t>
            </a:r>
            <a:r>
              <a:rPr lang="en-US" altLang="zh-CN" sz="26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so much as 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because they are terrified; </a:t>
            </a:r>
          </a:p>
          <a:p>
            <a:pPr algn="just"/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85818"/>
          </a:xfrm>
        </p:spPr>
        <p:txBody>
          <a:bodyPr/>
          <a:lstStyle/>
          <a:p>
            <a:r>
              <a:rPr lang="en-US" altLang="zh-CN" b="1" dirty="0" smtClean="0"/>
              <a:t>Sentence 2 (2)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71546"/>
            <a:ext cx="8401080" cy="550072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terrified of spoiling what remains of their years on the planet in the company of someone</a:t>
            </a:r>
            <a:r>
              <a:rPr lang="zh-CN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（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who?</a:t>
            </a:r>
            <a:r>
              <a:rPr lang="zh-CN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）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who it appears cannot </a:t>
            </a:r>
            <a:r>
              <a:rPr lang="en-US" sz="35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 any way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understand </a:t>
            </a:r>
            <a:r>
              <a:rPr lang="en-US" sz="3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 pivotal point</a:t>
            </a:r>
            <a:r>
              <a:rPr lang="zh-CN" altLang="en-US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（只对应</a:t>
            </a:r>
            <a:r>
              <a:rPr lang="en-US" altLang="zh-CN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conversation</a:t>
            </a:r>
            <a:r>
              <a:rPr lang="zh-CN" altLang="en-US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还是后面所有</a:t>
            </a:r>
            <a:r>
              <a:rPr lang="en-US" altLang="zh-CN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项内容？）</a:t>
            </a:r>
            <a:r>
              <a:rPr lang="en-US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about conversation, or cutlery, or the right time to order a taxi.</a:t>
            </a:r>
          </a:p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any way </a:t>
            </a:r>
            <a:r>
              <a:rPr lang="en-US" sz="2400" b="1" dirty="0">
                <a:solidFill>
                  <a:srgbClr val="0070C0"/>
                </a:solidFill>
              </a:rPr>
              <a:t>adv.</a:t>
            </a:r>
            <a:r>
              <a:rPr lang="zh-CN" altLang="en-US" sz="2400" b="1" dirty="0">
                <a:solidFill>
                  <a:srgbClr val="0070C0"/>
                </a:solidFill>
              </a:rPr>
              <a:t>以任何方式</a:t>
            </a:r>
          </a:p>
          <a:p>
            <a:pPr fontAlgn="base"/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E.g. I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said I didn't want to rock the boat in any way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我</a:t>
            </a:r>
            <a:r>
              <a:rPr lang="zh-CN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说过我根本不想挑事</a:t>
            </a:r>
            <a:r>
              <a:rPr lang="zh-CN" alt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altLang="zh-CN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Pivotal</a:t>
            </a:r>
            <a:r>
              <a:rPr lang="zh-CN" alt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400" dirty="0" smtClean="0"/>
              <a:t> </a:t>
            </a:r>
            <a:r>
              <a:rPr lang="en-US" altLang="zh-CN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[ ˈ</a:t>
            </a:r>
            <a:r>
              <a:rPr lang="en-US" altLang="zh-CN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pɪvətl</a:t>
            </a:r>
            <a:r>
              <a:rPr lang="en-US" altLang="zh-CN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zh-CN" alt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adj.</a:t>
            </a:r>
            <a:r>
              <a:rPr lang="zh-CN" alt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中枢的</a:t>
            </a:r>
            <a:r>
              <a:rPr lang="en-US" altLang="zh-CN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枢轴的</a:t>
            </a:r>
            <a:r>
              <a:rPr lang="en-US" altLang="zh-CN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关键的</a:t>
            </a:r>
          </a:p>
          <a:p>
            <a:pPr fontAlgn="base"/>
            <a:endParaRPr lang="zh-CN" altLang="en-US" sz="2800" b="1" dirty="0"/>
          </a:p>
          <a:p>
            <a:pPr fontAlgn="base"/>
            <a:endParaRPr lang="en-US" altLang="zh-CN" sz="2800" b="1" dirty="0"/>
          </a:p>
          <a:p>
            <a:endParaRPr lang="en-US" altLang="zh-CN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1768</Words>
  <Application>Microsoft Office PowerPoint</Application>
  <PresentationFormat>全屏显示(4:3)</PresentationFormat>
  <Paragraphs>77</Paragraphs>
  <Slides>15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韩赛英译汉Para.5-7</vt:lpstr>
      <vt:lpstr>Para. 5</vt:lpstr>
      <vt:lpstr>Sentence 1</vt:lpstr>
      <vt:lpstr>Sentence 2 (1)</vt:lpstr>
      <vt:lpstr>幻灯片 5</vt:lpstr>
      <vt:lpstr>幻灯片 6</vt:lpstr>
      <vt:lpstr>幻灯片 7</vt:lpstr>
      <vt:lpstr>幻灯片 8</vt:lpstr>
      <vt:lpstr>Sentence 2 (2)</vt:lpstr>
      <vt:lpstr>幻灯片 10</vt:lpstr>
      <vt:lpstr>Para. 6</vt:lpstr>
      <vt:lpstr>幻灯片 12</vt:lpstr>
      <vt:lpstr>Para. 7</vt:lpstr>
      <vt:lpstr>Sentence 1</vt:lpstr>
      <vt:lpstr>Sentence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韩赛英译汉Para5-7</dc:title>
  <dc:creator>USER-</dc:creator>
  <cp:lastModifiedBy>Administrator</cp:lastModifiedBy>
  <cp:revision>58</cp:revision>
  <dcterms:created xsi:type="dcterms:W3CDTF">2016-03-26T05:50:24Z</dcterms:created>
  <dcterms:modified xsi:type="dcterms:W3CDTF">2016-03-29T08:42:42Z</dcterms:modified>
</cp:coreProperties>
</file>