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55" r:id="rId3"/>
    <p:sldId id="458" r:id="rId4"/>
    <p:sldId id="456" r:id="rId5"/>
    <p:sldId id="457" r:id="rId6"/>
    <p:sldId id="460" r:id="rId7"/>
    <p:sldId id="461" r:id="rId8"/>
    <p:sldId id="462" r:id="rId9"/>
    <p:sldId id="464" r:id="rId10"/>
    <p:sldId id="463" r:id="rId11"/>
    <p:sldId id="295" r:id="rId12"/>
    <p:sldId id="277" r:id="rId13"/>
    <p:sldId id="298" r:id="rId14"/>
    <p:sldId id="309" r:id="rId15"/>
    <p:sldId id="305" r:id="rId16"/>
    <p:sldId id="278" r:id="rId17"/>
    <p:sldId id="307" r:id="rId18"/>
    <p:sldId id="314" r:id="rId19"/>
    <p:sldId id="316" r:id="rId20"/>
    <p:sldId id="329" r:id="rId21"/>
    <p:sldId id="330" r:id="rId22"/>
    <p:sldId id="331" r:id="rId23"/>
    <p:sldId id="340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71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3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11" r:id="rId57"/>
    <p:sldId id="412" r:id="rId58"/>
    <p:sldId id="417" r:id="rId59"/>
    <p:sldId id="422" r:id="rId60"/>
    <p:sldId id="426" r:id="rId61"/>
    <p:sldId id="454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  <a:srgbClr val="BC7A10"/>
    <a:srgbClr val="FF3300"/>
    <a:srgbClr val="21AB28"/>
    <a:srgbClr val="9BB01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70" d="100"/>
          <a:sy n="70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C2669-197D-4167-8792-925BD49922D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98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5A4FF-6C1F-47A6-A370-200E46D86033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FFFFFF"/>
                </a:solidFill>
              </a:rPr>
              <a:t>Frequency range:</a:t>
            </a:r>
            <a:r>
              <a:rPr lang="zh-CN" altLang="en-US" b="1">
                <a:solidFill>
                  <a:srgbClr val="FFFFFF"/>
                </a:solidFill>
              </a:rPr>
              <a:t>频率范围  </a:t>
            </a:r>
            <a:r>
              <a:rPr lang="en-US" altLang="zh-CN" b="1">
                <a:solidFill>
                  <a:srgbClr val="FFFFFF"/>
                </a:solidFill>
              </a:rPr>
              <a:t>Output power</a:t>
            </a:r>
            <a:r>
              <a:rPr lang="zh-CN" altLang="en-US" b="1">
                <a:solidFill>
                  <a:srgbClr val="FFFFFF"/>
                </a:solidFill>
              </a:rPr>
              <a:t>：输出功率    </a:t>
            </a:r>
            <a:r>
              <a:rPr lang="en-US" altLang="zh-CN" b="1">
                <a:solidFill>
                  <a:srgbClr val="FFFFFF"/>
                </a:solidFill>
              </a:rPr>
              <a:t>frequency pushing</a:t>
            </a:r>
            <a:r>
              <a:rPr lang="zh-CN" altLang="en-US" b="1">
                <a:solidFill>
                  <a:srgbClr val="FFFFFF"/>
                </a:solidFill>
              </a:rPr>
              <a:t>：推频系数  </a:t>
            </a:r>
            <a:r>
              <a:rPr lang="en-US" altLang="zh-CN" b="1">
                <a:solidFill>
                  <a:srgbClr val="FFFFFF"/>
                </a:solidFill>
              </a:rPr>
              <a:t>Power output variation within the bandwidth</a:t>
            </a:r>
            <a:r>
              <a:rPr lang="zh-CN" altLang="en-US" b="1">
                <a:solidFill>
                  <a:srgbClr val="FFFFFF"/>
                </a:solidFill>
              </a:rPr>
              <a:t>：带内功率波动</a:t>
            </a:r>
          </a:p>
          <a:p>
            <a:r>
              <a:rPr lang="en-US" altLang="zh-CN" b="1">
                <a:solidFill>
                  <a:srgbClr val="FFFFFF"/>
                </a:solidFill>
              </a:rPr>
              <a:t>Tuning sensitivity:</a:t>
            </a:r>
            <a:r>
              <a:rPr lang="zh-CN" altLang="en-US" b="1">
                <a:solidFill>
                  <a:srgbClr val="FFFFFF"/>
                </a:solidFill>
              </a:rPr>
              <a:t>电调灵敏度  </a:t>
            </a:r>
            <a:r>
              <a:rPr lang="en-US" altLang="zh-CN" b="1">
                <a:solidFill>
                  <a:srgbClr val="FFFFFF"/>
                </a:solidFill>
              </a:rPr>
              <a:t>tuning linearity</a:t>
            </a:r>
            <a:r>
              <a:rPr lang="zh-CN" altLang="en-US" b="1">
                <a:solidFill>
                  <a:srgbClr val="FFFFFF"/>
                </a:solidFill>
              </a:rPr>
              <a:t>：调谐线性度    </a:t>
            </a:r>
            <a:r>
              <a:rPr lang="en-US" altLang="zh-CN" b="1">
                <a:solidFill>
                  <a:srgbClr val="FFFFFF"/>
                </a:solidFill>
              </a:rPr>
              <a:t>frequency pulling</a:t>
            </a:r>
            <a:r>
              <a:rPr lang="zh-CN" altLang="en-US" b="1">
                <a:solidFill>
                  <a:srgbClr val="FFFFFF"/>
                </a:solidFill>
              </a:rPr>
              <a:t>：频率牵引   </a:t>
            </a:r>
            <a:r>
              <a:rPr lang="en-US" altLang="zh-CN" b="1">
                <a:solidFill>
                  <a:srgbClr val="FFFFFF"/>
                </a:solidFill>
              </a:rPr>
              <a:t>harmonic rejection</a:t>
            </a:r>
            <a:r>
              <a:rPr lang="zh-CN" altLang="en-US" b="1">
                <a:solidFill>
                  <a:srgbClr val="FFFFFF"/>
                </a:solidFill>
              </a:rPr>
              <a:t>：谐波抑制</a:t>
            </a:r>
          </a:p>
          <a:p>
            <a:endParaRPr lang="zh-CN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3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AC779-5DCD-4061-AC09-D2E27B343269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36612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7D15E-8FD4-4A0F-BF84-5B0CEAAF371A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409312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06438-05CF-42FA-BD96-A7BB8CA2446F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323748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F63EF-3DCA-4E67-9645-73ECBD0E1EFE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253797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8DEC0-7BA5-45B9-A03B-1355DB549FA4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416945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EB94-A7A1-4E09-AE58-8C9E9FC4D2CC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275880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DE890-8B4B-44B7-9759-AC8BD488AACC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334300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619F7-E9EF-48FC-9F0C-24269C7827E8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2711550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B5959-B7C0-404E-A594-56744B2A1335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279436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55DE0-01A7-4B2A-ACCB-4AFF30E7C181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41675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59B3A-589B-48B8-86AE-5B7556F3247E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903041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16D2F-40AA-4AEB-89B3-30FAEA3FA76D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3682640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2AB8A-78F6-46D3-ADD9-0F73FC728DD9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4094754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15FFA-1356-4A99-9FDD-84F9064B9043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3 RF MEMS VCO</a:t>
            </a:r>
            <a:r>
              <a:rPr lang="zh-CN" altLang="en-US"/>
              <a:t>测试框图</a:t>
            </a:r>
          </a:p>
        </p:txBody>
      </p:sp>
    </p:spTree>
    <p:extLst>
      <p:ext uri="{BB962C8B-B14F-4D97-AF65-F5344CB8AC3E}">
        <p14:creationId xmlns:p14="http://schemas.microsoft.com/office/powerpoint/2010/main" val="2112706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84CAB-613A-4A35-B2F8-FC57D077D91E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7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459C-2047-4C24-B576-979636B5192B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国家高技术研究发展计划（</a:t>
            </a:r>
            <a:r>
              <a:rPr lang="en-US" altLang="zh-CN"/>
              <a:t>863</a:t>
            </a:r>
            <a:r>
              <a:rPr lang="zh-CN" altLang="en-US"/>
              <a:t>计划 </a:t>
            </a:r>
            <a:r>
              <a:rPr lang="en-US" altLang="zh-CN"/>
              <a:t>):The National High Technology Research and Development Program of China </a:t>
            </a:r>
          </a:p>
          <a:p>
            <a:r>
              <a:rPr lang="en-US" altLang="zh-CN"/>
              <a:t>SC-JRP:Sigapore-Chian Joint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112494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51A5D-04F5-4C24-8E1D-5689BBA68024}" type="slidenum">
              <a:rPr lang="zh-CN" altLang="en-US"/>
              <a:pPr/>
              <a:t>56</a:t>
            </a:fld>
            <a:endParaRPr lang="en-US" altLang="zh-CN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国家高技术研究发展计划（</a:t>
            </a:r>
            <a:r>
              <a:rPr lang="en-US" altLang="zh-CN"/>
              <a:t>863</a:t>
            </a:r>
            <a:r>
              <a:rPr lang="zh-CN" altLang="en-US"/>
              <a:t>计划 </a:t>
            </a:r>
            <a:r>
              <a:rPr lang="en-US" altLang="zh-CN"/>
              <a:t>):The National High Technology Research and Development Program of China </a:t>
            </a:r>
          </a:p>
        </p:txBody>
      </p:sp>
    </p:spTree>
    <p:extLst>
      <p:ext uri="{BB962C8B-B14F-4D97-AF65-F5344CB8AC3E}">
        <p14:creationId xmlns:p14="http://schemas.microsoft.com/office/powerpoint/2010/main" val="2646795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C67A-52E6-4AB5-BE4C-4343F6416900}" type="slidenum">
              <a:rPr lang="zh-CN" altLang="en-US"/>
              <a:pPr/>
              <a:t>60</a:t>
            </a:fld>
            <a:endParaRPr lang="en-US" altLang="zh-CN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国家高技术研究发展计划（</a:t>
            </a:r>
            <a:r>
              <a:rPr lang="en-US" altLang="zh-CN"/>
              <a:t>863</a:t>
            </a:r>
            <a:r>
              <a:rPr lang="zh-CN" altLang="en-US"/>
              <a:t>计划 </a:t>
            </a:r>
            <a:r>
              <a:rPr lang="en-US" altLang="zh-CN"/>
              <a:t>):The National High Technology Research and Development Program of China </a:t>
            </a:r>
          </a:p>
        </p:txBody>
      </p:sp>
    </p:spTree>
    <p:extLst>
      <p:ext uri="{BB962C8B-B14F-4D97-AF65-F5344CB8AC3E}">
        <p14:creationId xmlns:p14="http://schemas.microsoft.com/office/powerpoint/2010/main" val="4197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87B8F-8A0A-4987-B5C3-12CE52E9284B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78E09-A8EE-4E4B-A80D-1E1F3F267B15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2 RF MEMS </a:t>
            </a:r>
            <a:r>
              <a:rPr lang="zh-CN" altLang="en-US"/>
              <a:t>压控振荡器原理示意图</a:t>
            </a:r>
          </a:p>
        </p:txBody>
      </p:sp>
    </p:spTree>
    <p:extLst>
      <p:ext uri="{BB962C8B-B14F-4D97-AF65-F5344CB8AC3E}">
        <p14:creationId xmlns:p14="http://schemas.microsoft.com/office/powerpoint/2010/main" val="42868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599A8-7E06-4714-8BB5-35080FE473F2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81798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67CA8-D16B-40A9-B781-107A303EC277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112109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1C199-676E-42CC-A032-42D234F816AD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284605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55A50-E635-4379-B4EE-72566F3046CF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340449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124E3-E62C-4253-A777-E99AEBD53380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图</a:t>
            </a:r>
            <a:r>
              <a:rPr lang="en-US" altLang="zh-CN"/>
              <a:t>1 </a:t>
            </a:r>
            <a:r>
              <a:rPr lang="zh-CN" altLang="en-US"/>
              <a:t>单端口网络可变电容的等效电路模型</a:t>
            </a:r>
          </a:p>
        </p:txBody>
      </p:sp>
    </p:spTree>
    <p:extLst>
      <p:ext uri="{BB962C8B-B14F-4D97-AF65-F5344CB8AC3E}">
        <p14:creationId xmlns:p14="http://schemas.microsoft.com/office/powerpoint/2010/main" val="18342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Rectangle 79"/>
          <p:cNvSpPr>
            <a:spLocks noChangeArrowheads="1"/>
          </p:cNvSpPr>
          <p:nvPr userDrawn="1"/>
        </p:nvSpPr>
        <p:spPr bwMode="ltGray">
          <a:xfrm>
            <a:off x="0" y="4398963"/>
            <a:ext cx="12192000" cy="576262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52" name="Picture 8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17" y="1"/>
            <a:ext cx="12189883" cy="4437063"/>
          </a:xfrm>
          <a:prstGeom prst="rect">
            <a:avLst/>
          </a:prstGeom>
          <a:noFill/>
        </p:spPr>
      </p:pic>
      <p:sp>
        <p:nvSpPr>
          <p:cNvPr id="3150" name="Rectangle 78"/>
          <p:cNvSpPr>
            <a:spLocks noChangeArrowheads="1"/>
          </p:cNvSpPr>
          <p:nvPr userDrawn="1"/>
        </p:nvSpPr>
        <p:spPr bwMode="ltGray">
          <a:xfrm>
            <a:off x="1" y="6553200"/>
            <a:ext cx="12204700" cy="319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4419600"/>
            <a:ext cx="11277600" cy="533400"/>
          </a:xfrm>
        </p:spPr>
        <p:txBody>
          <a:bodyPr/>
          <a:lstStyle>
            <a:lvl1pPr algn="ctr">
              <a:defRPr sz="4000" b="0">
                <a:latin typeface="Verdana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64313"/>
            <a:ext cx="2844800" cy="157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D73BE93-AC6A-49EA-8421-584C35C5CE0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5F2B4-7A04-4575-BCA3-1185EC9D0CC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1000" y="457201"/>
            <a:ext cx="2717800" cy="57578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600" y="457201"/>
            <a:ext cx="7950200" cy="57578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3BA90-0D6A-4D14-97CC-03CF8CEA8D6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0800" y="457201"/>
            <a:ext cx="106680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17600" y="1262063"/>
            <a:ext cx="10363200" cy="495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823200" y="6580188"/>
            <a:ext cx="3962400" cy="2603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4572000" y="6535739"/>
            <a:ext cx="2844800" cy="307975"/>
          </a:xfrm>
        </p:spPr>
        <p:txBody>
          <a:bodyPr/>
          <a:lstStyle>
            <a:lvl1pPr>
              <a:defRPr/>
            </a:lvl1pPr>
          </a:lstStyle>
          <a:p>
            <a:fld id="{B54700BE-8C86-4DC3-AA2F-C2BED6C011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60364-BD9B-4697-8A04-192CA536D794}" type="slidenum">
              <a:rPr lang="zh-CN" altLang="en-US" smtClean="0"/>
              <a:pPr/>
              <a:t>‹#›</a:t>
            </a:fld>
            <a:r>
              <a:rPr lang="zh-CN" altLang="en-US" dirty="0" smtClean="0"/>
              <a:t>  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9EC73-DAF8-4696-BBF2-31B827256F1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600" y="1262063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0800" y="1262063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91535F-7D2D-402B-AF2F-912941DEA90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B68DA-15AA-4452-9041-98D3F3D042B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B3236-EA82-45B9-8550-CECD1F5BB5F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0CA039-BE9C-4523-8715-7189C2BD8AB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296BCE-F47D-4F3C-935F-A3E5FAE7EA1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0C7E91-7456-47BA-BE90-E98412F1115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Rectangle 77"/>
          <p:cNvSpPr>
            <a:spLocks noChangeArrowheads="1"/>
          </p:cNvSpPr>
          <p:nvPr userDrawn="1"/>
        </p:nvSpPr>
        <p:spPr bwMode="gray">
          <a:xfrm>
            <a:off x="5073651" y="-40997"/>
            <a:ext cx="7152216" cy="1061761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02" name="Rectangle 78"/>
          <p:cNvSpPr>
            <a:spLocks noChangeArrowheads="1"/>
          </p:cNvSpPr>
          <p:nvPr userDrawn="1"/>
        </p:nvSpPr>
        <p:spPr bwMode="ltGray">
          <a:xfrm>
            <a:off x="0" y="6580188"/>
            <a:ext cx="12192000" cy="2889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charset="-122"/>
            </a:endParaRPr>
          </a:p>
        </p:txBody>
      </p:sp>
      <p:sp>
        <p:nvSpPr>
          <p:cNvPr id="1103" name="Rectangle 79"/>
          <p:cNvSpPr>
            <a:spLocks noChangeArrowheads="1"/>
          </p:cNvSpPr>
          <p:nvPr userDrawn="1"/>
        </p:nvSpPr>
        <p:spPr bwMode="gray">
          <a:xfrm>
            <a:off x="686298" y="180232"/>
            <a:ext cx="11582400" cy="6450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262063"/>
            <a:ext cx="1036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23200" y="6580188"/>
            <a:ext cx="396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35739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330D6E99-7369-44FD-B182-0F2B6F8D0C69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105" name="Picture 8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98158"/>
            <a:ext cx="845415" cy="617024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20800" y="457201"/>
            <a:ext cx="10668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109" name="Text Box 85"/>
          <p:cNvSpPr txBox="1">
            <a:spLocks noChangeArrowheads="1"/>
          </p:cNvSpPr>
          <p:nvPr userDrawn="1"/>
        </p:nvSpPr>
        <p:spPr bwMode="auto">
          <a:xfrm>
            <a:off x="8136463" y="6556655"/>
            <a:ext cx="385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charset="-122"/>
              </a:rPr>
              <a:t>Group Meeting          </a:t>
            </a:r>
            <a:r>
              <a:rPr lang="en-US" altLang="zh-CN" dirty="0" smtClean="0">
                <a:ea typeface="宋体" charset="-122"/>
              </a:rPr>
              <a:t>  Dec 23, 2016</a:t>
            </a:r>
            <a:endParaRPr lang="en-US" altLang="zh-CN" dirty="0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bg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bg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7th%20CPS-report-formal.pptx#-1,9,PowerPoint &#28436;&#31034;&#25991;&#31295;" TargetMode="External"/><Relationship Id="rId2" Type="http://schemas.openxmlformats.org/officeDocument/2006/relationships/hyperlink" Target="17th%20CPS-report-formal.pptx#-1,4,PowerPoint &#28436;&#31034;&#25991;&#31295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17th%20CPS-report-formal.pptx#-1,6,PowerPoint &#28436;&#31034;&#25991;&#31295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7th%20CPS-report-formal.pptx#-1,24,PowerPoint &#28436;&#31034;&#25991;&#31295;" TargetMode="External"/><Relationship Id="rId2" Type="http://schemas.openxmlformats.org/officeDocument/2006/relationships/hyperlink" Target="17th%20CPS-report-formal.pptx#-1,11,PowerPoint &#28436;&#31034;&#25991;&#31295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7025" y="4233863"/>
            <a:ext cx="6762750" cy="838200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  <a:ea typeface="宋体" charset="-122"/>
              </a:rPr>
              <a:t>Group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362200" y="5257800"/>
            <a:ext cx="75438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4800" b="1" dirty="0">
                <a:latin typeface="黑体" pitchFamily="2" charset="-122"/>
                <a:ea typeface="黑体" pitchFamily="2" charset="-122"/>
              </a:rPr>
              <a:t>心理学研究中的实验法浅谈</a:t>
            </a:r>
            <a:endParaRPr lang="en-US" altLang="zh-CN" sz="48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372600" y="6494699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ea typeface="宋体" charset="-122"/>
              </a:rPr>
              <a:t>     </a:t>
            </a:r>
            <a:r>
              <a:rPr lang="en-US" altLang="zh-CN" b="1" dirty="0" smtClean="0">
                <a:ea typeface="宋体" charset="-122"/>
              </a:rPr>
              <a:t>Dec.23, 2016</a:t>
            </a:r>
            <a:endParaRPr lang="en-US" altLang="zh-CN" b="1" dirty="0"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63200" y="5971479"/>
            <a:ext cx="15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孙连荣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sz="6600" dirty="0" smtClean="0"/>
              <a:t>  </a:t>
            </a:r>
            <a:r>
              <a:rPr lang="zh-CN" altLang="en-US" sz="6600" dirty="0" smtClean="0">
                <a:solidFill>
                  <a:schemeClr val="tx1"/>
                </a:solidFill>
              </a:rPr>
              <a:t>敬请指正！</a:t>
            </a:r>
            <a:endParaRPr lang="en-US" altLang="zh-CN" sz="66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6600" dirty="0" smtClean="0">
                <a:solidFill>
                  <a:schemeClr val="tx1"/>
                </a:solidFill>
              </a:rPr>
              <a:t>   谢谢大家！</a:t>
            </a:r>
            <a:endParaRPr lang="zh-CN" alt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8101" y="1541464"/>
            <a:ext cx="7485063" cy="592137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ea typeface="宋体" charset="-122"/>
              </a:rPr>
              <a:t> Completed PPT file for oral speech</a:t>
            </a:r>
            <a:endParaRPr lang="en-US" altLang="zh-CN">
              <a:ea typeface="宋体" charset="-122"/>
            </a:endParaRPr>
          </a:p>
          <a:p>
            <a:pPr lvl="1"/>
            <a:endParaRPr lang="zh-CN" altLang="en-US" sz="2800">
              <a:solidFill>
                <a:schemeClr val="tx2"/>
              </a:solidFill>
              <a:ea typeface="宋体" charset="-122"/>
            </a:endParaRPr>
          </a:p>
        </p:txBody>
      </p:sp>
      <p:grpSp>
        <p:nvGrpSpPr>
          <p:cNvPr id="119833" name="Group 25"/>
          <p:cNvGrpSpPr>
            <a:grpSpLocks/>
          </p:cNvGrpSpPr>
          <p:nvPr/>
        </p:nvGrpSpPr>
        <p:grpSpPr bwMode="auto">
          <a:xfrm>
            <a:off x="3962400" y="2362201"/>
            <a:ext cx="4008438" cy="3344863"/>
            <a:chOff x="1440" y="1488"/>
            <a:chExt cx="2525" cy="2107"/>
          </a:xfrm>
        </p:grpSpPr>
        <p:sp>
          <p:nvSpPr>
            <p:cNvPr id="119824" name="Oval 16"/>
            <p:cNvSpPr>
              <a:spLocks noChangeAspect="1" noChangeArrowheads="1"/>
            </p:cNvSpPr>
            <p:nvPr/>
          </p:nvSpPr>
          <p:spPr bwMode="gray">
            <a:xfrm>
              <a:off x="1932" y="2013"/>
              <a:ext cx="1508" cy="1508"/>
            </a:xfrm>
            <a:prstGeom prst="ellipse">
              <a:avLst/>
            </a:prstGeom>
            <a:noFill/>
            <a:ln w="25400" cap="rnd" algn="ctr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9825" name="Oval 17"/>
            <p:cNvSpPr>
              <a:spLocks noChangeAspect="1" noChangeArrowheads="1"/>
            </p:cNvSpPr>
            <p:nvPr/>
          </p:nvSpPr>
          <p:spPr bwMode="gray">
            <a:xfrm>
              <a:off x="2260" y="1488"/>
              <a:ext cx="852" cy="85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0784"/>
                    <a:invGamma/>
                    <a:alpha val="0"/>
                  </a:schemeClr>
                </a:gs>
              </a:gsLst>
              <a:lin ang="540000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latin typeface="Verdana" pitchFamily="34" charset="0"/>
                  <a:ea typeface="Gulim" pitchFamily="34" charset="-127"/>
                </a:rPr>
                <a:t>In English</a:t>
              </a:r>
              <a:endParaRPr lang="en-US" altLang="ko-KR" sz="2000" dirty="0"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119826" name="Oval 18"/>
            <p:cNvSpPr>
              <a:spLocks noChangeAspect="1" noChangeArrowheads="1"/>
            </p:cNvSpPr>
            <p:nvPr/>
          </p:nvSpPr>
          <p:spPr bwMode="gray">
            <a:xfrm>
              <a:off x="1440" y="2570"/>
              <a:ext cx="853" cy="85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0784"/>
                    <a:invGamma/>
                    <a:alpha val="0"/>
                  </a:schemeClr>
                </a:gs>
              </a:gsLst>
              <a:lin ang="540000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 dirty="0">
                  <a:latin typeface="Verdana" pitchFamily="34" charset="0"/>
                  <a:ea typeface="Gulim" pitchFamily="34" charset="-127"/>
                </a:rPr>
                <a:t>Proper </a:t>
              </a:r>
            </a:p>
            <a:p>
              <a:pPr algn="ctr" eaLnBrk="0" hangingPunct="0"/>
              <a:r>
                <a:rPr lang="en-US" altLang="zh-CN" sz="2000" dirty="0">
                  <a:latin typeface="Verdana" pitchFamily="34" charset="0"/>
                  <a:ea typeface="Gulim" pitchFamily="34" charset="-127"/>
                </a:rPr>
                <a:t>Contents</a:t>
              </a:r>
              <a:endParaRPr lang="en-US" altLang="ko-KR" sz="2000" dirty="0"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119827" name="Oval 19"/>
            <p:cNvSpPr>
              <a:spLocks noChangeAspect="1" noChangeArrowheads="1"/>
            </p:cNvSpPr>
            <p:nvPr/>
          </p:nvSpPr>
          <p:spPr bwMode="gray">
            <a:xfrm>
              <a:off x="3112" y="2603"/>
              <a:ext cx="853" cy="85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0784"/>
                    <a:invGamma/>
                    <a:alpha val="0"/>
                  </a:schemeClr>
                </a:gs>
              </a:gsLst>
              <a:lin ang="540000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zh-CN" sz="2000">
                  <a:latin typeface="Verdana" pitchFamily="34" charset="0"/>
                  <a:ea typeface="Gulim" pitchFamily="34" charset="-127"/>
                </a:rPr>
                <a:t>About 35 </a:t>
              </a:r>
            </a:p>
            <a:p>
              <a:pPr algn="ctr" eaLnBrk="0" hangingPunct="0"/>
              <a:r>
                <a:rPr lang="en-US" altLang="zh-CN" sz="2000">
                  <a:latin typeface="Verdana" pitchFamily="34" charset="0"/>
                  <a:ea typeface="Gulim" pitchFamily="34" charset="-127"/>
                </a:rPr>
                <a:t>Pages</a:t>
              </a:r>
              <a:endParaRPr lang="en-US" altLang="ko-KR" sz="2000">
                <a:latin typeface="Verdana" pitchFamily="34" charset="0"/>
                <a:ea typeface="Gulim" pitchFamily="34" charset="-127"/>
              </a:endParaRPr>
            </a:p>
          </p:txBody>
        </p:sp>
        <p:pic>
          <p:nvPicPr>
            <p:cNvPr id="119828" name="Picture 20" descr="leave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gray">
            <a:xfrm rot="-23962656">
              <a:off x="3197" y="2182"/>
              <a:ext cx="17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29" name="Picture 21" descr="leav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gray">
            <a:xfrm>
              <a:off x="2554" y="3421"/>
              <a:ext cx="2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30" name="Picture 22" descr="leav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gray">
            <a:xfrm rot="2343188">
              <a:off x="2009" y="2197"/>
              <a:ext cx="17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2393950" y="1273176"/>
            <a:ext cx="762000" cy="665163"/>
            <a:chOff x="1110" y="2656"/>
            <a:chExt cx="1549" cy="1351"/>
          </a:xfrm>
        </p:grpSpPr>
        <p:sp>
          <p:nvSpPr>
            <p:cNvPr id="10138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3003550" y="1882776"/>
            <a:ext cx="6902450" cy="2222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200400" y="1219201"/>
            <a:ext cx="6629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Completed …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gray">
          <a:xfrm>
            <a:off x="2590801" y="137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2393950" y="2187576"/>
            <a:ext cx="762000" cy="665163"/>
            <a:chOff x="3174" y="2656"/>
            <a:chExt cx="1549" cy="1351"/>
          </a:xfrm>
        </p:grpSpPr>
        <p:sp>
          <p:nvSpPr>
            <p:cNvPr id="10138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8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3003550" y="2743201"/>
            <a:ext cx="6902450" cy="5397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200400" y="2133601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Read …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gray">
          <a:xfrm>
            <a:off x="2590801" y="2286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2393950" y="3079751"/>
            <a:ext cx="762000" cy="665163"/>
            <a:chOff x="1110" y="2656"/>
            <a:chExt cx="1549" cy="1351"/>
          </a:xfrm>
        </p:grpSpPr>
        <p:sp>
          <p:nvSpPr>
            <p:cNvPr id="10139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9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9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2971800" y="3657600"/>
            <a:ext cx="6934200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3232150" y="3025776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Read …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gray">
          <a:xfrm>
            <a:off x="2590801" y="3178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grpSp>
        <p:nvGrpSpPr>
          <p:cNvPr id="101397" name="Group 21"/>
          <p:cNvGrpSpPr>
            <a:grpSpLocks/>
          </p:cNvGrpSpPr>
          <p:nvPr/>
        </p:nvGrpSpPr>
        <p:grpSpPr bwMode="auto">
          <a:xfrm>
            <a:off x="2393950" y="3994151"/>
            <a:ext cx="762000" cy="665163"/>
            <a:chOff x="3174" y="2656"/>
            <a:chExt cx="1549" cy="1351"/>
          </a:xfrm>
        </p:grpSpPr>
        <p:sp>
          <p:nvSpPr>
            <p:cNvPr id="101398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399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0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404" name="Line 28"/>
          <p:cNvSpPr>
            <a:spLocks noChangeShapeType="1"/>
          </p:cNvSpPr>
          <p:nvPr/>
        </p:nvSpPr>
        <p:spPr bwMode="auto">
          <a:xfrm flipV="1">
            <a:off x="3003550" y="4572000"/>
            <a:ext cx="6902450" cy="3175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3232150" y="3940176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Read …</a:t>
            </a: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gray">
          <a:xfrm>
            <a:off x="2590801" y="4092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4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2393950" y="4930776"/>
            <a:ext cx="762000" cy="665163"/>
            <a:chOff x="1110" y="2656"/>
            <a:chExt cx="1549" cy="1351"/>
          </a:xfrm>
        </p:grpSpPr>
        <p:sp>
          <p:nvSpPr>
            <p:cNvPr id="101413" name="AutoShape 3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14" name="AutoShape 3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15" name="AutoShape 39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003550" y="5540376"/>
            <a:ext cx="6902450" cy="2222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3200400" y="4876801"/>
            <a:ext cx="617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Downloaded …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gray">
          <a:xfrm>
            <a:off x="2590801" y="50292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5</a:t>
            </a:r>
          </a:p>
        </p:txBody>
      </p:sp>
      <p:grpSp>
        <p:nvGrpSpPr>
          <p:cNvPr id="101419" name="Group 43"/>
          <p:cNvGrpSpPr>
            <a:grpSpLocks/>
          </p:cNvGrpSpPr>
          <p:nvPr/>
        </p:nvGrpSpPr>
        <p:grpSpPr bwMode="auto">
          <a:xfrm>
            <a:off x="2393950" y="5768976"/>
            <a:ext cx="762000" cy="665163"/>
            <a:chOff x="3174" y="2656"/>
            <a:chExt cx="1549" cy="1351"/>
          </a:xfrm>
        </p:grpSpPr>
        <p:sp>
          <p:nvSpPr>
            <p:cNvPr id="101420" name="AutoShape 44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21" name="AutoShape 45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22" name="AutoShape 46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423" name="Line 47"/>
          <p:cNvSpPr>
            <a:spLocks noChangeShapeType="1"/>
          </p:cNvSpPr>
          <p:nvPr/>
        </p:nvSpPr>
        <p:spPr bwMode="auto">
          <a:xfrm flipV="1">
            <a:off x="3003550" y="6324601"/>
            <a:ext cx="6902450" cy="5397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3200400" y="5715001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ea typeface="宋体" charset="-122"/>
              </a:rPr>
              <a:t>Conceiving …</a:t>
            </a: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gray">
          <a:xfrm>
            <a:off x="2590801" y="58674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1" y="1752600"/>
            <a:ext cx="7485063" cy="592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 Thesis draft written by…</a:t>
            </a:r>
            <a:endParaRPr lang="en-US" altLang="zh-CN" b="1"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000">
                <a:solidFill>
                  <a:schemeClr val="tx1"/>
                </a:solidFill>
                <a:ea typeface="宋体" charset="-122"/>
              </a:rPr>
              <a:t>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CN" sz="1000">
              <a:solidFill>
                <a:schemeClr val="tx1"/>
              </a:solidFill>
              <a:ea typeface="宋体" charset="-122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CN" sz="1000">
              <a:ea typeface="宋体" charset="-122"/>
            </a:endParaRPr>
          </a:p>
          <a:p>
            <a:pPr lvl="1">
              <a:lnSpc>
                <a:spcPct val="80000"/>
              </a:lnSpc>
            </a:pPr>
            <a:endParaRPr lang="zh-CN" altLang="en-US" sz="1200">
              <a:solidFill>
                <a:schemeClr val="tx2"/>
              </a:solidFill>
              <a:ea typeface="宋体" charset="-122"/>
            </a:endParaRPr>
          </a:p>
        </p:txBody>
      </p:sp>
      <p:grpSp>
        <p:nvGrpSpPr>
          <p:cNvPr id="122951" name="Group 71"/>
          <p:cNvGrpSpPr>
            <a:grpSpLocks/>
          </p:cNvGrpSpPr>
          <p:nvPr/>
        </p:nvGrpSpPr>
        <p:grpSpPr bwMode="auto">
          <a:xfrm>
            <a:off x="2590801" y="2590801"/>
            <a:ext cx="7121525" cy="2360613"/>
            <a:chOff x="672" y="1632"/>
            <a:chExt cx="4486" cy="1487"/>
          </a:xfrm>
        </p:grpSpPr>
        <p:sp>
          <p:nvSpPr>
            <p:cNvPr id="122919" name="AutoShape 39"/>
            <p:cNvSpPr>
              <a:spLocks noChangeArrowheads="1"/>
            </p:cNvSpPr>
            <p:nvPr/>
          </p:nvSpPr>
          <p:spPr bwMode="gray">
            <a:xfrm>
              <a:off x="886" y="1664"/>
              <a:ext cx="4272" cy="387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grpSp>
          <p:nvGrpSpPr>
            <p:cNvPr id="122920" name="Group 40"/>
            <p:cNvGrpSpPr>
              <a:grpSpLocks/>
            </p:cNvGrpSpPr>
            <p:nvPr/>
          </p:nvGrpSpPr>
          <p:grpSpPr bwMode="auto">
            <a:xfrm>
              <a:off x="672" y="1632"/>
              <a:ext cx="540" cy="430"/>
              <a:chOff x="720" y="960"/>
              <a:chExt cx="987" cy="795"/>
            </a:xfrm>
          </p:grpSpPr>
          <p:sp>
            <p:nvSpPr>
              <p:cNvPr id="122921" name="Oval 41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22" name="Oval 42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23" name="Oval 43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2924" name="Text Box 44"/>
            <p:cNvSpPr txBox="1">
              <a:spLocks noChangeArrowheads="1"/>
            </p:cNvSpPr>
            <p:nvPr/>
          </p:nvSpPr>
          <p:spPr bwMode="gray">
            <a:xfrm>
              <a:off x="1199" y="1733"/>
              <a:ext cx="9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charset="-122"/>
                </a:rPr>
                <a:t>Design …</a:t>
              </a:r>
            </a:p>
          </p:txBody>
        </p:sp>
        <p:sp>
          <p:nvSpPr>
            <p:cNvPr id="122925" name="Text Box 45"/>
            <p:cNvSpPr txBox="1">
              <a:spLocks noChangeArrowheads="1"/>
            </p:cNvSpPr>
            <p:nvPr/>
          </p:nvSpPr>
          <p:spPr bwMode="gray">
            <a:xfrm>
              <a:off x="797" y="1664"/>
              <a:ext cx="32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chemeClr val="bg1"/>
                  </a:solidFill>
                  <a:ea typeface="宋体" charset="-122"/>
                </a:rPr>
                <a:t>1.</a:t>
              </a:r>
            </a:p>
          </p:txBody>
        </p:sp>
        <p:sp>
          <p:nvSpPr>
            <p:cNvPr id="122927" name="AutoShape 47"/>
            <p:cNvSpPr>
              <a:spLocks noChangeArrowheads="1"/>
            </p:cNvSpPr>
            <p:nvPr/>
          </p:nvSpPr>
          <p:spPr bwMode="gray">
            <a:xfrm>
              <a:off x="886" y="2193"/>
              <a:ext cx="4250" cy="386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grpSp>
          <p:nvGrpSpPr>
            <p:cNvPr id="122928" name="Group 48"/>
            <p:cNvGrpSpPr>
              <a:grpSpLocks/>
            </p:cNvGrpSpPr>
            <p:nvPr/>
          </p:nvGrpSpPr>
          <p:grpSpPr bwMode="auto">
            <a:xfrm>
              <a:off x="672" y="2161"/>
              <a:ext cx="540" cy="429"/>
              <a:chOff x="720" y="960"/>
              <a:chExt cx="987" cy="795"/>
            </a:xfrm>
          </p:grpSpPr>
          <p:sp>
            <p:nvSpPr>
              <p:cNvPr id="122929" name="Oval 49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30" name="Oval 50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31" name="Oval 51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2932" name="Text Box 52"/>
            <p:cNvSpPr txBox="1">
              <a:spLocks noChangeArrowheads="1"/>
            </p:cNvSpPr>
            <p:nvPr/>
          </p:nvSpPr>
          <p:spPr bwMode="gray">
            <a:xfrm>
              <a:off x="1199" y="2262"/>
              <a:ext cx="131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charset="-122"/>
                </a:rPr>
                <a:t>Fabrication …</a:t>
              </a:r>
            </a:p>
          </p:txBody>
        </p:sp>
        <p:sp>
          <p:nvSpPr>
            <p:cNvPr id="122933" name="Text Box 53"/>
            <p:cNvSpPr txBox="1">
              <a:spLocks noChangeArrowheads="1"/>
            </p:cNvSpPr>
            <p:nvPr/>
          </p:nvSpPr>
          <p:spPr bwMode="gray">
            <a:xfrm>
              <a:off x="797" y="2193"/>
              <a:ext cx="32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chemeClr val="bg1"/>
                  </a:solidFill>
                  <a:ea typeface="宋体" charset="-122"/>
                </a:rPr>
                <a:t>2.</a:t>
              </a:r>
            </a:p>
          </p:txBody>
        </p:sp>
        <p:sp>
          <p:nvSpPr>
            <p:cNvPr id="122935" name="AutoShape 55"/>
            <p:cNvSpPr>
              <a:spLocks noChangeArrowheads="1"/>
            </p:cNvSpPr>
            <p:nvPr/>
          </p:nvSpPr>
          <p:spPr bwMode="gray">
            <a:xfrm>
              <a:off x="886" y="2722"/>
              <a:ext cx="4250" cy="386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grpSp>
          <p:nvGrpSpPr>
            <p:cNvPr id="122936" name="Group 56"/>
            <p:cNvGrpSpPr>
              <a:grpSpLocks/>
            </p:cNvGrpSpPr>
            <p:nvPr/>
          </p:nvGrpSpPr>
          <p:grpSpPr bwMode="auto">
            <a:xfrm>
              <a:off x="672" y="2690"/>
              <a:ext cx="540" cy="429"/>
              <a:chOff x="720" y="960"/>
              <a:chExt cx="987" cy="795"/>
            </a:xfrm>
          </p:grpSpPr>
          <p:sp>
            <p:nvSpPr>
              <p:cNvPr id="122937" name="Oval 57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38" name="Oval 58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39" name="Oval 59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2940" name="Text Box 60"/>
            <p:cNvSpPr txBox="1">
              <a:spLocks noChangeArrowheads="1"/>
            </p:cNvSpPr>
            <p:nvPr/>
          </p:nvSpPr>
          <p:spPr bwMode="gray">
            <a:xfrm>
              <a:off x="1199" y="2791"/>
              <a:ext cx="12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ea typeface="宋体" charset="-122"/>
                </a:rPr>
                <a:t>Measured …</a:t>
              </a:r>
            </a:p>
          </p:txBody>
        </p:sp>
        <p:sp>
          <p:nvSpPr>
            <p:cNvPr id="122941" name="Text Box 61"/>
            <p:cNvSpPr txBox="1">
              <a:spLocks noChangeArrowheads="1"/>
            </p:cNvSpPr>
            <p:nvPr/>
          </p:nvSpPr>
          <p:spPr bwMode="gray">
            <a:xfrm>
              <a:off x="797" y="2722"/>
              <a:ext cx="32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chemeClr val="bg1"/>
                  </a:solidFill>
                  <a:ea typeface="宋体" charset="-122"/>
                </a:rPr>
                <a:t>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7010400" cy="490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tx1"/>
                </a:solidFill>
                <a:ea typeface="宋体" charset="-122"/>
              </a:rPr>
              <a:t> Processes Information Storage</a:t>
            </a:r>
            <a:endParaRPr lang="zh-CN" altLang="en-US">
              <a:ea typeface="宋体" charset="-122"/>
            </a:endParaRPr>
          </a:p>
        </p:txBody>
      </p:sp>
      <p:pic>
        <p:nvPicPr>
          <p:cNvPr id="136213" name="Picture 21" descr="leav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 rot="-2700000">
            <a:off x="5338764" y="3187701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14" name="Picture 22" descr="leave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gray">
          <a:xfrm rot="-2700000">
            <a:off x="5210176" y="4525964"/>
            <a:ext cx="803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15" name="Picture 23" descr="leave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gray">
          <a:xfrm rot="-2700000">
            <a:off x="6542089" y="4452939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16" name="Picture 24" descr="leave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gray">
          <a:xfrm rot="-24300000">
            <a:off x="6470651" y="3352801"/>
            <a:ext cx="803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17" name="Oval 25"/>
          <p:cNvSpPr>
            <a:spLocks noChangeArrowheads="1"/>
          </p:cNvSpPr>
          <p:nvPr/>
        </p:nvSpPr>
        <p:spPr bwMode="gray">
          <a:xfrm>
            <a:off x="5426076" y="3373439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0784"/>
                  <a:invGamma/>
                  <a:alpha val="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18" name="AutoShape 26"/>
          <p:cNvSpPr>
            <a:spLocks noChangeArrowheads="1"/>
          </p:cNvSpPr>
          <p:nvPr/>
        </p:nvSpPr>
        <p:spPr bwMode="gray">
          <a:xfrm>
            <a:off x="2286000" y="205740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r>
              <a:rPr lang="en-US" altLang="zh-CN">
                <a:ea typeface="宋体" charset="-122"/>
              </a:rPr>
              <a:t>PECVD:SiO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 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  <a:r>
              <a:rPr lang="en-US" altLang="zh-CN">
                <a:ea typeface="宋体" charset="-122"/>
              </a:rPr>
              <a:t>, SiC </a:t>
            </a:r>
          </a:p>
          <a:p>
            <a:pPr lvl="1"/>
            <a:r>
              <a:rPr lang="en-US" altLang="zh-CN">
                <a:ea typeface="宋体" charset="-122"/>
              </a:rPr>
              <a:t>Sputter: Ti, Au, Pt, Al, </a:t>
            </a:r>
          </a:p>
          <a:p>
            <a:pPr lvl="1"/>
            <a:r>
              <a:rPr lang="en-US" altLang="zh-CN">
                <a:ea typeface="宋体" charset="-122"/>
              </a:rPr>
              <a:t>              Cr, W, Pb</a:t>
            </a:r>
          </a:p>
          <a:p>
            <a:pPr lvl="1"/>
            <a:r>
              <a:rPr lang="en-US" altLang="zh-CN">
                <a:ea typeface="宋体" charset="-122"/>
              </a:rPr>
              <a:t>LPCVD: PolySi, 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</a:p>
          <a:p>
            <a:pPr lvl="1"/>
            <a:r>
              <a:rPr lang="en-US" altLang="zh-CN">
                <a:ea typeface="宋体" charset="-122"/>
              </a:rPr>
              <a:t>Si Oxidation:HO,O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,H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O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136219" name="AutoShape 27"/>
          <p:cNvSpPr>
            <a:spLocks noChangeArrowheads="1"/>
          </p:cNvSpPr>
          <p:nvPr/>
        </p:nvSpPr>
        <p:spPr bwMode="gray">
          <a:xfrm>
            <a:off x="2255838" y="1828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charset="-122"/>
              </a:rPr>
              <a:t>Membrane</a:t>
            </a:r>
            <a:endParaRPr lang="en-US" altLang="ko-KR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136220" name="Picture 28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2255839" y="1752601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1" name="AutoShape 29"/>
          <p:cNvSpPr>
            <a:spLocks noChangeArrowheads="1"/>
          </p:cNvSpPr>
          <p:nvPr/>
        </p:nvSpPr>
        <p:spPr bwMode="gray">
          <a:xfrm>
            <a:off x="2286000" y="4649789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r>
              <a:rPr lang="en-US" altLang="zh-CN">
                <a:ea typeface="宋体" charset="-122"/>
              </a:rPr>
              <a:t>Ion Injection:As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,P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,BF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   </a:t>
            </a:r>
          </a:p>
          <a:p>
            <a:pPr lvl="1"/>
            <a:r>
              <a:rPr lang="en-US" altLang="zh-CN">
                <a:ea typeface="宋体" charset="-122"/>
              </a:rPr>
              <a:t>Diffusion: P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</a:t>
            </a:r>
            <a:r>
              <a:rPr lang="en-US" altLang="zh-CN" baseline="30000">
                <a:ea typeface="宋体" charset="-122"/>
              </a:rPr>
              <a:t>+</a:t>
            </a:r>
          </a:p>
          <a:p>
            <a:pPr lvl="1"/>
            <a:endParaRPr lang="en-US" altLang="ko-KR" baseline="30000">
              <a:ea typeface="Gulim" pitchFamily="34" charset="-127"/>
            </a:endParaRPr>
          </a:p>
        </p:txBody>
      </p:sp>
      <p:sp>
        <p:nvSpPr>
          <p:cNvPr id="136222" name="AutoShape 30"/>
          <p:cNvSpPr>
            <a:spLocks noChangeArrowheads="1"/>
          </p:cNvSpPr>
          <p:nvPr/>
        </p:nvSpPr>
        <p:spPr bwMode="gray">
          <a:xfrm>
            <a:off x="2255838" y="4421188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charset="-122"/>
              </a:rPr>
              <a:t>Adjusting</a:t>
            </a:r>
            <a:endParaRPr lang="en-US" altLang="ko-KR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136223" name="Picture 31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2255839" y="4344988"/>
            <a:ext cx="187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4" name="AutoShape 32"/>
          <p:cNvSpPr>
            <a:spLocks noChangeArrowheads="1"/>
          </p:cNvSpPr>
          <p:nvPr/>
        </p:nvSpPr>
        <p:spPr bwMode="gray">
          <a:xfrm>
            <a:off x="6973888" y="205740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endParaRPr lang="en-US" altLang="zh-CN">
              <a:ea typeface="宋体" charset="-122"/>
            </a:endParaRPr>
          </a:p>
          <a:p>
            <a:pPr lvl="1"/>
            <a:r>
              <a:rPr lang="en-US" altLang="zh-CN">
                <a:ea typeface="宋体" charset="-122"/>
              </a:rPr>
              <a:t>ICP: Si, Ti/Al, Cr/Cu, Cr/Pt, </a:t>
            </a:r>
          </a:p>
          <a:p>
            <a:pPr lvl="1"/>
            <a:r>
              <a:rPr lang="en-US" altLang="zh-CN">
                <a:ea typeface="宋体" charset="-122"/>
              </a:rPr>
              <a:t>         Ti/Pt/Au, Pyrex, SiO</a:t>
            </a:r>
            <a:r>
              <a:rPr lang="en-US" altLang="zh-CN" baseline="-25000">
                <a:ea typeface="宋体" charset="-122"/>
              </a:rPr>
              <a:t>2</a:t>
            </a:r>
          </a:p>
          <a:p>
            <a:pPr lvl="1"/>
            <a:r>
              <a:rPr lang="en-US" altLang="zh-CN">
                <a:ea typeface="宋体" charset="-122"/>
              </a:rPr>
              <a:t>RIE:Si,SiO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  <a:r>
              <a:rPr lang="en-US" altLang="zh-CN">
                <a:ea typeface="宋体" charset="-122"/>
              </a:rPr>
              <a:t>, 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</a:t>
            </a:r>
          </a:p>
          <a:p>
            <a:pPr lvl="1"/>
            <a:r>
              <a:rPr lang="en-US" altLang="zh-CN">
                <a:ea typeface="宋体" charset="-122"/>
              </a:rPr>
              <a:t>Solutions: KOH, BHF, </a:t>
            </a:r>
          </a:p>
          <a:p>
            <a:pPr lvl="1"/>
            <a:r>
              <a:rPr lang="en-US" altLang="zh-CN">
                <a:ea typeface="宋体" charset="-122"/>
              </a:rPr>
              <a:t>                 HF, H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PO</a:t>
            </a:r>
            <a:r>
              <a:rPr lang="en-US" altLang="zh-CN" baseline="-25000">
                <a:ea typeface="宋体" charset="-122"/>
              </a:rPr>
              <a:t>4</a:t>
            </a:r>
            <a:endParaRPr lang="en-US" altLang="ko-KR" baseline="-25000">
              <a:ea typeface="Gulim" pitchFamily="34" charset="-127"/>
            </a:endParaRPr>
          </a:p>
          <a:p>
            <a:pPr lvl="1"/>
            <a:endParaRPr lang="en-US" altLang="ko-KR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36225" name="AutoShape 33"/>
          <p:cNvSpPr>
            <a:spLocks noChangeArrowheads="1"/>
          </p:cNvSpPr>
          <p:nvPr/>
        </p:nvSpPr>
        <p:spPr bwMode="gray">
          <a:xfrm>
            <a:off x="6943725" y="1828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charset="-122"/>
              </a:rPr>
              <a:t>Etching</a:t>
            </a:r>
            <a:endParaRPr lang="en-US" altLang="ko-KR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136226" name="Picture 34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6943726" y="1752601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7" name="AutoShape 35"/>
          <p:cNvSpPr>
            <a:spLocks noChangeArrowheads="1"/>
          </p:cNvSpPr>
          <p:nvPr/>
        </p:nvSpPr>
        <p:spPr bwMode="gray">
          <a:xfrm>
            <a:off x="6973888" y="4649789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>
                <a:ea typeface="宋体" charset="-122"/>
              </a:rPr>
              <a:t>Anode (electrostatic), </a:t>
            </a:r>
          </a:p>
          <a:p>
            <a:pPr eaLnBrk="0" hangingPunct="0"/>
            <a:r>
              <a:rPr lang="en-US" altLang="zh-CN">
                <a:ea typeface="宋体" charset="-122"/>
              </a:rPr>
              <a:t>Au-Si, hot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136228" name="AutoShape 36"/>
          <p:cNvSpPr>
            <a:spLocks noChangeArrowheads="1"/>
          </p:cNvSpPr>
          <p:nvPr/>
        </p:nvSpPr>
        <p:spPr bwMode="gray">
          <a:xfrm>
            <a:off x="6943725" y="4421188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  <a:ea typeface="宋体" charset="-122"/>
              </a:rPr>
              <a:t>Bonding</a:t>
            </a:r>
            <a:endParaRPr lang="en-US" altLang="ko-KR">
              <a:solidFill>
                <a:schemeClr val="bg1"/>
              </a:solidFill>
              <a:ea typeface="Gulim" pitchFamily="34" charset="-127"/>
            </a:endParaRPr>
          </a:p>
        </p:txBody>
      </p:sp>
      <p:pic>
        <p:nvPicPr>
          <p:cNvPr id="136229" name="Picture 37" descr="lea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-2700000">
            <a:off x="6943726" y="4344988"/>
            <a:ext cx="187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132140" name="Group 44"/>
          <p:cNvGrpSpPr>
            <a:grpSpLocks/>
          </p:cNvGrpSpPr>
          <p:nvPr/>
        </p:nvGrpSpPr>
        <p:grpSpPr bwMode="auto">
          <a:xfrm>
            <a:off x="2362200" y="2133601"/>
            <a:ext cx="7620000" cy="3667125"/>
            <a:chOff x="432" y="1298"/>
            <a:chExt cx="4678" cy="2310"/>
          </a:xfrm>
        </p:grpSpPr>
        <p:sp>
          <p:nvSpPr>
            <p:cNvPr id="132132" name="AutoShape 36"/>
            <p:cNvSpPr>
              <a:spLocks noChangeArrowheads="1"/>
            </p:cNvSpPr>
            <p:nvPr/>
          </p:nvSpPr>
          <p:spPr bwMode="gray">
            <a:xfrm>
              <a:off x="432" y="1344"/>
              <a:ext cx="4678" cy="4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ko-KR" sz="2000" b="1">
                  <a:latin typeface="Verdana" pitchFamily="34" charset="0"/>
                  <a:ea typeface="Gulim" pitchFamily="34" charset="-127"/>
                </a:rPr>
                <a:t>     1. </a:t>
              </a:r>
              <a:r>
                <a:rPr lang="en-US" altLang="zh-CN" sz="2000">
                  <a:ea typeface="宋体" charset="-122"/>
                </a:rPr>
                <a:t>Silicon Microfabrication : …..</a:t>
              </a:r>
              <a:r>
                <a:rPr lang="en-US" altLang="zh-CN">
                  <a:ea typeface="宋体" charset="-122"/>
                </a:rPr>
                <a:t> </a:t>
              </a:r>
              <a:endParaRPr lang="en-US" altLang="ko-KR">
                <a:ea typeface="Gulim" pitchFamily="34" charset="-127"/>
              </a:endParaRPr>
            </a:p>
          </p:txBody>
        </p:sp>
        <p:pic>
          <p:nvPicPr>
            <p:cNvPr id="132133" name="Picture 37" descr="leav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rot="-2700000">
              <a:off x="432" y="1298"/>
              <a:ext cx="11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134" name="AutoShape 38"/>
            <p:cNvSpPr>
              <a:spLocks noChangeArrowheads="1"/>
            </p:cNvSpPr>
            <p:nvPr/>
          </p:nvSpPr>
          <p:spPr bwMode="gray">
            <a:xfrm>
              <a:off x="432" y="1950"/>
              <a:ext cx="4678" cy="4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2400" dirty="0">
                  <a:latin typeface="Verdana" pitchFamily="34" charset="0"/>
                  <a:ea typeface="Gulim" pitchFamily="34" charset="-127"/>
                </a:rPr>
                <a:t>    </a:t>
              </a:r>
              <a:r>
                <a:rPr lang="en-US" altLang="ko-KR" sz="2000" b="1" dirty="0">
                  <a:latin typeface="Verdana" pitchFamily="34" charset="0"/>
                  <a:ea typeface="Gulim" pitchFamily="34" charset="-127"/>
                </a:rPr>
                <a:t>2.</a:t>
              </a:r>
              <a:r>
                <a:rPr lang="en-US" altLang="ko-KR" sz="2000" dirty="0">
                  <a:latin typeface="Verdana" pitchFamily="34" charset="0"/>
                  <a:ea typeface="Gulim" pitchFamily="34" charset="-127"/>
                </a:rPr>
                <a:t> </a:t>
              </a:r>
              <a:r>
                <a:rPr lang="en-US" altLang="zh-CN" sz="2000" dirty="0">
                  <a:ea typeface="宋体" charset="-122"/>
                </a:rPr>
                <a:t>MEMS Reliability:     …..</a:t>
              </a:r>
              <a:endParaRPr lang="en-US" altLang="ko-KR" sz="2000" dirty="0">
                <a:ea typeface="Gulim" pitchFamily="34" charset="-127"/>
              </a:endParaRPr>
            </a:p>
          </p:txBody>
        </p:sp>
        <p:pic>
          <p:nvPicPr>
            <p:cNvPr id="132135" name="Picture 39" descr="leav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rot="-2700000">
              <a:off x="432" y="1904"/>
              <a:ext cx="11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136" name="AutoShape 40"/>
            <p:cNvSpPr>
              <a:spLocks noChangeArrowheads="1"/>
            </p:cNvSpPr>
            <p:nvPr/>
          </p:nvSpPr>
          <p:spPr bwMode="gray">
            <a:xfrm>
              <a:off x="432" y="2544"/>
              <a:ext cx="4678" cy="4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2000" b="1">
                  <a:latin typeface="Verdana" pitchFamily="34" charset="0"/>
                  <a:ea typeface="Gulim" pitchFamily="34" charset="-127"/>
                </a:rPr>
                <a:t>     3. </a:t>
              </a:r>
              <a:r>
                <a:rPr lang="en-US" altLang="zh-CN" sz="2000">
                  <a:ea typeface="宋体" charset="-122"/>
                </a:rPr>
                <a:t>NSFC Requisition</a:t>
              </a:r>
              <a:r>
                <a:rPr lang="en-US" altLang="zh-CN" sz="2000">
                  <a:solidFill>
                    <a:schemeClr val="bg2"/>
                  </a:solidFill>
                  <a:ea typeface="宋体" charset="-122"/>
                </a:rPr>
                <a:t> </a:t>
              </a:r>
              <a:r>
                <a:rPr lang="en-US" altLang="zh-CN" sz="2000">
                  <a:ea typeface="宋体" charset="-122"/>
                </a:rPr>
                <a:t>:  ….</a:t>
              </a:r>
              <a:endParaRPr lang="en-US" altLang="ko-KR" sz="2000" b="1">
                <a:latin typeface="Verdana" pitchFamily="34" charset="0"/>
                <a:ea typeface="Gulim" pitchFamily="34" charset="-127"/>
              </a:endParaRPr>
            </a:p>
          </p:txBody>
        </p:sp>
        <p:pic>
          <p:nvPicPr>
            <p:cNvPr id="132137" name="Picture 41" descr="leav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rot="-2700000">
              <a:off x="432" y="2498"/>
              <a:ext cx="11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138" name="AutoShape 42"/>
            <p:cNvSpPr>
              <a:spLocks noChangeArrowheads="1"/>
            </p:cNvSpPr>
            <p:nvPr/>
          </p:nvSpPr>
          <p:spPr bwMode="gray">
            <a:xfrm>
              <a:off x="432" y="3168"/>
              <a:ext cx="4678" cy="4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254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2000" b="1">
                  <a:latin typeface="Verdana" pitchFamily="34" charset="0"/>
                  <a:ea typeface="Gulim" pitchFamily="34" charset="-127"/>
                </a:rPr>
                <a:t>     4. </a:t>
              </a:r>
              <a:r>
                <a:rPr lang="en-US" altLang="zh-CN" sz="2000">
                  <a:ea typeface="宋体" charset="-122"/>
                </a:rPr>
                <a:t>Other:  Published papers of IME</a:t>
              </a:r>
              <a:endParaRPr lang="en-US" altLang="ko-KR" sz="2000" b="1">
                <a:latin typeface="Verdana" pitchFamily="34" charset="0"/>
                <a:ea typeface="Gulim" pitchFamily="34" charset="-127"/>
              </a:endParaRPr>
            </a:p>
          </p:txBody>
        </p:sp>
        <p:pic>
          <p:nvPicPr>
            <p:cNvPr id="132139" name="Picture 43" descr="leav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rot="-2700000">
              <a:off x="432" y="3128"/>
              <a:ext cx="11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214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3276600" y="1447800"/>
            <a:ext cx="5562600" cy="668338"/>
          </a:xfrm>
          <a:noFill/>
          <a:ln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 References and PPT files</a:t>
            </a:r>
            <a:r>
              <a:rPr lang="en-US" altLang="zh-CN" dirty="0">
                <a:ea typeface="宋体" charset="-122"/>
              </a:rPr>
              <a:t>   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zh-CN" altLang="en-US" sz="2800" dirty="0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1" y="1371600"/>
            <a:ext cx="7485063" cy="668338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  <a:ea typeface="宋体" charset="-122"/>
              </a:rPr>
              <a:t> Safety and Operation Handbook</a:t>
            </a:r>
            <a:endParaRPr lang="zh-CN" altLang="en-US" sz="3200">
              <a:solidFill>
                <a:schemeClr val="tx2"/>
              </a:solidFill>
              <a:ea typeface="宋体" charset="-122"/>
            </a:endParaRPr>
          </a:p>
        </p:txBody>
      </p:sp>
      <p:grpSp>
        <p:nvGrpSpPr>
          <p:cNvPr id="102426" name="Group 26"/>
          <p:cNvGrpSpPr>
            <a:grpSpLocks/>
          </p:cNvGrpSpPr>
          <p:nvPr/>
        </p:nvGrpSpPr>
        <p:grpSpPr bwMode="auto">
          <a:xfrm>
            <a:off x="3200400" y="2057401"/>
            <a:ext cx="5562600" cy="3717925"/>
            <a:chOff x="1056" y="1296"/>
            <a:chExt cx="3504" cy="2342"/>
          </a:xfrm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gray">
            <a:xfrm>
              <a:off x="1056" y="1296"/>
              <a:ext cx="3504" cy="66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7" name="AutoShape 7"/>
            <p:cNvSpPr>
              <a:spLocks noChangeArrowheads="1"/>
            </p:cNvSpPr>
            <p:nvPr/>
          </p:nvSpPr>
          <p:spPr bwMode="gray">
            <a:xfrm>
              <a:off x="1133" y="1357"/>
              <a:ext cx="675" cy="5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gray">
            <a:xfrm>
              <a:off x="1175" y="1392"/>
              <a:ext cx="337" cy="2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09" name="Text Box 9"/>
            <p:cNvSpPr txBox="1">
              <a:spLocks noChangeArrowheads="1"/>
            </p:cNvSpPr>
            <p:nvPr/>
          </p:nvSpPr>
          <p:spPr bwMode="gray">
            <a:xfrm>
              <a:off x="1157" y="1520"/>
              <a:ext cx="56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dirty="0">
                  <a:ea typeface="宋体" charset="-122"/>
                </a:rPr>
                <a:t>Safety</a:t>
              </a:r>
            </a:p>
          </p:txBody>
        </p:sp>
        <p:sp>
          <p:nvSpPr>
            <p:cNvPr id="102410" name="Text Box 10"/>
            <p:cNvSpPr txBox="1">
              <a:spLocks noChangeArrowheads="1"/>
            </p:cNvSpPr>
            <p:nvPr/>
          </p:nvSpPr>
          <p:spPr bwMode="gray">
            <a:xfrm>
              <a:off x="1680" y="1392"/>
              <a:ext cx="2707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/>
              <a:r>
                <a:rPr lang="en-US" altLang="zh-CN" sz="2000">
                  <a:ea typeface="宋体" charset="-122"/>
                </a:rPr>
                <a:t>Exit,  Fire extinguisher, Shower equipment,    Eye bath system</a:t>
              </a:r>
            </a:p>
          </p:txBody>
        </p:sp>
        <p:sp>
          <p:nvSpPr>
            <p:cNvPr id="102412" name="AutoShape 12"/>
            <p:cNvSpPr>
              <a:spLocks noChangeArrowheads="1"/>
            </p:cNvSpPr>
            <p:nvPr/>
          </p:nvSpPr>
          <p:spPr bwMode="gray">
            <a:xfrm>
              <a:off x="1056" y="2112"/>
              <a:ext cx="3504" cy="66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4" name="AutoShape 14"/>
            <p:cNvSpPr>
              <a:spLocks noChangeArrowheads="1"/>
            </p:cNvSpPr>
            <p:nvPr/>
          </p:nvSpPr>
          <p:spPr bwMode="gray">
            <a:xfrm>
              <a:off x="1133" y="2173"/>
              <a:ext cx="675" cy="5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gray">
            <a:xfrm>
              <a:off x="1175" y="2208"/>
              <a:ext cx="337" cy="2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gray">
            <a:xfrm>
              <a:off x="1156" y="2336"/>
              <a:ext cx="57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ea typeface="宋体" charset="-122"/>
                </a:rPr>
                <a:t>MSDS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gray">
            <a:xfrm>
              <a:off x="1680" y="2208"/>
              <a:ext cx="257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/>
              <a:r>
                <a:rPr lang="en-US" altLang="zh-CN" sz="2000">
                  <a:ea typeface="宋体" charset="-122"/>
                </a:rPr>
                <a:t>Health hazard, Fire hazard, Specific hazard,  Reactivity</a:t>
              </a:r>
            </a:p>
          </p:txBody>
        </p:sp>
        <p:sp>
          <p:nvSpPr>
            <p:cNvPr id="102419" name="AutoShape 19"/>
            <p:cNvSpPr>
              <a:spLocks noChangeArrowheads="1"/>
            </p:cNvSpPr>
            <p:nvPr/>
          </p:nvSpPr>
          <p:spPr bwMode="gray">
            <a:xfrm>
              <a:off x="1056" y="2976"/>
              <a:ext cx="3504" cy="66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21" name="AutoShape 21"/>
            <p:cNvSpPr>
              <a:spLocks noChangeArrowheads="1"/>
            </p:cNvSpPr>
            <p:nvPr/>
          </p:nvSpPr>
          <p:spPr bwMode="gray">
            <a:xfrm>
              <a:off x="1133" y="3037"/>
              <a:ext cx="675" cy="54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>
                    <a:gamma/>
                    <a:tint val="63529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22" name="Freeform 22"/>
            <p:cNvSpPr>
              <a:spLocks/>
            </p:cNvSpPr>
            <p:nvPr/>
          </p:nvSpPr>
          <p:spPr bwMode="gray">
            <a:xfrm>
              <a:off x="1175" y="3072"/>
              <a:ext cx="337" cy="27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23" name="Text Box 23"/>
            <p:cNvSpPr txBox="1">
              <a:spLocks noChangeArrowheads="1"/>
            </p:cNvSpPr>
            <p:nvPr/>
          </p:nvSpPr>
          <p:spPr bwMode="gray">
            <a:xfrm>
              <a:off x="1131" y="3120"/>
              <a:ext cx="63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ea typeface="宋体" charset="-122"/>
                </a:rPr>
                <a:t>Etching </a:t>
              </a:r>
            </a:p>
            <a:p>
              <a:pPr algn="ctr" eaLnBrk="0" hangingPunct="0"/>
              <a:r>
                <a:rPr lang="en-US" altLang="zh-CN">
                  <a:ea typeface="宋体" charset="-122"/>
                </a:rPr>
                <a:t>Room</a:t>
              </a:r>
            </a:p>
          </p:txBody>
        </p:sp>
        <p:sp>
          <p:nvSpPr>
            <p:cNvPr id="102424" name="Text Box 24"/>
            <p:cNvSpPr txBox="1">
              <a:spLocks noChangeArrowheads="1"/>
            </p:cNvSpPr>
            <p:nvPr/>
          </p:nvSpPr>
          <p:spPr bwMode="gray">
            <a:xfrm>
              <a:off x="1968" y="3072"/>
              <a:ext cx="257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ea typeface="宋体" charset="-122"/>
                </a:rPr>
                <a:t>600m</a:t>
              </a:r>
              <a:r>
                <a:rPr lang="en-US" altLang="zh-CN" baseline="30000">
                  <a:ea typeface="宋体" charset="-122"/>
                </a:rPr>
                <a:t>2</a:t>
              </a:r>
              <a:r>
                <a:rPr lang="zh-CN" altLang="en-US">
                  <a:ea typeface="宋体" charset="-122"/>
                </a:rPr>
                <a:t>，</a:t>
              </a:r>
              <a:r>
                <a:rPr lang="en-US" altLang="zh-CN" sz="2000">
                  <a:ea typeface="宋体" charset="-122"/>
                </a:rPr>
                <a:t>Etching platform, Shelf, Reagent chemicals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Future work in the next week</a:t>
            </a:r>
          </a:p>
        </p:txBody>
      </p:sp>
      <p:grpSp>
        <p:nvGrpSpPr>
          <p:cNvPr id="134151" name="Group 7"/>
          <p:cNvGrpSpPr>
            <a:grpSpLocks/>
          </p:cNvGrpSpPr>
          <p:nvPr/>
        </p:nvGrpSpPr>
        <p:grpSpPr bwMode="auto">
          <a:xfrm>
            <a:off x="3581400" y="1905000"/>
            <a:ext cx="5105400" cy="4191000"/>
            <a:chOff x="1914" y="1056"/>
            <a:chExt cx="3216" cy="2640"/>
          </a:xfrm>
        </p:grpSpPr>
        <p:sp>
          <p:nvSpPr>
            <p:cNvPr id="134152" name="AutoShape 8"/>
            <p:cNvSpPr>
              <a:spLocks noChangeArrowheads="1"/>
            </p:cNvSpPr>
            <p:nvPr/>
          </p:nvSpPr>
          <p:spPr bwMode="auto">
            <a:xfrm>
              <a:off x="1914" y="1056"/>
              <a:ext cx="3216" cy="2640"/>
            </a:xfrm>
            <a:prstGeom prst="roundRect">
              <a:avLst>
                <a:gd name="adj" fmla="val 3481"/>
              </a:avLst>
            </a:prstGeom>
            <a:noFill/>
            <a:ln w="19050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>
              <a:off x="1962" y="1152"/>
              <a:ext cx="3102" cy="774"/>
              <a:chOff x="2304" y="1200"/>
              <a:chExt cx="3102" cy="774"/>
            </a:xfrm>
          </p:grpSpPr>
          <p:sp>
            <p:nvSpPr>
              <p:cNvPr id="134154" name="AutoShape 10"/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155" name="AutoShape 11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156" name="Group 12"/>
            <p:cNvGrpSpPr>
              <a:grpSpLocks/>
            </p:cNvGrpSpPr>
            <p:nvPr/>
          </p:nvGrpSpPr>
          <p:grpSpPr bwMode="auto">
            <a:xfrm>
              <a:off x="1962" y="2010"/>
              <a:ext cx="3102" cy="774"/>
              <a:chOff x="2304" y="2058"/>
              <a:chExt cx="3102" cy="774"/>
            </a:xfrm>
          </p:grpSpPr>
          <p:sp>
            <p:nvSpPr>
              <p:cNvPr id="134157" name="AutoShape 13"/>
              <p:cNvSpPr>
                <a:spLocks noChangeArrowheads="1"/>
              </p:cNvSpPr>
              <p:nvPr/>
            </p:nvSpPr>
            <p:spPr bwMode="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158" name="AutoShape 14"/>
              <p:cNvSpPr>
                <a:spLocks noChangeArrowheads="1"/>
              </p:cNvSpPr>
              <p:nvPr/>
            </p:nvSpPr>
            <p:spPr bwMode="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4159" name="Group 15"/>
            <p:cNvGrpSpPr>
              <a:grpSpLocks/>
            </p:cNvGrpSpPr>
            <p:nvPr/>
          </p:nvGrpSpPr>
          <p:grpSpPr bwMode="auto">
            <a:xfrm>
              <a:off x="1962" y="2832"/>
              <a:ext cx="3102" cy="774"/>
              <a:chOff x="2304" y="2880"/>
              <a:chExt cx="3102" cy="774"/>
            </a:xfrm>
          </p:grpSpPr>
          <p:sp>
            <p:nvSpPr>
              <p:cNvPr id="134160" name="AutoShape 16"/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4161" name="AutoShape 17"/>
              <p:cNvSpPr>
                <a:spLocks noChangeArrowheads="1"/>
              </p:cNvSpPr>
              <p:nvPr/>
            </p:nvSpPr>
            <p:spPr bwMode="gray">
              <a:xfrm>
                <a:off x="2304" y="316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4162" name="Text Box 18"/>
            <p:cNvSpPr txBox="1">
              <a:spLocks noChangeArrowheads="1"/>
            </p:cNvSpPr>
            <p:nvPr/>
          </p:nvSpPr>
          <p:spPr bwMode="gray">
            <a:xfrm>
              <a:off x="2394" y="2936"/>
              <a:ext cx="25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ea typeface="宋体" charset="-122"/>
                </a:rPr>
                <a:t>Simulate ….</a:t>
              </a:r>
            </a:p>
          </p:txBody>
        </p:sp>
        <p:sp>
          <p:nvSpPr>
            <p:cNvPr id="134163" name="Text Box 19"/>
            <p:cNvSpPr txBox="1">
              <a:spLocks noChangeArrowheads="1"/>
            </p:cNvSpPr>
            <p:nvPr/>
          </p:nvSpPr>
          <p:spPr bwMode="gray">
            <a:xfrm>
              <a:off x="2394" y="2114"/>
              <a:ext cx="25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ea typeface="宋体" charset="-122"/>
                </a:rPr>
                <a:t>Read …</a:t>
              </a:r>
              <a:endParaRPr lang="en-US" altLang="zh-CN">
                <a:ea typeface="宋体" charset="-122"/>
              </a:endParaRPr>
            </a:p>
          </p:txBody>
        </p:sp>
        <p:sp>
          <p:nvSpPr>
            <p:cNvPr id="134164" name="Text Box 20"/>
            <p:cNvSpPr txBox="1">
              <a:spLocks noChangeArrowheads="1"/>
            </p:cNvSpPr>
            <p:nvPr/>
          </p:nvSpPr>
          <p:spPr bwMode="gray">
            <a:xfrm>
              <a:off x="2394" y="1256"/>
              <a:ext cx="25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ea typeface="宋体" charset="-122"/>
                </a:rPr>
                <a:t>Learn 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week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142340" name="Group 4"/>
          <p:cNvGrpSpPr>
            <a:grpSpLocks/>
          </p:cNvGrpSpPr>
          <p:nvPr/>
        </p:nvGrpSpPr>
        <p:grpSpPr bwMode="auto">
          <a:xfrm>
            <a:off x="3505200" y="1828800"/>
            <a:ext cx="5486400" cy="3352800"/>
            <a:chOff x="1248" y="1152"/>
            <a:chExt cx="3456" cy="2112"/>
          </a:xfrm>
        </p:grpSpPr>
        <p:sp>
          <p:nvSpPr>
            <p:cNvPr id="142341" name="AutoShape 5"/>
            <p:cNvSpPr>
              <a:spLocks noChangeArrowheads="1"/>
            </p:cNvSpPr>
            <p:nvPr/>
          </p:nvSpPr>
          <p:spPr bwMode="gray">
            <a:xfrm>
              <a:off x="1527" y="1230"/>
              <a:ext cx="3177" cy="2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2" name="AutoShape 6"/>
            <p:cNvSpPr>
              <a:spLocks noChangeArrowheads="1"/>
            </p:cNvSpPr>
            <p:nvPr/>
          </p:nvSpPr>
          <p:spPr bwMode="gray">
            <a:xfrm>
              <a:off x="1248" y="1152"/>
              <a:ext cx="502" cy="448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3" name="Text Box 7"/>
            <p:cNvSpPr txBox="1">
              <a:spLocks noChangeArrowheads="1"/>
            </p:cNvSpPr>
            <p:nvPr/>
          </p:nvSpPr>
          <p:spPr bwMode="gray">
            <a:xfrm>
              <a:off x="1776" y="1248"/>
              <a:ext cx="28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 dirty="0">
                  <a:solidFill>
                    <a:srgbClr val="000000"/>
                  </a:solidFill>
                  <a:ea typeface="宋体" charset="-122"/>
                </a:rPr>
                <a:t>Passed the …</a:t>
              </a:r>
              <a:endParaRPr lang="en-US" altLang="zh-CN" dirty="0">
                <a:ea typeface="宋体" charset="-122"/>
              </a:endParaRPr>
            </a:p>
          </p:txBody>
        </p:sp>
        <p:sp>
          <p:nvSpPr>
            <p:cNvPr id="142344" name="Text Box 8"/>
            <p:cNvSpPr txBox="1">
              <a:spLocks noChangeArrowheads="1"/>
            </p:cNvSpPr>
            <p:nvPr/>
          </p:nvSpPr>
          <p:spPr bwMode="gray">
            <a:xfrm>
              <a:off x="1378" y="121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  <p:sp>
          <p:nvSpPr>
            <p:cNvPr id="142345" name="AutoShape 9"/>
            <p:cNvSpPr>
              <a:spLocks noChangeArrowheads="1"/>
            </p:cNvSpPr>
            <p:nvPr/>
          </p:nvSpPr>
          <p:spPr bwMode="gray">
            <a:xfrm>
              <a:off x="1527" y="1790"/>
              <a:ext cx="3177" cy="2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6" name="AutoShape 10"/>
            <p:cNvSpPr>
              <a:spLocks noChangeArrowheads="1"/>
            </p:cNvSpPr>
            <p:nvPr/>
          </p:nvSpPr>
          <p:spPr bwMode="gray">
            <a:xfrm>
              <a:off x="1248" y="1712"/>
              <a:ext cx="502" cy="448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47" name="Text Box 11"/>
            <p:cNvSpPr txBox="1">
              <a:spLocks noChangeArrowheads="1"/>
            </p:cNvSpPr>
            <p:nvPr/>
          </p:nvSpPr>
          <p:spPr bwMode="gray">
            <a:xfrm>
              <a:off x="1694" y="1826"/>
              <a:ext cx="281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  Read references …</a:t>
              </a:r>
            </a:p>
          </p:txBody>
        </p:sp>
        <p:sp>
          <p:nvSpPr>
            <p:cNvPr id="142348" name="Text Box 12"/>
            <p:cNvSpPr txBox="1">
              <a:spLocks noChangeArrowheads="1"/>
            </p:cNvSpPr>
            <p:nvPr/>
          </p:nvSpPr>
          <p:spPr bwMode="gray">
            <a:xfrm>
              <a:off x="1378" y="177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  <p:sp>
          <p:nvSpPr>
            <p:cNvPr id="142349" name="AutoShape 13"/>
            <p:cNvSpPr>
              <a:spLocks noChangeArrowheads="1"/>
            </p:cNvSpPr>
            <p:nvPr/>
          </p:nvSpPr>
          <p:spPr bwMode="gray">
            <a:xfrm>
              <a:off x="1527" y="2318"/>
              <a:ext cx="3177" cy="2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0" name="AutoShape 14"/>
            <p:cNvSpPr>
              <a:spLocks noChangeArrowheads="1"/>
            </p:cNvSpPr>
            <p:nvPr/>
          </p:nvSpPr>
          <p:spPr bwMode="gray">
            <a:xfrm>
              <a:off x="1248" y="2240"/>
              <a:ext cx="502" cy="448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1" name="Text Box 15"/>
            <p:cNvSpPr txBox="1">
              <a:spLocks noChangeArrowheads="1"/>
            </p:cNvSpPr>
            <p:nvPr/>
          </p:nvSpPr>
          <p:spPr bwMode="gray">
            <a:xfrm>
              <a:off x="1694" y="2354"/>
              <a:ext cx="286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Simulated and analyzed …</a:t>
              </a:r>
            </a:p>
          </p:txBody>
        </p:sp>
        <p:sp>
          <p:nvSpPr>
            <p:cNvPr id="142352" name="Text Box 16"/>
            <p:cNvSpPr txBox="1">
              <a:spLocks noChangeArrowheads="1"/>
            </p:cNvSpPr>
            <p:nvPr/>
          </p:nvSpPr>
          <p:spPr bwMode="gray">
            <a:xfrm>
              <a:off x="1378" y="230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  <p:sp>
          <p:nvSpPr>
            <p:cNvPr id="142353" name="AutoShape 17"/>
            <p:cNvSpPr>
              <a:spLocks noChangeArrowheads="1"/>
            </p:cNvSpPr>
            <p:nvPr/>
          </p:nvSpPr>
          <p:spPr bwMode="gray">
            <a:xfrm>
              <a:off x="1527" y="2894"/>
              <a:ext cx="3177" cy="2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4" name="AutoShape 18"/>
            <p:cNvSpPr>
              <a:spLocks noChangeArrowheads="1"/>
            </p:cNvSpPr>
            <p:nvPr/>
          </p:nvSpPr>
          <p:spPr bwMode="gray">
            <a:xfrm>
              <a:off x="1248" y="2816"/>
              <a:ext cx="502" cy="448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355" name="Text Box 19"/>
            <p:cNvSpPr txBox="1">
              <a:spLocks noChangeArrowheads="1"/>
            </p:cNvSpPr>
            <p:nvPr/>
          </p:nvSpPr>
          <p:spPr bwMode="gray">
            <a:xfrm>
              <a:off x="1694" y="2930"/>
              <a:ext cx="296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 Design the fabrication …</a:t>
              </a:r>
            </a:p>
          </p:txBody>
        </p:sp>
        <p:sp>
          <p:nvSpPr>
            <p:cNvPr id="142356" name="Text Box 20"/>
            <p:cNvSpPr txBox="1">
              <a:spLocks noChangeArrowheads="1"/>
            </p:cNvSpPr>
            <p:nvPr/>
          </p:nvSpPr>
          <p:spPr bwMode="gray">
            <a:xfrm>
              <a:off x="1378" y="288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week</a:t>
            </a:r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2514600" y="1828800"/>
            <a:ext cx="7213600" cy="3917950"/>
            <a:chOff x="556" y="1276"/>
            <a:chExt cx="4544" cy="2468"/>
          </a:xfrm>
        </p:grpSpPr>
        <p:sp>
          <p:nvSpPr>
            <p:cNvPr id="146436" name="Freeform 4"/>
            <p:cNvSpPr>
              <a:spLocks noEditPoints="1"/>
            </p:cNvSpPr>
            <p:nvPr/>
          </p:nvSpPr>
          <p:spPr bwMode="gray">
            <a:xfrm flipH="1">
              <a:off x="3044" y="1718"/>
              <a:ext cx="1996" cy="182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37" name="AutoShape 5"/>
            <p:cNvSpPr>
              <a:spLocks noChangeArrowheads="1"/>
            </p:cNvSpPr>
            <p:nvPr/>
          </p:nvSpPr>
          <p:spPr bwMode="gray">
            <a:xfrm rot="5432887">
              <a:off x="2211" y="2022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Tuning </a:t>
              </a:r>
            </a:p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linearity</a:t>
              </a:r>
            </a:p>
          </p:txBody>
        </p:sp>
        <p:sp>
          <p:nvSpPr>
            <p:cNvPr id="146438" name="AutoShape 6"/>
            <p:cNvSpPr>
              <a:spLocks noChangeArrowheads="1"/>
            </p:cNvSpPr>
            <p:nvPr/>
          </p:nvSpPr>
          <p:spPr bwMode="gray">
            <a:xfrm rot="5432887">
              <a:off x="1763" y="130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 dirty="0">
                  <a:solidFill>
                    <a:srgbClr val="FFFFFF"/>
                  </a:solidFill>
                  <a:ea typeface="宋体" charset="-122"/>
                </a:rPr>
                <a:t>Output </a:t>
              </a:r>
            </a:p>
            <a:p>
              <a:pPr algn="ctr" eaLnBrk="0" hangingPunct="0"/>
              <a:r>
                <a:rPr lang="en-US" altLang="zh-CN" b="1" dirty="0">
                  <a:solidFill>
                    <a:srgbClr val="FFFFFF"/>
                  </a:solidFill>
                  <a:ea typeface="宋体" charset="-122"/>
                </a:rPr>
                <a:t>power</a:t>
              </a:r>
            </a:p>
          </p:txBody>
        </p:sp>
        <p:sp>
          <p:nvSpPr>
            <p:cNvPr id="146439" name="AutoShape 7"/>
            <p:cNvSpPr>
              <a:spLocks noChangeArrowheads="1"/>
            </p:cNvSpPr>
            <p:nvPr/>
          </p:nvSpPr>
          <p:spPr bwMode="gray">
            <a:xfrm rot="5432887">
              <a:off x="1811" y="277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Frequency</a:t>
              </a:r>
            </a:p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 pulling</a:t>
              </a:r>
            </a:p>
          </p:txBody>
        </p:sp>
        <p:sp>
          <p:nvSpPr>
            <p:cNvPr id="146440" name="AutoShape 8"/>
            <p:cNvSpPr>
              <a:spLocks noChangeArrowheads="1"/>
            </p:cNvSpPr>
            <p:nvPr/>
          </p:nvSpPr>
          <p:spPr bwMode="gray">
            <a:xfrm rot="5400000">
              <a:off x="1365" y="20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Tuning </a:t>
              </a:r>
            </a:p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sensitivity</a:t>
              </a:r>
            </a:p>
          </p:txBody>
        </p:sp>
        <p:sp>
          <p:nvSpPr>
            <p:cNvPr id="146441" name="AutoShape 9"/>
            <p:cNvSpPr>
              <a:spLocks noChangeArrowheads="1"/>
            </p:cNvSpPr>
            <p:nvPr/>
          </p:nvSpPr>
          <p:spPr bwMode="gray">
            <a:xfrm rot="5432887">
              <a:off x="935" y="1342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 dirty="0">
                  <a:solidFill>
                    <a:srgbClr val="FFFFFF"/>
                  </a:solidFill>
                  <a:ea typeface="宋体" charset="-122"/>
                </a:rPr>
                <a:t>Frequency</a:t>
              </a:r>
            </a:p>
            <a:p>
              <a:pPr algn="ctr" eaLnBrk="0" hangingPunct="0"/>
              <a:r>
                <a:rPr lang="en-US" altLang="zh-CN" b="1" dirty="0">
                  <a:solidFill>
                    <a:srgbClr val="FFFFFF"/>
                  </a:solidFill>
                  <a:ea typeface="宋体" charset="-122"/>
                </a:rPr>
                <a:t>range</a:t>
              </a:r>
            </a:p>
          </p:txBody>
        </p:sp>
        <p:sp>
          <p:nvSpPr>
            <p:cNvPr id="146442" name="AutoShape 10"/>
            <p:cNvSpPr>
              <a:spLocks noChangeArrowheads="1"/>
            </p:cNvSpPr>
            <p:nvPr/>
          </p:nvSpPr>
          <p:spPr bwMode="gray">
            <a:xfrm rot="5432887">
              <a:off x="968" y="280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Harmonic </a:t>
              </a:r>
            </a:p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rejection</a:t>
              </a:r>
            </a:p>
          </p:txBody>
        </p:sp>
        <p:sp>
          <p:nvSpPr>
            <p:cNvPr id="146443" name="AutoShape 11"/>
            <p:cNvSpPr>
              <a:spLocks noChangeArrowheads="1"/>
            </p:cNvSpPr>
            <p:nvPr/>
          </p:nvSpPr>
          <p:spPr bwMode="gray">
            <a:xfrm rot="5432887">
              <a:off x="529" y="209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Frequency</a:t>
              </a:r>
            </a:p>
            <a:p>
              <a:pPr algn="ctr"/>
              <a:r>
                <a:rPr lang="en-US" altLang="zh-CN" b="1">
                  <a:solidFill>
                    <a:srgbClr val="FFFFFF"/>
                  </a:solidFill>
                  <a:ea typeface="宋体" charset="-122"/>
                </a:rPr>
                <a:t> pushing</a:t>
              </a:r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3378" y="1319"/>
              <a:ext cx="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zh-CN" altLang="en-US">
                <a:ea typeface="宋体" charset="-122"/>
              </a:endParaRPr>
            </a:p>
          </p:txBody>
        </p:sp>
        <p:sp>
          <p:nvSpPr>
            <p:cNvPr id="146445" name="Rectangle 13"/>
            <p:cNvSpPr>
              <a:spLocks noChangeArrowheads="1"/>
            </p:cNvSpPr>
            <p:nvPr/>
          </p:nvSpPr>
          <p:spPr bwMode="auto">
            <a:xfrm>
              <a:off x="3225" y="1280"/>
              <a:ext cx="187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b="1">
                  <a:ea typeface="宋体" charset="-122"/>
                </a:rPr>
                <a:t>The main performance </a:t>
              </a:r>
            </a:p>
            <a:p>
              <a:pPr algn="ctr" eaLnBrk="0" hangingPunct="0"/>
              <a:r>
                <a:rPr lang="en-US" altLang="zh-CN" sz="2000" b="1">
                  <a:ea typeface="宋体" charset="-122"/>
                </a:rPr>
                <a:t>figures 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0" y="228600"/>
            <a:ext cx="3657600" cy="563563"/>
          </a:xfrm>
        </p:spPr>
        <p:txBody>
          <a:bodyPr/>
          <a:lstStyle/>
          <a:p>
            <a:pPr algn="r"/>
            <a:r>
              <a:rPr lang="zh-CN" altLang="en-US" dirty="0" smtClean="0"/>
              <a:t>心理实验法浅谈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143000"/>
            <a:ext cx="10363200" cy="4953000"/>
          </a:xfrm>
        </p:spPr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 心理学实验逻辑简介</a:t>
            </a:r>
            <a:endParaRPr lang="en-US" altLang="zh-CN" sz="36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一个实例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7727">
            <a:off x="6889951" y="3476330"/>
            <a:ext cx="379971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month</a:t>
            </a:r>
          </a:p>
        </p:txBody>
      </p:sp>
      <p:grpSp>
        <p:nvGrpSpPr>
          <p:cNvPr id="163843" name="Group 3"/>
          <p:cNvGrpSpPr>
            <a:grpSpLocks/>
          </p:cNvGrpSpPr>
          <p:nvPr/>
        </p:nvGrpSpPr>
        <p:grpSpPr bwMode="auto">
          <a:xfrm>
            <a:off x="3443288" y="2805113"/>
            <a:ext cx="5473700" cy="457200"/>
            <a:chOff x="1209" y="1767"/>
            <a:chExt cx="3448" cy="288"/>
          </a:xfrm>
        </p:grpSpPr>
        <p:sp>
          <p:nvSpPr>
            <p:cNvPr id="163844" name="AutoShape 4"/>
            <p:cNvSpPr>
              <a:spLocks noChangeArrowheads="1"/>
            </p:cNvSpPr>
            <p:nvPr/>
          </p:nvSpPr>
          <p:spPr bwMode="gray">
            <a:xfrm>
              <a:off x="1209" y="1812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3845" name="Group 5"/>
            <p:cNvGrpSpPr>
              <a:grpSpLocks/>
            </p:cNvGrpSpPr>
            <p:nvPr/>
          </p:nvGrpSpPr>
          <p:grpSpPr bwMode="auto">
            <a:xfrm>
              <a:off x="1210" y="1811"/>
              <a:ext cx="3447" cy="227"/>
              <a:chOff x="1247" y="1509"/>
              <a:chExt cx="3447" cy="227"/>
            </a:xfrm>
          </p:grpSpPr>
          <p:sp>
            <p:nvSpPr>
              <p:cNvPr id="16384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4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848" name="Rectangle 8"/>
            <p:cNvSpPr>
              <a:spLocks noChangeArrowheads="1"/>
            </p:cNvSpPr>
            <p:nvPr/>
          </p:nvSpPr>
          <p:spPr bwMode="gray">
            <a:xfrm>
              <a:off x="1373" y="1767"/>
              <a:ext cx="3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/>
              <a:r>
                <a:rPr kumimoji="1" lang="ko-KR" altLang="en-US" sz="2400" b="1">
                  <a:ea typeface="Gulim" pitchFamily="34" charset="-127"/>
                </a:rPr>
                <a:t> </a:t>
              </a:r>
              <a:r>
                <a:rPr kumimoji="1" lang="en-US" altLang="ko-KR" sz="2400" b="1">
                  <a:solidFill>
                    <a:srgbClr val="FFFFFF"/>
                  </a:solidFill>
                  <a:ea typeface="Gulim" pitchFamily="34" charset="-127"/>
                </a:rPr>
                <a:t>2. </a:t>
              </a:r>
              <a:r>
                <a:rPr kumimoji="1" lang="zh-CN" altLang="en-US" sz="2400" b="1">
                  <a:solidFill>
                    <a:srgbClr val="FFFFFF"/>
                  </a:solidFill>
                  <a:ea typeface="Gulim" pitchFamily="34" charset="-127"/>
                </a:rPr>
                <a:t>学习</a:t>
              </a:r>
              <a:r>
                <a:rPr kumimoji="1" lang="en-US" altLang="zh-CN" sz="2400" b="1">
                  <a:solidFill>
                    <a:srgbClr val="FFFFFF"/>
                  </a:solidFill>
                  <a:ea typeface="Gulim" pitchFamily="34" charset="-127"/>
                </a:rPr>
                <a:t>….</a:t>
              </a:r>
              <a:r>
                <a:rPr kumimoji="1" lang="zh-CN" altLang="en-US" sz="2400" b="1">
                  <a:solidFill>
                    <a:srgbClr val="FFFFFF"/>
                  </a:solidFill>
                  <a:ea typeface="Gulim" pitchFamily="34" charset="-127"/>
                </a:rPr>
                <a:t>仿真</a:t>
              </a:r>
            </a:p>
          </p:txBody>
        </p:sp>
      </p:grpSp>
      <p:grpSp>
        <p:nvGrpSpPr>
          <p:cNvPr id="163849" name="Group 9"/>
          <p:cNvGrpSpPr>
            <a:grpSpLocks/>
          </p:cNvGrpSpPr>
          <p:nvPr/>
        </p:nvGrpSpPr>
        <p:grpSpPr bwMode="auto">
          <a:xfrm>
            <a:off x="3429000" y="2133600"/>
            <a:ext cx="5487988" cy="457200"/>
            <a:chOff x="1237" y="1488"/>
            <a:chExt cx="3457" cy="288"/>
          </a:xfrm>
        </p:grpSpPr>
        <p:sp>
          <p:nvSpPr>
            <p:cNvPr id="163850" name="AutoShape 10"/>
            <p:cNvSpPr>
              <a:spLocks noChangeArrowheads="1"/>
            </p:cNvSpPr>
            <p:nvPr/>
          </p:nvSpPr>
          <p:spPr bwMode="gray">
            <a:xfrm>
              <a:off x="1237" y="1507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3851" name="Group 11"/>
            <p:cNvGrpSpPr>
              <a:grpSpLocks/>
            </p:cNvGrpSpPr>
            <p:nvPr/>
          </p:nvGrpSpPr>
          <p:grpSpPr bwMode="auto">
            <a:xfrm>
              <a:off x="1247" y="1525"/>
              <a:ext cx="3447" cy="227"/>
              <a:chOff x="1247" y="1509"/>
              <a:chExt cx="3447" cy="227"/>
            </a:xfrm>
          </p:grpSpPr>
          <p:sp>
            <p:nvSpPr>
              <p:cNvPr id="163852" name="Line 12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53" name="Line 13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854" name="Rectangle 14"/>
            <p:cNvSpPr>
              <a:spLocks noChangeArrowheads="1"/>
            </p:cNvSpPr>
            <p:nvPr/>
          </p:nvSpPr>
          <p:spPr bwMode="gray">
            <a:xfrm>
              <a:off x="1401" y="1488"/>
              <a:ext cx="11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2400" b="1">
                  <a:ea typeface="Gulim" pitchFamily="34" charset="-127"/>
                </a:rPr>
                <a:t> </a:t>
              </a:r>
              <a:r>
                <a:rPr kumimoji="1" lang="en-US" altLang="ko-KR" sz="2400" b="1">
                  <a:solidFill>
                    <a:srgbClr val="FFFFFF"/>
                  </a:solidFill>
                  <a:ea typeface="Gulim" pitchFamily="34" charset="-127"/>
                </a:rPr>
                <a:t>1. </a:t>
              </a:r>
              <a:r>
                <a:rPr kumimoji="1" lang="zh-CN" altLang="en-US" sz="2400" b="1">
                  <a:solidFill>
                    <a:srgbClr val="FFFFFF"/>
                  </a:solidFill>
                  <a:ea typeface="Gulim" pitchFamily="34" charset="-127"/>
                </a:rPr>
                <a:t>查阅文献</a:t>
              </a:r>
            </a:p>
          </p:txBody>
        </p:sp>
      </p:grp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3429000" y="4330700"/>
            <a:ext cx="5487988" cy="457200"/>
            <a:chOff x="1237" y="2872"/>
            <a:chExt cx="3457" cy="288"/>
          </a:xfrm>
        </p:grpSpPr>
        <p:sp>
          <p:nvSpPr>
            <p:cNvPr id="163856" name="AutoShape 16"/>
            <p:cNvSpPr>
              <a:spLocks noChangeArrowheads="1"/>
            </p:cNvSpPr>
            <p:nvPr/>
          </p:nvSpPr>
          <p:spPr bwMode="gray">
            <a:xfrm>
              <a:off x="1237" y="2909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3857" name="Group 17"/>
            <p:cNvGrpSpPr>
              <a:grpSpLocks/>
            </p:cNvGrpSpPr>
            <p:nvPr/>
          </p:nvGrpSpPr>
          <p:grpSpPr bwMode="auto">
            <a:xfrm>
              <a:off x="1247" y="2915"/>
              <a:ext cx="3447" cy="227"/>
              <a:chOff x="1247" y="1509"/>
              <a:chExt cx="3447" cy="227"/>
            </a:xfrm>
          </p:grpSpPr>
          <p:sp>
            <p:nvSpPr>
              <p:cNvPr id="163858" name="Line 18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59" name="Line 19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860" name="Rectangle 20"/>
            <p:cNvSpPr>
              <a:spLocks noChangeArrowheads="1"/>
            </p:cNvSpPr>
            <p:nvPr/>
          </p:nvSpPr>
          <p:spPr bwMode="gray">
            <a:xfrm>
              <a:off x="1428" y="2872"/>
              <a:ext cx="13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2400" b="1">
                  <a:ea typeface="Gulim" pitchFamily="34" charset="-127"/>
                </a:rPr>
                <a:t> </a:t>
              </a:r>
              <a:r>
                <a:rPr kumimoji="1" lang="en-US" altLang="ko-KR" sz="2400" b="1">
                  <a:solidFill>
                    <a:srgbClr val="FFFFFF"/>
                  </a:solidFill>
                  <a:ea typeface="Gulim" pitchFamily="34" charset="-127"/>
                </a:rPr>
                <a:t>4. </a:t>
              </a:r>
              <a:r>
                <a:rPr kumimoji="1" lang="zh-CN" altLang="en-US" sz="2400" b="1">
                  <a:solidFill>
                    <a:srgbClr val="FFFFFF"/>
                  </a:solidFill>
                  <a:ea typeface="Gulim" pitchFamily="34" charset="-127"/>
                </a:rPr>
                <a:t>进实验室</a:t>
              </a:r>
              <a:r>
                <a:rPr kumimoji="1" lang="en-US" altLang="zh-CN" sz="2400" b="1">
                  <a:solidFill>
                    <a:srgbClr val="FFFFFF"/>
                  </a:solidFill>
                  <a:ea typeface="Gulim" pitchFamily="34" charset="-127"/>
                </a:rPr>
                <a:t>….</a:t>
              </a:r>
            </a:p>
          </p:txBody>
        </p:sp>
      </p:grpSp>
      <p:grpSp>
        <p:nvGrpSpPr>
          <p:cNvPr id="163861" name="Group 21"/>
          <p:cNvGrpSpPr>
            <a:grpSpLocks/>
          </p:cNvGrpSpPr>
          <p:nvPr/>
        </p:nvGrpSpPr>
        <p:grpSpPr bwMode="auto">
          <a:xfrm>
            <a:off x="3444875" y="3606800"/>
            <a:ext cx="5487988" cy="457200"/>
            <a:chOff x="1247" y="2416"/>
            <a:chExt cx="3457" cy="288"/>
          </a:xfrm>
        </p:grpSpPr>
        <p:sp>
          <p:nvSpPr>
            <p:cNvPr id="163862" name="AutoShape 22"/>
            <p:cNvSpPr>
              <a:spLocks noChangeArrowheads="1"/>
            </p:cNvSpPr>
            <p:nvPr/>
          </p:nvSpPr>
          <p:spPr bwMode="gray">
            <a:xfrm>
              <a:off x="1247" y="2444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3863" name="Group 23"/>
            <p:cNvGrpSpPr>
              <a:grpSpLocks/>
            </p:cNvGrpSpPr>
            <p:nvPr/>
          </p:nvGrpSpPr>
          <p:grpSpPr bwMode="auto">
            <a:xfrm>
              <a:off x="1257" y="2453"/>
              <a:ext cx="3447" cy="227"/>
              <a:chOff x="1247" y="1509"/>
              <a:chExt cx="3447" cy="227"/>
            </a:xfrm>
          </p:grpSpPr>
          <p:sp>
            <p:nvSpPr>
              <p:cNvPr id="163864" name="Line 24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65" name="Line 25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866" name="Rectangle 26"/>
            <p:cNvSpPr>
              <a:spLocks noChangeArrowheads="1"/>
            </p:cNvSpPr>
            <p:nvPr/>
          </p:nvSpPr>
          <p:spPr bwMode="gray">
            <a:xfrm>
              <a:off x="1438" y="2416"/>
              <a:ext cx="17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/>
              <a:r>
                <a:rPr kumimoji="1" lang="ko-KR" altLang="en-US" sz="2400" b="1">
                  <a:ea typeface="Gulim" pitchFamily="34" charset="-127"/>
                </a:rPr>
                <a:t> </a:t>
              </a:r>
              <a:r>
                <a:rPr kumimoji="1" lang="en-US" altLang="ko-KR" sz="2400" b="1">
                  <a:solidFill>
                    <a:srgbClr val="FFFFFF"/>
                  </a:solidFill>
                  <a:ea typeface="Gulim" pitchFamily="34" charset="-127"/>
                </a:rPr>
                <a:t>3. </a:t>
              </a:r>
              <a:r>
                <a:rPr kumimoji="1" lang="en-US" altLang="zh-CN" sz="2400" b="1">
                  <a:solidFill>
                    <a:srgbClr val="FFFFFF"/>
                  </a:solidFill>
                  <a:ea typeface="Gulim" pitchFamily="34" charset="-127"/>
                </a:rPr>
                <a:t>…</a:t>
              </a:r>
              <a:r>
                <a:rPr kumimoji="1" lang="zh-CN" altLang="en-US" sz="2400" b="1">
                  <a:solidFill>
                    <a:srgbClr val="FFFFFF"/>
                  </a:solidFill>
                  <a:ea typeface="Gulim" pitchFamily="34" charset="-127"/>
                </a:rPr>
                <a:t>工艺制作流程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month</a:t>
            </a: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4114800" y="2133600"/>
            <a:ext cx="1828800" cy="762000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067300" y="2879726"/>
            <a:ext cx="2895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zh-CN" altLang="en-US" sz="3200" b="1" dirty="0">
                <a:latin typeface="Verdana" pitchFamily="34" charset="0"/>
                <a:ea typeface="Gulim" pitchFamily="34" charset="-127"/>
              </a:rPr>
              <a:t>实验相关</a:t>
            </a:r>
            <a:endParaRPr kumimoji="1" lang="zh-CN" altLang="en-US" sz="3200" b="1" dirty="0">
              <a:ea typeface="Gulim" pitchFamily="34" charset="-127"/>
            </a:endParaRPr>
          </a:p>
          <a:p>
            <a:pPr latinLnBrk="1"/>
            <a:r>
              <a:rPr kumimoji="1" lang="en-US" altLang="ko-KR" sz="1400" dirty="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914900" y="5021263"/>
            <a:ext cx="2286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/>
            <a:r>
              <a:rPr kumimoji="1" lang="zh-CN" altLang="en-US" sz="2400" b="1">
                <a:latin typeface="Verdana" pitchFamily="34" charset="0"/>
                <a:ea typeface="Gulim" pitchFamily="34" charset="-127"/>
              </a:rPr>
              <a:t>曝光显影</a:t>
            </a:r>
            <a:endParaRPr kumimoji="1" lang="zh-CN" altLang="en-US" sz="2400">
              <a:latin typeface="Verdana" pitchFamily="34" charset="0"/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7734300" y="4343400"/>
            <a:ext cx="2286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/>
            <a:r>
              <a:rPr kumimoji="1" lang="zh-CN" altLang="en-US" sz="2400" b="1">
                <a:latin typeface="Verdana" pitchFamily="34" charset="0"/>
                <a:ea typeface="Gulim" pitchFamily="34" charset="-127"/>
              </a:rPr>
              <a:t>电镀</a:t>
            </a: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095500" y="4114800"/>
            <a:ext cx="2286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/>
            <a:r>
              <a:rPr kumimoji="1" lang="zh-CN" altLang="en-US" sz="2400" b="1">
                <a:latin typeface="Verdana" pitchFamily="34" charset="0"/>
                <a:ea typeface="Gulim" pitchFamily="34" charset="-127"/>
              </a:rPr>
              <a:t>甩胶烘胶</a:t>
            </a:r>
            <a:endParaRPr kumimoji="1" lang="zh-CN" altLang="en-US" sz="2400"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 rot="2827936">
            <a:off x="3576638" y="3779838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5753100" y="4533900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 rot="-2832484">
            <a:off x="8039100" y="3810000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4899026" y="1487488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ea typeface="宋体" charset="-122"/>
              </a:rPr>
              <a:t>正胶</a:t>
            </a:r>
            <a:r>
              <a:rPr lang="en-US" altLang="zh-CN" sz="2400" b="1">
                <a:solidFill>
                  <a:srgbClr val="FF3300"/>
                </a:solidFill>
                <a:ea typeface="宋体" charset="-122"/>
              </a:rPr>
              <a:t>AZ P4903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month</a:t>
            </a:r>
          </a:p>
        </p:txBody>
      </p:sp>
      <p:sp>
        <p:nvSpPr>
          <p:cNvPr id="167939" name="File"/>
          <p:cNvSpPr>
            <a:spLocks noEditPoints="1" noChangeArrowheads="1"/>
          </p:cNvSpPr>
          <p:nvPr/>
        </p:nvSpPr>
        <p:spPr bwMode="auto">
          <a:xfrm>
            <a:off x="6669088" y="1295401"/>
            <a:ext cx="3694112" cy="467042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eaLnBrk="0" hangingPunct="0"/>
            <a:endParaRPr lang="ko-KR" altLang="en-US" sz="2200">
              <a:solidFill>
                <a:schemeClr val="bg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67940" name="File"/>
          <p:cNvSpPr>
            <a:spLocks noEditPoints="1" noChangeArrowheads="1"/>
          </p:cNvSpPr>
          <p:nvPr/>
        </p:nvSpPr>
        <p:spPr bwMode="auto">
          <a:xfrm>
            <a:off x="2478088" y="1371601"/>
            <a:ext cx="3694112" cy="467042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eaLnBrk="0" hangingPunct="0"/>
            <a:endParaRPr lang="ko-KR" altLang="en-US" sz="2200">
              <a:solidFill>
                <a:schemeClr val="bg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438400" y="1600201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en-US" altLang="zh-CN" b="1">
                <a:latin typeface="Verdana" pitchFamily="34" charset="0"/>
                <a:ea typeface="Gulim" pitchFamily="34" charset="-127"/>
              </a:rPr>
              <a:t>2008.4.22</a:t>
            </a:r>
            <a:endParaRPr kumimoji="1" lang="en-US" altLang="ko-KR" b="1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19401" y="2362200"/>
            <a:ext cx="2911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b="1">
                <a:ea typeface="宋体" charset="-122"/>
              </a:rPr>
              <a:t>用</a:t>
            </a:r>
            <a:r>
              <a:rPr lang="en-US" altLang="zh-CN" b="1">
                <a:ea typeface="宋体" charset="-122"/>
              </a:rPr>
              <a:t>…</a:t>
            </a:r>
          </a:p>
          <a:p>
            <a:endParaRPr lang="zh-CN" altLang="en-US" b="1">
              <a:ea typeface="宋体" charset="-122"/>
            </a:endParaRPr>
          </a:p>
          <a:p>
            <a:pPr eaLnBrk="0" hangingPunct="0"/>
            <a:endParaRPr lang="zh-CN" altLang="en-US" b="1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705600" y="1524001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en-US" altLang="zh-CN" b="1">
                <a:latin typeface="Verdana" pitchFamily="34" charset="0"/>
                <a:ea typeface="宋体" charset="-122"/>
              </a:rPr>
              <a:t>2008.4.25</a:t>
            </a:r>
            <a:endParaRPr kumimoji="1" lang="en-US" altLang="ko-KR" b="1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926264" y="22860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>
                <a:ea typeface="宋体" charset="-122"/>
              </a:rPr>
              <a:t>….</a:t>
            </a:r>
            <a:r>
              <a:rPr lang="zh-CN" altLang="en-US" b="1">
                <a:ea typeface="宋体" charset="-122"/>
              </a:rPr>
              <a:t> 大概</a:t>
            </a:r>
            <a:r>
              <a:rPr lang="en-US" altLang="zh-CN" b="1">
                <a:ea typeface="宋体" charset="-122"/>
              </a:rPr>
              <a:t>15um</a:t>
            </a:r>
            <a:endParaRPr lang="ko-KR" altLang="en-US">
              <a:latin typeface="Verdana" pitchFamily="34" charset="0"/>
              <a:ea typeface="Gulim" pitchFamily="34" charset="-127"/>
            </a:endParaRPr>
          </a:p>
          <a:p>
            <a:pPr eaLnBrk="0" hangingPunct="0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67945" name="AutoShape 9"/>
          <p:cNvSpPr>
            <a:spLocks noChangeArrowheads="1"/>
          </p:cNvSpPr>
          <p:nvPr/>
        </p:nvSpPr>
        <p:spPr bwMode="auto">
          <a:xfrm rot="-5400000">
            <a:off x="5864225" y="3394075"/>
            <a:ext cx="73025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grpSp>
        <p:nvGrpSpPr>
          <p:cNvPr id="180227" name="Group 3"/>
          <p:cNvGrpSpPr>
            <a:grpSpLocks/>
          </p:cNvGrpSpPr>
          <p:nvPr/>
        </p:nvGrpSpPr>
        <p:grpSpPr bwMode="auto">
          <a:xfrm>
            <a:off x="3289300" y="4635500"/>
            <a:ext cx="5283200" cy="812800"/>
            <a:chOff x="1424" y="2792"/>
            <a:chExt cx="3328" cy="512"/>
          </a:xfrm>
        </p:grpSpPr>
        <p:sp>
          <p:nvSpPr>
            <p:cNvPr id="180228" name="AutoShape 4"/>
            <p:cNvSpPr>
              <a:spLocks noChangeArrowheads="1"/>
            </p:cNvSpPr>
            <p:nvPr/>
          </p:nvSpPr>
          <p:spPr bwMode="gray">
            <a:xfrm>
              <a:off x="1632" y="2851"/>
              <a:ext cx="3120" cy="3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29" name="Group 5"/>
            <p:cNvGrpSpPr>
              <a:grpSpLocks/>
            </p:cNvGrpSpPr>
            <p:nvPr/>
          </p:nvGrpSpPr>
          <p:grpSpPr bwMode="auto">
            <a:xfrm>
              <a:off x="1424" y="2792"/>
              <a:ext cx="512" cy="512"/>
              <a:chOff x="1424" y="2792"/>
              <a:chExt cx="512" cy="512"/>
            </a:xfrm>
          </p:grpSpPr>
          <p:sp>
            <p:nvSpPr>
              <p:cNvPr id="180230" name="AutoShape 6"/>
              <p:cNvSpPr>
                <a:spLocks noChangeArrowheads="1"/>
              </p:cNvSpPr>
              <p:nvPr/>
            </p:nvSpPr>
            <p:spPr bwMode="gray">
              <a:xfrm>
                <a:off x="1424" y="2792"/>
                <a:ext cx="512" cy="51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31" name="Oval 7"/>
              <p:cNvSpPr>
                <a:spLocks noChangeArrowheads="1"/>
              </p:cNvSpPr>
              <p:nvPr/>
            </p:nvSpPr>
            <p:spPr bwMode="gray">
              <a:xfrm>
                <a:off x="1504" y="2869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80232" name="Group 8"/>
          <p:cNvGrpSpPr>
            <a:grpSpLocks/>
          </p:cNvGrpSpPr>
          <p:nvPr/>
        </p:nvGrpSpPr>
        <p:grpSpPr bwMode="auto">
          <a:xfrm>
            <a:off x="3289300" y="2755900"/>
            <a:ext cx="5283200" cy="812800"/>
            <a:chOff x="1424" y="1608"/>
            <a:chExt cx="3328" cy="512"/>
          </a:xfrm>
        </p:grpSpPr>
        <p:sp>
          <p:nvSpPr>
            <p:cNvPr id="180233" name="AutoShape 9"/>
            <p:cNvSpPr>
              <a:spLocks noChangeArrowheads="1"/>
            </p:cNvSpPr>
            <p:nvPr/>
          </p:nvSpPr>
          <p:spPr bwMode="gray">
            <a:xfrm>
              <a:off x="1632" y="1667"/>
              <a:ext cx="3120" cy="3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34" name="Group 10"/>
            <p:cNvGrpSpPr>
              <a:grpSpLocks/>
            </p:cNvGrpSpPr>
            <p:nvPr/>
          </p:nvGrpSpPr>
          <p:grpSpPr bwMode="auto">
            <a:xfrm>
              <a:off x="1424" y="1608"/>
              <a:ext cx="512" cy="512"/>
              <a:chOff x="1424" y="1608"/>
              <a:chExt cx="512" cy="512"/>
            </a:xfrm>
          </p:grpSpPr>
          <p:sp>
            <p:nvSpPr>
              <p:cNvPr id="180235" name="AutoShape 11"/>
              <p:cNvSpPr>
                <a:spLocks noChangeArrowheads="1"/>
              </p:cNvSpPr>
              <p:nvPr/>
            </p:nvSpPr>
            <p:spPr bwMode="gray">
              <a:xfrm>
                <a:off x="1424" y="1608"/>
                <a:ext cx="512" cy="51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36" name="Oval 12"/>
              <p:cNvSpPr>
                <a:spLocks noChangeArrowheads="1"/>
              </p:cNvSpPr>
              <p:nvPr/>
            </p:nvSpPr>
            <p:spPr bwMode="gray">
              <a:xfrm>
                <a:off x="1504" y="1685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80237" name="Group 13"/>
          <p:cNvGrpSpPr>
            <a:grpSpLocks/>
          </p:cNvGrpSpPr>
          <p:nvPr/>
        </p:nvGrpSpPr>
        <p:grpSpPr bwMode="auto">
          <a:xfrm>
            <a:off x="3289300" y="3695700"/>
            <a:ext cx="5283200" cy="812800"/>
            <a:chOff x="1424" y="2200"/>
            <a:chExt cx="3328" cy="512"/>
          </a:xfrm>
        </p:grpSpPr>
        <p:sp>
          <p:nvSpPr>
            <p:cNvPr id="180238" name="AutoShape 14"/>
            <p:cNvSpPr>
              <a:spLocks noChangeArrowheads="1"/>
            </p:cNvSpPr>
            <p:nvPr/>
          </p:nvSpPr>
          <p:spPr bwMode="gray">
            <a:xfrm>
              <a:off x="1632" y="2259"/>
              <a:ext cx="3120" cy="3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39" name="Group 15"/>
            <p:cNvGrpSpPr>
              <a:grpSpLocks/>
            </p:cNvGrpSpPr>
            <p:nvPr/>
          </p:nvGrpSpPr>
          <p:grpSpPr bwMode="auto">
            <a:xfrm>
              <a:off x="1424" y="2200"/>
              <a:ext cx="512" cy="512"/>
              <a:chOff x="1424" y="2200"/>
              <a:chExt cx="512" cy="512"/>
            </a:xfrm>
          </p:grpSpPr>
          <p:sp>
            <p:nvSpPr>
              <p:cNvPr id="180240" name="AutoShape 16"/>
              <p:cNvSpPr>
                <a:spLocks noChangeArrowheads="1"/>
              </p:cNvSpPr>
              <p:nvPr/>
            </p:nvSpPr>
            <p:spPr bwMode="gray">
              <a:xfrm>
                <a:off x="1424" y="2200"/>
                <a:ext cx="512" cy="51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41" name="Oval 17"/>
              <p:cNvSpPr>
                <a:spLocks noChangeArrowheads="1"/>
              </p:cNvSpPr>
              <p:nvPr/>
            </p:nvSpPr>
            <p:spPr bwMode="gray">
              <a:xfrm>
                <a:off x="1504" y="2277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0242" name="Rectangle 18"/>
          <p:cNvSpPr>
            <a:spLocks noChangeArrowheads="1"/>
          </p:cNvSpPr>
          <p:nvPr/>
        </p:nvSpPr>
        <p:spPr bwMode="white">
          <a:xfrm>
            <a:off x="4127500" y="2832100"/>
            <a:ext cx="417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电镀</a:t>
            </a:r>
            <a:r>
              <a:rPr lang="en-US" altLang="zh-CN" sz="28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endParaRPr lang="en-US" altLang="zh-CN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white">
          <a:xfrm>
            <a:off x="4140200" y="3771900"/>
            <a:ext cx="3900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项目申请</a:t>
            </a:r>
            <a:endParaRPr lang="en-US" altLang="zh-CN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white">
          <a:xfrm>
            <a:off x="4140200" y="4711700"/>
            <a:ext cx="389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申请的准备</a:t>
            </a:r>
            <a:endParaRPr lang="ko-KR" altLang="en-US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gray">
          <a:xfrm>
            <a:off x="3505200" y="3848100"/>
            <a:ext cx="3698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800" b="1" i="1">
                <a:solidFill>
                  <a:schemeClr val="bg1"/>
                </a:solidFill>
                <a:ea typeface="Gulim" pitchFamily="34" charset="-127"/>
              </a:rPr>
              <a:t>3</a:t>
            </a:r>
          </a:p>
        </p:txBody>
      </p:sp>
      <p:grpSp>
        <p:nvGrpSpPr>
          <p:cNvPr id="180246" name="Group 22"/>
          <p:cNvGrpSpPr>
            <a:grpSpLocks/>
          </p:cNvGrpSpPr>
          <p:nvPr/>
        </p:nvGrpSpPr>
        <p:grpSpPr bwMode="auto">
          <a:xfrm>
            <a:off x="3289300" y="1828800"/>
            <a:ext cx="5283200" cy="812800"/>
            <a:chOff x="1424" y="1024"/>
            <a:chExt cx="3328" cy="512"/>
          </a:xfrm>
        </p:grpSpPr>
        <p:sp>
          <p:nvSpPr>
            <p:cNvPr id="180247" name="AutoShape 23"/>
            <p:cNvSpPr>
              <a:spLocks noChangeArrowheads="1"/>
            </p:cNvSpPr>
            <p:nvPr/>
          </p:nvSpPr>
          <p:spPr bwMode="gray">
            <a:xfrm>
              <a:off x="1632" y="1083"/>
              <a:ext cx="3120" cy="3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0248" name="Group 24"/>
            <p:cNvGrpSpPr>
              <a:grpSpLocks/>
            </p:cNvGrpSpPr>
            <p:nvPr/>
          </p:nvGrpSpPr>
          <p:grpSpPr bwMode="auto">
            <a:xfrm>
              <a:off x="1424" y="1024"/>
              <a:ext cx="512" cy="512"/>
              <a:chOff x="1424" y="1024"/>
              <a:chExt cx="512" cy="512"/>
            </a:xfrm>
          </p:grpSpPr>
          <p:sp>
            <p:nvSpPr>
              <p:cNvPr id="180249" name="AutoShape 25"/>
              <p:cNvSpPr>
                <a:spLocks noChangeArrowheads="1"/>
              </p:cNvSpPr>
              <p:nvPr/>
            </p:nvSpPr>
            <p:spPr bwMode="gray">
              <a:xfrm>
                <a:off x="1424" y="1024"/>
                <a:ext cx="512" cy="512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0" name="Oval 26"/>
              <p:cNvSpPr>
                <a:spLocks noChangeArrowheads="1"/>
              </p:cNvSpPr>
              <p:nvPr/>
            </p:nvSpPr>
            <p:spPr bwMode="gray">
              <a:xfrm>
                <a:off x="1504" y="1101"/>
                <a:ext cx="355" cy="35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0251" name="Rectangle 27"/>
          <p:cNvSpPr>
            <a:spLocks noChangeArrowheads="1"/>
          </p:cNvSpPr>
          <p:nvPr/>
        </p:nvSpPr>
        <p:spPr bwMode="white">
          <a:xfrm>
            <a:off x="4114800" y="1905000"/>
            <a:ext cx="3925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.</a:t>
            </a:r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会议投稿</a:t>
            </a:r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gray">
          <a:xfrm>
            <a:off x="3492500" y="1993900"/>
            <a:ext cx="3698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800" b="1" i="1">
                <a:solidFill>
                  <a:schemeClr val="bg1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gray">
          <a:xfrm>
            <a:off x="3492500" y="2908300"/>
            <a:ext cx="3698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800" b="1" i="1">
                <a:solidFill>
                  <a:schemeClr val="bg1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gray">
          <a:xfrm>
            <a:off x="3492500" y="4800600"/>
            <a:ext cx="3698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800" b="1" i="1">
                <a:solidFill>
                  <a:schemeClr val="bg1"/>
                </a:solidFill>
                <a:ea typeface="Gulim" pitchFamily="34" charset="-127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189443" name="AutoShape 3"/>
          <p:cNvSpPr>
            <a:spLocks noChangeArrowheads="1"/>
          </p:cNvSpPr>
          <p:nvPr/>
        </p:nvSpPr>
        <p:spPr bwMode="gray">
          <a:xfrm>
            <a:off x="2667000" y="2133600"/>
            <a:ext cx="2438400" cy="26670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000" b="1">
                <a:ea typeface="宋体" charset="-122"/>
              </a:rPr>
              <a:t>稀释</a:t>
            </a:r>
            <a:r>
              <a:rPr lang="en-US" altLang="zh-CN" sz="2000" b="1">
                <a:ea typeface="宋体" charset="-122"/>
              </a:rPr>
              <a:t>HF</a:t>
            </a:r>
            <a:r>
              <a:rPr lang="zh-CN" altLang="en-US" sz="2000" b="1">
                <a:ea typeface="宋体" charset="-122"/>
              </a:rPr>
              <a:t>溶液</a:t>
            </a:r>
          </a:p>
          <a:p>
            <a:r>
              <a:rPr lang="en-US" altLang="zh-CN" sz="2000" b="1">
                <a:ea typeface="宋体" charset="-122"/>
              </a:rPr>
              <a:t>HF 0.4mol/L</a:t>
            </a:r>
            <a:r>
              <a:rPr lang="zh-CN" altLang="en-US" sz="2000" b="1">
                <a:ea typeface="宋体" charset="-122"/>
              </a:rPr>
              <a:t>，</a:t>
            </a:r>
          </a:p>
          <a:p>
            <a:r>
              <a:rPr lang="zh-CN" altLang="en-US" sz="2000" b="1">
                <a:ea typeface="宋体" charset="-122"/>
              </a:rPr>
              <a:t>腐蚀速率：</a:t>
            </a:r>
          </a:p>
          <a:p>
            <a:r>
              <a:rPr lang="zh-CN" altLang="en-US" sz="2000" b="1">
                <a:ea typeface="宋体" charset="-122"/>
              </a:rPr>
              <a:t>室温</a:t>
            </a:r>
            <a:r>
              <a:rPr lang="en-US" altLang="zh-CN" sz="2000" b="1">
                <a:ea typeface="宋体" charset="-122"/>
              </a:rPr>
              <a:t>100nm/s</a:t>
            </a:r>
            <a:r>
              <a:rPr lang="zh-CN" altLang="en-US" sz="2000" b="1">
                <a:ea typeface="宋体" charset="-122"/>
              </a:rPr>
              <a:t>，</a:t>
            </a:r>
          </a:p>
          <a:p>
            <a:r>
              <a:rPr lang="en-US" altLang="zh-CN" sz="2000" b="1">
                <a:ea typeface="宋体" charset="-122"/>
              </a:rPr>
              <a:t>32</a:t>
            </a:r>
            <a:r>
              <a:rPr lang="zh-CN" altLang="en-US" sz="2000" b="1">
                <a:ea typeface="宋体" charset="-122"/>
              </a:rPr>
              <a:t>度时</a:t>
            </a:r>
            <a:r>
              <a:rPr lang="en-US" altLang="zh-CN" sz="2000" b="1">
                <a:ea typeface="宋体" charset="-122"/>
              </a:rPr>
              <a:t>200nm/s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gray">
          <a:xfrm>
            <a:off x="5334000" y="2133600"/>
            <a:ext cx="2209800" cy="26670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>
                <a:ea typeface="宋体" charset="-122"/>
              </a:rPr>
              <a:t>HF 2.6mol/L</a:t>
            </a:r>
          </a:p>
          <a:p>
            <a:pPr algn="ctr"/>
            <a:r>
              <a:rPr lang="en-US" altLang="zh-CN" sz="2000" b="1">
                <a:ea typeface="宋体" charset="-122"/>
              </a:rPr>
              <a:t>HNO</a:t>
            </a:r>
            <a:r>
              <a:rPr lang="en-US" altLang="zh-CN" sz="1400" b="1">
                <a:ea typeface="宋体" charset="-122"/>
              </a:rPr>
              <a:t>3</a:t>
            </a:r>
            <a:r>
              <a:rPr lang="en-US" altLang="zh-CN" sz="2000" b="1">
                <a:ea typeface="宋体" charset="-122"/>
              </a:rPr>
              <a:t> 2.2mol/L</a:t>
            </a:r>
          </a:p>
          <a:p>
            <a:pPr algn="ctr"/>
            <a:r>
              <a:rPr lang="en-US" altLang="zh-CN" sz="2000" b="1">
                <a:ea typeface="宋体" charset="-122"/>
              </a:rPr>
              <a:t>32</a:t>
            </a:r>
            <a:r>
              <a:rPr lang="zh-CN" altLang="en-US" sz="2000" b="1">
                <a:ea typeface="宋体" charset="-122"/>
              </a:rPr>
              <a:t>度时</a:t>
            </a:r>
            <a:r>
              <a:rPr lang="en-US" altLang="zh-CN" sz="2000" b="1">
                <a:ea typeface="宋体" charset="-122"/>
              </a:rPr>
              <a:t>300nm/s</a:t>
            </a:r>
          </a:p>
        </p:txBody>
      </p:sp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2546351" y="1397001"/>
            <a:ext cx="5294313" cy="620713"/>
            <a:chOff x="892" y="928"/>
            <a:chExt cx="3335" cy="391"/>
          </a:xfrm>
        </p:grpSpPr>
        <p:sp>
          <p:nvSpPr>
            <p:cNvPr id="189446" name="AutoShape 6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9447" name="Group 7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189448" name="Oval 8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9449" name="Group 9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189450" name="AutoShape 10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51" name="Oval 11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89452" name="Rectangle 12"/>
          <p:cNvSpPr>
            <a:spLocks noChangeArrowheads="1"/>
          </p:cNvSpPr>
          <p:nvPr/>
        </p:nvSpPr>
        <p:spPr bwMode="white">
          <a:xfrm>
            <a:off x="3149600" y="146050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Ti</a:t>
            </a:r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湿法腐蚀</a:t>
            </a:r>
            <a:endParaRPr lang="ko-KR" altLang="en-US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89453" name="AutoShape 13"/>
          <p:cNvSpPr>
            <a:spLocks noChangeArrowheads="1"/>
          </p:cNvSpPr>
          <p:nvPr/>
        </p:nvSpPr>
        <p:spPr bwMode="gray">
          <a:xfrm>
            <a:off x="7772400" y="2209800"/>
            <a:ext cx="2209800" cy="25908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>
                <a:ea typeface="宋体" charset="-122"/>
              </a:rPr>
              <a:t>50:1:1 </a:t>
            </a:r>
          </a:p>
          <a:p>
            <a:pPr algn="ctr"/>
            <a:r>
              <a:rPr lang="en-US" altLang="zh-CN" sz="2000" b="1">
                <a:ea typeface="宋体" charset="-122"/>
              </a:rPr>
              <a:t>H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O:HF:HNO</a:t>
            </a:r>
            <a:r>
              <a:rPr lang="en-US" altLang="zh-CN" sz="1600" b="1">
                <a:ea typeface="宋体" charset="-122"/>
              </a:rPr>
              <a:t>3</a:t>
            </a:r>
          </a:p>
          <a:p>
            <a:pPr algn="ctr"/>
            <a:r>
              <a:rPr lang="en-US" altLang="zh-CN" sz="2000" b="1">
                <a:ea typeface="宋体" charset="-122"/>
              </a:rPr>
              <a:t>20:1:1</a:t>
            </a:r>
          </a:p>
          <a:p>
            <a:pPr algn="ctr"/>
            <a:r>
              <a:rPr lang="en-US" altLang="zh-CN" sz="2000" b="1">
                <a:ea typeface="宋体" charset="-122"/>
              </a:rPr>
              <a:t>H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O:HF:H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O</a:t>
            </a:r>
            <a:r>
              <a:rPr lang="en-US" altLang="zh-CN" sz="1600" b="1">
                <a:ea typeface="宋体" charset="-122"/>
              </a:rPr>
              <a:t>2</a:t>
            </a:r>
          </a:p>
          <a:p>
            <a:pPr algn="ctr"/>
            <a:r>
              <a:rPr lang="en-US" altLang="zh-CN" sz="2000" b="1">
                <a:ea typeface="宋体" charset="-122"/>
              </a:rPr>
              <a:t>1:1:20</a:t>
            </a:r>
          </a:p>
          <a:p>
            <a:pPr algn="ctr"/>
            <a:r>
              <a:rPr lang="en-US" altLang="zh-CN" sz="2000" b="1">
                <a:ea typeface="宋体" charset="-122"/>
              </a:rPr>
              <a:t>HF:H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O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:HNO</a:t>
            </a:r>
            <a:r>
              <a:rPr lang="en-US" altLang="zh-CN" sz="1600" b="1">
                <a:ea typeface="宋体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gray">
          <a:xfrm>
            <a:off x="2667000" y="2133600"/>
            <a:ext cx="2438400" cy="26670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b="1">
                <a:ea typeface="宋体" charset="-122"/>
              </a:rPr>
              <a:t>I</a:t>
            </a:r>
            <a:r>
              <a:rPr lang="en-US" altLang="zh-CN" sz="14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 0.09mol/L</a:t>
            </a:r>
            <a:endParaRPr lang="zh-CN" altLang="en-US" sz="2000" b="1">
              <a:ea typeface="宋体" charset="-122"/>
            </a:endParaRPr>
          </a:p>
          <a:p>
            <a:r>
              <a:rPr lang="en-US" altLang="zh-CN" sz="2000" b="1">
                <a:ea typeface="宋体" charset="-122"/>
              </a:rPr>
              <a:t>KI </a:t>
            </a:r>
            <a:r>
              <a:rPr lang="en-US" altLang="zh-CN" b="1">
                <a:ea typeface="宋体" charset="-122"/>
              </a:rPr>
              <a:t>0.6mol/L</a:t>
            </a:r>
            <a:endParaRPr lang="en-US" altLang="zh-CN" sz="2000" b="1">
              <a:ea typeface="宋体" charset="-122"/>
            </a:endParaRPr>
          </a:p>
          <a:p>
            <a:r>
              <a:rPr lang="zh-CN" altLang="en-US" sz="2000" b="1">
                <a:ea typeface="宋体" charset="-122"/>
              </a:rPr>
              <a:t>腐蚀速率：</a:t>
            </a:r>
          </a:p>
          <a:p>
            <a:r>
              <a:rPr lang="zh-CN" altLang="en-US" sz="2000" b="1">
                <a:ea typeface="宋体" charset="-122"/>
              </a:rPr>
              <a:t>室温</a:t>
            </a:r>
            <a:r>
              <a:rPr lang="en-US" altLang="zh-CN" sz="2000" b="1">
                <a:ea typeface="宋体" charset="-122"/>
              </a:rPr>
              <a:t>8-15nm/s</a:t>
            </a:r>
            <a:endParaRPr lang="zh-CN" altLang="en-US" sz="2000" b="1">
              <a:ea typeface="宋体" charset="-122"/>
            </a:endParaRPr>
          </a:p>
          <a:p>
            <a:endParaRPr lang="en-US" altLang="zh-CN" sz="2000" b="1">
              <a:ea typeface="宋体" charset="-122"/>
            </a:endParaRPr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1981201" y="1295401"/>
            <a:ext cx="5859463" cy="1198564"/>
            <a:chOff x="536" y="864"/>
            <a:chExt cx="3691" cy="755"/>
          </a:xfrm>
        </p:grpSpPr>
        <p:sp>
          <p:nvSpPr>
            <p:cNvPr id="190469" name="AutoShape 5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0470" name="Group 6"/>
            <p:cNvGrpSpPr>
              <a:grpSpLocks/>
            </p:cNvGrpSpPr>
            <p:nvPr/>
          </p:nvGrpSpPr>
          <p:grpSpPr bwMode="auto">
            <a:xfrm>
              <a:off x="536" y="864"/>
              <a:ext cx="664" cy="755"/>
              <a:chOff x="536" y="864"/>
              <a:chExt cx="664" cy="755"/>
            </a:xfrm>
          </p:grpSpPr>
          <p:sp>
            <p:nvSpPr>
              <p:cNvPr id="190471" name="Oval 7"/>
              <p:cNvSpPr>
                <a:spLocks noChangeArrowheads="1"/>
              </p:cNvSpPr>
              <p:nvPr/>
            </p:nvSpPr>
            <p:spPr bwMode="gray">
              <a:xfrm>
                <a:off x="536" y="12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0472" name="Group 8"/>
              <p:cNvGrpSpPr>
                <a:grpSpLocks/>
              </p:cNvGrpSpPr>
              <p:nvPr/>
            </p:nvGrpSpPr>
            <p:grpSpPr bwMode="auto">
              <a:xfrm>
                <a:off x="536" y="864"/>
                <a:ext cx="664" cy="692"/>
                <a:chOff x="536" y="864"/>
                <a:chExt cx="664" cy="692"/>
              </a:xfrm>
            </p:grpSpPr>
            <p:sp>
              <p:nvSpPr>
                <p:cNvPr id="190473" name="AutoShape 9"/>
                <p:cNvSpPr>
                  <a:spLocks noChangeArrowheads="1"/>
                </p:cNvSpPr>
                <p:nvPr/>
              </p:nvSpPr>
              <p:spPr bwMode="gray">
                <a:xfrm>
                  <a:off x="824" y="864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474" name="Oval 10"/>
                <p:cNvSpPr>
                  <a:spLocks noChangeArrowheads="1"/>
                </p:cNvSpPr>
                <p:nvPr/>
              </p:nvSpPr>
              <p:spPr bwMode="gray">
                <a:xfrm>
                  <a:off x="536" y="1344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90475" name="Rectangle 11"/>
          <p:cNvSpPr>
            <a:spLocks noChangeArrowheads="1"/>
          </p:cNvSpPr>
          <p:nvPr/>
        </p:nvSpPr>
        <p:spPr bwMode="white">
          <a:xfrm>
            <a:off x="3149600" y="146050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 dirty="0">
                <a:solidFill>
                  <a:schemeClr val="bg1"/>
                </a:solidFill>
                <a:ea typeface="Gulim" pitchFamily="34" charset="-127"/>
              </a:rPr>
              <a:t>Au</a:t>
            </a:r>
            <a:r>
              <a:rPr lang="zh-CN" altLang="en-US" sz="2800" b="1" i="1" dirty="0">
                <a:solidFill>
                  <a:schemeClr val="bg1"/>
                </a:solidFill>
                <a:ea typeface="Gulim" pitchFamily="34" charset="-127"/>
              </a:rPr>
              <a:t>湿法腐蚀</a:t>
            </a:r>
            <a:endParaRPr lang="ko-KR" altLang="en-US" sz="2800" b="1" i="1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gray">
          <a:xfrm>
            <a:off x="5562600" y="2133600"/>
            <a:ext cx="2209800" cy="25908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b="1">
                <a:ea typeface="宋体" charset="-122"/>
              </a:rPr>
              <a:t>1:2:1 0</a:t>
            </a:r>
          </a:p>
          <a:p>
            <a:pPr algn="ctr"/>
            <a:r>
              <a:rPr lang="en-US" altLang="zh-CN" sz="2000" b="1">
                <a:ea typeface="宋体" charset="-122"/>
              </a:rPr>
              <a:t>I</a:t>
            </a:r>
            <a:r>
              <a:rPr lang="en-US" altLang="zh-CN" sz="16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:KI:H</a:t>
            </a:r>
            <a:r>
              <a:rPr lang="en-US" altLang="zh-CN" sz="14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O</a:t>
            </a:r>
            <a:endParaRPr lang="en-US" altLang="zh-CN" sz="1600" b="1">
              <a:ea typeface="宋体" charset="-122"/>
            </a:endParaRPr>
          </a:p>
          <a:p>
            <a:pPr algn="ctr"/>
            <a:r>
              <a:rPr lang="en-US" altLang="zh-CN" sz="2000" b="1">
                <a:ea typeface="宋体" charset="-122"/>
              </a:rPr>
              <a:t>25g</a:t>
            </a:r>
            <a:r>
              <a:rPr lang="zh-CN" altLang="en-US" sz="2000" b="1">
                <a:ea typeface="宋体" charset="-122"/>
              </a:rPr>
              <a:t>：</a:t>
            </a:r>
            <a:r>
              <a:rPr lang="en-US" altLang="zh-CN" sz="2000" b="1">
                <a:ea typeface="宋体" charset="-122"/>
              </a:rPr>
              <a:t>7g</a:t>
            </a:r>
            <a:r>
              <a:rPr lang="zh-CN" altLang="en-US" sz="2000" b="1">
                <a:ea typeface="宋体" charset="-122"/>
              </a:rPr>
              <a:t>：</a:t>
            </a:r>
            <a:r>
              <a:rPr lang="en-US" altLang="zh-CN" sz="2000" b="1">
                <a:ea typeface="宋体" charset="-122"/>
              </a:rPr>
              <a:t>100ml</a:t>
            </a:r>
          </a:p>
          <a:p>
            <a:pPr algn="ctr"/>
            <a:r>
              <a:rPr lang="en-US" altLang="zh-CN" sz="2000" b="1">
                <a:ea typeface="宋体" charset="-122"/>
              </a:rPr>
              <a:t>Br</a:t>
            </a:r>
            <a:r>
              <a:rPr lang="en-US" altLang="zh-CN" sz="1400" b="1">
                <a:ea typeface="宋体" charset="-122"/>
              </a:rPr>
              <a:t>2</a:t>
            </a:r>
            <a:r>
              <a:rPr lang="en-US" altLang="zh-CN" sz="2000" b="1">
                <a:ea typeface="宋体" charset="-122"/>
              </a:rPr>
              <a:t>:KI:H2O</a:t>
            </a:r>
            <a:r>
              <a:rPr lang="en-US" altLang="zh-CN" sz="2000">
                <a:ea typeface="宋体" charset="-122"/>
              </a:rPr>
              <a:t> </a:t>
            </a:r>
          </a:p>
          <a:p>
            <a:pPr algn="ctr"/>
            <a:r>
              <a:rPr lang="en-US" altLang="zh-CN" sz="2000" b="1">
                <a:ea typeface="宋体" charset="-122"/>
              </a:rPr>
              <a:t>1:2:3</a:t>
            </a:r>
          </a:p>
          <a:p>
            <a:pPr algn="ctr"/>
            <a:r>
              <a:rPr lang="en-US" altLang="zh-CN" sz="2000" b="1">
                <a:ea typeface="宋体" charset="-122"/>
              </a:rPr>
              <a:t>HF:HA</a:t>
            </a:r>
            <a:r>
              <a:rPr lang="en-US" altLang="zh-CN" sz="1600" b="1">
                <a:ea typeface="宋体" charset="-122"/>
              </a:rPr>
              <a:t>c</a:t>
            </a:r>
            <a:r>
              <a:rPr lang="en-US" altLang="zh-CN" sz="2000" b="1">
                <a:ea typeface="宋体" charset="-122"/>
              </a:rPr>
              <a:t>:HNO</a:t>
            </a:r>
            <a:r>
              <a:rPr lang="en-US" altLang="zh-CN" sz="1600" b="1">
                <a:ea typeface="宋体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3657601" y="1371600"/>
            <a:ext cx="523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ea typeface="宋体" charset="-122"/>
              </a:rPr>
              <a:t>国家基金对项目的要求越来越高</a:t>
            </a:r>
          </a:p>
        </p:txBody>
      </p:sp>
      <p:sp>
        <p:nvSpPr>
          <p:cNvPr id="191492" name="AutoShape 4"/>
          <p:cNvSpPr>
            <a:spLocks noChangeArrowheads="1"/>
          </p:cNvSpPr>
          <p:nvPr/>
        </p:nvSpPr>
        <p:spPr bwMode="gray">
          <a:xfrm>
            <a:off x="2066925" y="1844676"/>
            <a:ext cx="8072438" cy="835025"/>
          </a:xfrm>
          <a:prstGeom prst="homePlate">
            <a:avLst>
              <a:gd name="adj" fmla="val 6333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gray">
          <a:xfrm>
            <a:off x="2209801" y="2286000"/>
            <a:ext cx="3609975" cy="3733800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4000" b="1">
                <a:ea typeface="宋体" charset="-122"/>
              </a:rPr>
              <a:t>基础性</a:t>
            </a:r>
          </a:p>
          <a:p>
            <a:pPr algn="ctr"/>
            <a:r>
              <a:rPr lang="zh-CN" altLang="en-US" sz="4000" b="1">
                <a:ea typeface="宋体" charset="-122"/>
              </a:rPr>
              <a:t>前瞻性</a:t>
            </a:r>
          </a:p>
          <a:p>
            <a:pPr algn="ctr"/>
            <a:r>
              <a:rPr lang="zh-CN" altLang="en-US" sz="4000" b="1">
                <a:ea typeface="宋体" charset="-122"/>
              </a:rPr>
              <a:t>战略性</a:t>
            </a:r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2432050" y="1976439"/>
            <a:ext cx="3136900" cy="623887"/>
            <a:chOff x="762" y="963"/>
            <a:chExt cx="1976" cy="393"/>
          </a:xfrm>
        </p:grpSpPr>
        <p:sp>
          <p:nvSpPr>
            <p:cNvPr id="191495" name="AutoShape 7"/>
            <p:cNvSpPr>
              <a:spLocks noChangeArrowheads="1"/>
            </p:cNvSpPr>
            <p:nvPr/>
          </p:nvSpPr>
          <p:spPr bwMode="gray">
            <a:xfrm>
              <a:off x="762" y="979"/>
              <a:ext cx="1975" cy="37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496" name="AutoShape 8"/>
            <p:cNvSpPr>
              <a:spLocks noChangeArrowheads="1"/>
            </p:cNvSpPr>
            <p:nvPr/>
          </p:nvSpPr>
          <p:spPr bwMode="gray">
            <a:xfrm>
              <a:off x="762" y="963"/>
              <a:ext cx="1976" cy="3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497" name="Oval 9"/>
            <p:cNvSpPr>
              <a:spLocks noChangeArrowheads="1"/>
            </p:cNvSpPr>
            <p:nvPr/>
          </p:nvSpPr>
          <p:spPr bwMode="gray">
            <a:xfrm rot="-2566439">
              <a:off x="778" y="1023"/>
              <a:ext cx="143" cy="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498" name="Rectangle 10"/>
          <p:cNvSpPr>
            <a:spLocks noChangeArrowheads="1"/>
          </p:cNvSpPr>
          <p:nvPr/>
        </p:nvSpPr>
        <p:spPr bwMode="gray">
          <a:xfrm>
            <a:off x="2876550" y="2082801"/>
            <a:ext cx="2209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700" b="1">
                <a:solidFill>
                  <a:schemeClr val="bg1"/>
                </a:solidFill>
                <a:ea typeface="Gulim" pitchFamily="34" charset="-127"/>
              </a:rPr>
              <a:t>强调原创性</a:t>
            </a:r>
          </a:p>
        </p:txBody>
      </p:sp>
      <p:sp>
        <p:nvSpPr>
          <p:cNvPr id="191499" name="AutoShape 11"/>
          <p:cNvSpPr>
            <a:spLocks noChangeArrowheads="1"/>
          </p:cNvSpPr>
          <p:nvPr/>
        </p:nvSpPr>
        <p:spPr bwMode="gray">
          <a:xfrm>
            <a:off x="6170614" y="2281238"/>
            <a:ext cx="3609975" cy="3738562"/>
          </a:xfrm>
          <a:prstGeom prst="roundRect">
            <a:avLst>
              <a:gd name="adj" fmla="val 6903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4000" b="1">
                <a:ea typeface="宋体" charset="-122"/>
              </a:rPr>
              <a:t>提高</a:t>
            </a:r>
          </a:p>
          <a:p>
            <a:pPr algn="ctr"/>
            <a:r>
              <a:rPr lang="zh-CN" altLang="en-US" sz="4000" b="1">
                <a:ea typeface="宋体" charset="-122"/>
              </a:rPr>
              <a:t>交叉项目的</a:t>
            </a:r>
          </a:p>
          <a:p>
            <a:pPr algn="ctr"/>
            <a:r>
              <a:rPr lang="zh-CN" altLang="en-US" sz="4000" b="1">
                <a:ea typeface="宋体" charset="-122"/>
              </a:rPr>
              <a:t>强度和比例</a:t>
            </a:r>
          </a:p>
        </p:txBody>
      </p:sp>
      <p:grpSp>
        <p:nvGrpSpPr>
          <p:cNvPr id="191500" name="Group 12"/>
          <p:cNvGrpSpPr>
            <a:grpSpLocks/>
          </p:cNvGrpSpPr>
          <p:nvPr/>
        </p:nvGrpSpPr>
        <p:grpSpPr bwMode="auto">
          <a:xfrm>
            <a:off x="6392863" y="1971675"/>
            <a:ext cx="3136900" cy="623888"/>
            <a:chOff x="3111" y="838"/>
            <a:chExt cx="1976" cy="393"/>
          </a:xfrm>
        </p:grpSpPr>
        <p:sp>
          <p:nvSpPr>
            <p:cNvPr id="191501" name="AutoShape 13"/>
            <p:cNvSpPr>
              <a:spLocks noChangeArrowheads="1"/>
            </p:cNvSpPr>
            <p:nvPr/>
          </p:nvSpPr>
          <p:spPr bwMode="gray">
            <a:xfrm>
              <a:off x="3111" y="854"/>
              <a:ext cx="1975" cy="37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2" name="AutoShape 14"/>
            <p:cNvSpPr>
              <a:spLocks noChangeArrowheads="1"/>
            </p:cNvSpPr>
            <p:nvPr/>
          </p:nvSpPr>
          <p:spPr bwMode="gray">
            <a:xfrm>
              <a:off x="3111" y="838"/>
              <a:ext cx="1976" cy="3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gray">
            <a:xfrm rot="-2566439">
              <a:off x="3127" y="898"/>
              <a:ext cx="143" cy="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504" name="Rectangle 16"/>
          <p:cNvSpPr>
            <a:spLocks noChangeArrowheads="1"/>
          </p:cNvSpPr>
          <p:nvPr/>
        </p:nvSpPr>
        <p:spPr bwMode="gray">
          <a:xfrm>
            <a:off x="6837364" y="2078039"/>
            <a:ext cx="29162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700" b="1">
                <a:solidFill>
                  <a:schemeClr val="bg1"/>
                </a:solidFill>
                <a:ea typeface="Gulim" pitchFamily="34" charset="-127"/>
              </a:rPr>
              <a:t>强调学科交叉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4800601" y="2286000"/>
            <a:ext cx="2295525" cy="28956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gray">
          <a:xfrm>
            <a:off x="5033964" y="2071688"/>
            <a:ext cx="1863725" cy="4429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1" name="AutoShape 5"/>
          <p:cNvSpPr>
            <a:spLocks noChangeArrowheads="1"/>
          </p:cNvSpPr>
          <p:nvPr/>
        </p:nvSpPr>
        <p:spPr bwMode="auto">
          <a:xfrm flipH="1">
            <a:off x="6710363" y="2147888"/>
            <a:ext cx="74612" cy="290512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2" name="AutoShape 6"/>
          <p:cNvSpPr>
            <a:spLocks noChangeArrowheads="1"/>
          </p:cNvSpPr>
          <p:nvPr/>
        </p:nvSpPr>
        <p:spPr bwMode="auto">
          <a:xfrm flipH="1">
            <a:off x="5119689" y="2138364"/>
            <a:ext cx="85725" cy="3000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7381876" y="2312988"/>
            <a:ext cx="2295525" cy="281940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gray">
          <a:xfrm>
            <a:off x="7610476" y="2084388"/>
            <a:ext cx="1851025" cy="449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5" name="AutoShape 9"/>
          <p:cNvSpPr>
            <a:spLocks noChangeArrowheads="1"/>
          </p:cNvSpPr>
          <p:nvPr/>
        </p:nvSpPr>
        <p:spPr bwMode="auto">
          <a:xfrm flipH="1">
            <a:off x="9283701" y="2160589"/>
            <a:ext cx="79375" cy="3000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6" name="AutoShape 10"/>
          <p:cNvSpPr>
            <a:spLocks noChangeArrowheads="1"/>
          </p:cNvSpPr>
          <p:nvPr/>
        </p:nvSpPr>
        <p:spPr bwMode="auto">
          <a:xfrm flipH="1">
            <a:off x="7700963" y="2160589"/>
            <a:ext cx="74612" cy="3000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gray">
          <a:xfrm>
            <a:off x="5257800" y="2057400"/>
            <a:ext cx="1409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zh-CN" altLang="en-US" sz="2400" b="1">
                <a:solidFill>
                  <a:schemeClr val="bg1"/>
                </a:solidFill>
                <a:ea typeface="宋体" charset="-122"/>
              </a:rPr>
              <a:t>研究实力</a:t>
            </a:r>
            <a:endParaRPr kumimoji="1" lang="en-US" altLang="zh-CN" sz="24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gray">
          <a:xfrm>
            <a:off x="7766158" y="2057400"/>
            <a:ext cx="142218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1"/>
            <a:r>
              <a:rPr kumimoji="1" lang="zh-CN" altLang="en-US" sz="2400" b="1">
                <a:solidFill>
                  <a:schemeClr val="bg1"/>
                </a:solidFill>
                <a:ea typeface="宋体" charset="-122"/>
              </a:rPr>
              <a:t>写作技巧</a:t>
            </a:r>
            <a:endParaRPr kumimoji="1" lang="en-US" altLang="zh-CN" sz="2400" b="1">
              <a:solidFill>
                <a:schemeClr val="bg1"/>
              </a:solidFill>
              <a:ea typeface="宋体" charset="-122"/>
            </a:endParaRPr>
          </a:p>
          <a:p>
            <a:pPr algn="ctr" latinLnBrk="1"/>
            <a:endParaRPr lang="en-US" altLang="zh-CN" sz="140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2286001" y="2301876"/>
            <a:ext cx="2295525" cy="287972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0" name="AutoShape 14"/>
          <p:cNvSpPr>
            <a:spLocks noChangeArrowheads="1"/>
          </p:cNvSpPr>
          <p:nvPr/>
        </p:nvSpPr>
        <p:spPr bwMode="gray">
          <a:xfrm>
            <a:off x="2514601" y="2057400"/>
            <a:ext cx="1863725" cy="4651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 flipH="1">
            <a:off x="4186238" y="2133600"/>
            <a:ext cx="80962" cy="3175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2" name="AutoShape 16"/>
          <p:cNvSpPr>
            <a:spLocks noChangeArrowheads="1"/>
          </p:cNvSpPr>
          <p:nvPr/>
        </p:nvSpPr>
        <p:spPr bwMode="auto">
          <a:xfrm flipH="1">
            <a:off x="2590801" y="2133600"/>
            <a:ext cx="85725" cy="3175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gray">
          <a:xfrm>
            <a:off x="2717800" y="2005013"/>
            <a:ext cx="1409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zh-CN" altLang="en-US" sz="2400" b="1">
                <a:solidFill>
                  <a:schemeClr val="bg1"/>
                </a:solidFill>
                <a:ea typeface="宋体" charset="-122"/>
              </a:rPr>
              <a:t>创新思想</a:t>
            </a:r>
            <a:endParaRPr kumimoji="1" lang="en-US" altLang="zh-CN" sz="24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362200" y="2562226"/>
            <a:ext cx="21336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a typeface="宋体" charset="-122"/>
              </a:rPr>
              <a:t>一新遮百丑</a:t>
            </a:r>
          </a:p>
          <a:p>
            <a:r>
              <a:rPr lang="zh-CN" altLang="en-US" sz="2800" b="1">
                <a:ea typeface="宋体" charset="-122"/>
              </a:rPr>
              <a:t>基金有多种</a:t>
            </a:r>
          </a:p>
          <a:p>
            <a:r>
              <a:rPr lang="zh-CN" altLang="en-US" sz="2800" b="1">
                <a:ea typeface="宋体" charset="-122"/>
              </a:rPr>
              <a:t>手段保护</a:t>
            </a:r>
          </a:p>
          <a:p>
            <a:r>
              <a:rPr lang="zh-CN" altLang="en-US" sz="2800" b="1">
                <a:ea typeface="宋体" charset="-122"/>
              </a:rPr>
              <a:t>创新思想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4881563" y="2519364"/>
            <a:ext cx="2133600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a typeface="宋体" charset="-122"/>
              </a:rPr>
              <a:t>以往的</a:t>
            </a:r>
          </a:p>
          <a:p>
            <a:r>
              <a:rPr lang="zh-CN" altLang="en-US" sz="2800" b="1">
                <a:ea typeface="宋体" charset="-122"/>
              </a:rPr>
              <a:t>研究积累</a:t>
            </a:r>
          </a:p>
          <a:p>
            <a:r>
              <a:rPr lang="zh-CN" altLang="en-US" sz="2800" b="1">
                <a:ea typeface="宋体" charset="-122"/>
              </a:rPr>
              <a:t>和研究水平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7467600" y="2514600"/>
            <a:ext cx="21336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a typeface="宋体" charset="-122"/>
              </a:rPr>
              <a:t>准确、清晰、</a:t>
            </a:r>
          </a:p>
          <a:p>
            <a:r>
              <a:rPr lang="zh-CN" altLang="en-US" sz="2800" b="1">
                <a:ea typeface="宋体" charset="-122"/>
              </a:rPr>
              <a:t>具体、可行</a:t>
            </a:r>
          </a:p>
          <a:p>
            <a:r>
              <a:rPr lang="zh-CN" altLang="en-US" sz="2800" b="1">
                <a:ea typeface="宋体" charset="-122"/>
              </a:rPr>
              <a:t>的研究计划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4495800" y="1303338"/>
            <a:ext cx="304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申请基金的三要素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495800" y="1303338"/>
            <a:ext cx="304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申请书的核心问题</a:t>
            </a: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gray">
          <a:xfrm>
            <a:off x="2362200" y="2438400"/>
            <a:ext cx="23622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zh-CN">
              <a:latin typeface="Verdana" pitchFamily="34" charset="0"/>
              <a:ea typeface="Gulim" pitchFamily="34" charset="-127"/>
            </a:endParaRP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创新性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重要性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实用性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连续性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可行性</a:t>
            </a:r>
          </a:p>
        </p:txBody>
      </p:sp>
      <p:sp>
        <p:nvSpPr>
          <p:cNvPr id="195589" name="AutoShape 5"/>
          <p:cNvSpPr>
            <a:spLocks noChangeArrowheads="1"/>
          </p:cNvSpPr>
          <p:nvPr/>
        </p:nvSpPr>
        <p:spPr bwMode="gray">
          <a:xfrm>
            <a:off x="2590800" y="2209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rPr>
              <a:t>科学选题</a:t>
            </a: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gray">
          <a:xfrm>
            <a:off x="5029200" y="2438400"/>
            <a:ext cx="23622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latin typeface="Verdana" pitchFamily="34" charset="0"/>
                <a:ea typeface="Gulim" pitchFamily="34" charset="-127"/>
              </a:rPr>
              <a:t>做什么（</a:t>
            </a:r>
            <a:r>
              <a:rPr lang="en-US" altLang="zh-CN" sz="2400" b="1">
                <a:latin typeface="Verdana" pitchFamily="34" charset="0"/>
                <a:ea typeface="Gulim" pitchFamily="34" charset="-127"/>
              </a:rPr>
              <a:t>What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）</a:t>
            </a:r>
          </a:p>
          <a:p>
            <a:pPr algn="ctr" eaLnBrk="0" hangingPunct="0"/>
            <a:r>
              <a:rPr lang="en-US" altLang="zh-CN" sz="2400" b="1">
                <a:latin typeface="Verdana" pitchFamily="34" charset="0"/>
                <a:ea typeface="Gulim" pitchFamily="34" charset="-127"/>
              </a:rPr>
              <a:t>-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问题的提出</a:t>
            </a:r>
          </a:p>
          <a:p>
            <a:pPr algn="ctr" eaLnBrk="0" hangingPunct="0"/>
            <a:r>
              <a:rPr lang="zh-CN" altLang="en-US" sz="2400" b="1">
                <a:latin typeface="Verdana" pitchFamily="34" charset="0"/>
                <a:ea typeface="Gulim" pitchFamily="34" charset="-127"/>
              </a:rPr>
              <a:t>为什么（</a:t>
            </a:r>
            <a:r>
              <a:rPr lang="en-US" altLang="zh-CN" sz="2400" b="1">
                <a:latin typeface="Verdana" pitchFamily="34" charset="0"/>
                <a:ea typeface="Gulim" pitchFamily="34" charset="-127"/>
              </a:rPr>
              <a:t>Why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）</a:t>
            </a:r>
          </a:p>
          <a:p>
            <a:pPr algn="ctr" eaLnBrk="0" hangingPunct="0"/>
            <a:r>
              <a:rPr lang="en-US" altLang="zh-CN" sz="2400" b="1">
                <a:latin typeface="Verdana" pitchFamily="34" charset="0"/>
                <a:ea typeface="Gulim" pitchFamily="34" charset="-127"/>
              </a:rPr>
              <a:t>-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意义分析</a:t>
            </a:r>
          </a:p>
          <a:p>
            <a:pPr algn="ctr" eaLnBrk="0" hangingPunct="0"/>
            <a:r>
              <a:rPr lang="zh-CN" altLang="en-US" sz="2400" b="1">
                <a:latin typeface="Verdana" pitchFamily="34" charset="0"/>
                <a:ea typeface="Gulim" pitchFamily="34" charset="-127"/>
              </a:rPr>
              <a:t>怎么做（</a:t>
            </a:r>
            <a:r>
              <a:rPr lang="en-US" altLang="zh-CN" sz="2400" b="1">
                <a:latin typeface="Verdana" pitchFamily="34" charset="0"/>
                <a:ea typeface="Gulim" pitchFamily="34" charset="-127"/>
              </a:rPr>
              <a:t>How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）</a:t>
            </a:r>
          </a:p>
          <a:p>
            <a:pPr algn="ctr" eaLnBrk="0" hangingPunct="0"/>
            <a:r>
              <a:rPr lang="en-US" altLang="zh-CN" sz="2400" b="1">
                <a:latin typeface="Verdana" pitchFamily="34" charset="0"/>
                <a:ea typeface="Gulim" pitchFamily="34" charset="-127"/>
              </a:rPr>
              <a:t>-</a:t>
            </a:r>
            <a:r>
              <a:rPr lang="zh-CN" altLang="en-US" sz="2400" b="1">
                <a:latin typeface="Verdana" pitchFamily="34" charset="0"/>
                <a:ea typeface="Gulim" pitchFamily="34" charset="-127"/>
              </a:rPr>
              <a:t>技术路线</a:t>
            </a:r>
          </a:p>
        </p:txBody>
      </p:sp>
      <p:sp>
        <p:nvSpPr>
          <p:cNvPr id="195591" name="AutoShape 7"/>
          <p:cNvSpPr>
            <a:spLocks noChangeArrowheads="1"/>
          </p:cNvSpPr>
          <p:nvPr/>
        </p:nvSpPr>
        <p:spPr bwMode="gray">
          <a:xfrm>
            <a:off x="5334000" y="2209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rPr>
              <a:t>立项依据</a:t>
            </a:r>
          </a:p>
        </p:txBody>
      </p:sp>
      <p:sp>
        <p:nvSpPr>
          <p:cNvPr id="195592" name="AutoShape 8"/>
          <p:cNvSpPr>
            <a:spLocks noChangeArrowheads="1"/>
          </p:cNvSpPr>
          <p:nvPr/>
        </p:nvSpPr>
        <p:spPr bwMode="gray">
          <a:xfrm>
            <a:off x="7696200" y="2514600"/>
            <a:ext cx="2362200" cy="289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工作积累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实验条件</a:t>
            </a:r>
          </a:p>
          <a:p>
            <a:pPr algn="ctr" eaLnBrk="0" hangingPunct="0"/>
            <a:r>
              <a:rPr lang="zh-CN" altLang="en-US" sz="2800" b="1">
                <a:latin typeface="Verdana" pitchFamily="34" charset="0"/>
                <a:ea typeface="Gulim" pitchFamily="34" charset="-127"/>
              </a:rPr>
              <a:t>人才梯队</a:t>
            </a:r>
          </a:p>
        </p:txBody>
      </p:sp>
      <p:sp>
        <p:nvSpPr>
          <p:cNvPr id="195593" name="AutoShape 9"/>
          <p:cNvSpPr>
            <a:spLocks noChangeArrowheads="1"/>
          </p:cNvSpPr>
          <p:nvPr/>
        </p:nvSpPr>
        <p:spPr bwMode="gray">
          <a:xfrm>
            <a:off x="8001000" y="22860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charset="-122"/>
              </a:rPr>
              <a:t>支持条件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5105400" y="1447801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立项依据</a:t>
            </a:r>
          </a:p>
        </p:txBody>
      </p:sp>
      <p:grpSp>
        <p:nvGrpSpPr>
          <p:cNvPr id="197636" name="Group 4"/>
          <p:cNvGrpSpPr>
            <a:grpSpLocks noChangeAspect="1"/>
          </p:cNvGrpSpPr>
          <p:nvPr/>
        </p:nvGrpSpPr>
        <p:grpSpPr bwMode="auto">
          <a:xfrm>
            <a:off x="3657601" y="2057401"/>
            <a:ext cx="676275" cy="538163"/>
            <a:chOff x="720" y="960"/>
            <a:chExt cx="987" cy="795"/>
          </a:xfrm>
        </p:grpSpPr>
        <p:sp>
          <p:nvSpPr>
            <p:cNvPr id="197637" name="Oval 5"/>
            <p:cNvSpPr>
              <a:spLocks noChangeAspect="1"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38" name="Oval 6"/>
            <p:cNvSpPr>
              <a:spLocks noChangeAspect="1"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39" name="Oval 7"/>
            <p:cNvSpPr>
              <a:spLocks noChangeAspect="1"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7640" name="Text Box 8"/>
          <p:cNvSpPr txBox="1">
            <a:spLocks noChangeArrowheads="1"/>
          </p:cNvSpPr>
          <p:nvPr/>
        </p:nvSpPr>
        <p:spPr bwMode="gray">
          <a:xfrm>
            <a:off x="4495800" y="2133601"/>
            <a:ext cx="4953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a typeface="宋体" charset="-122"/>
              </a:rPr>
              <a:t>阐述项目对社会或经济的意义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gray">
          <a:xfrm>
            <a:off x="3810001" y="20574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grpSp>
        <p:nvGrpSpPr>
          <p:cNvPr id="197642" name="Group 10"/>
          <p:cNvGrpSpPr>
            <a:grpSpLocks noChangeAspect="1"/>
          </p:cNvGrpSpPr>
          <p:nvPr/>
        </p:nvGrpSpPr>
        <p:grpSpPr bwMode="auto">
          <a:xfrm>
            <a:off x="3657600" y="2897188"/>
            <a:ext cx="679450" cy="539750"/>
            <a:chOff x="720" y="960"/>
            <a:chExt cx="987" cy="795"/>
          </a:xfrm>
        </p:grpSpPr>
        <p:sp>
          <p:nvSpPr>
            <p:cNvPr id="197643" name="Oval 11"/>
            <p:cNvSpPr>
              <a:spLocks noChangeAspect="1"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44" name="Oval 12"/>
            <p:cNvSpPr>
              <a:spLocks noChangeAspect="1"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45" name="Oval 13"/>
            <p:cNvSpPr>
              <a:spLocks noChangeAspect="1"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gray">
          <a:xfrm>
            <a:off x="4495800" y="3048001"/>
            <a:ext cx="4419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本</a:t>
            </a:r>
            <a:r>
              <a:rPr lang="zh-CN" altLang="en-US" sz="2800" b="1">
                <a:ea typeface="宋体" charset="-122"/>
              </a:rPr>
              <a:t>项目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国内外进展情况</a:t>
            </a: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gray">
          <a:xfrm>
            <a:off x="3810001" y="28956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grpSp>
        <p:nvGrpSpPr>
          <p:cNvPr id="197648" name="Group 16"/>
          <p:cNvGrpSpPr>
            <a:grpSpLocks noChangeAspect="1"/>
          </p:cNvGrpSpPr>
          <p:nvPr/>
        </p:nvGrpSpPr>
        <p:grpSpPr bwMode="auto">
          <a:xfrm>
            <a:off x="3657600" y="3736975"/>
            <a:ext cx="679450" cy="539750"/>
            <a:chOff x="720" y="960"/>
            <a:chExt cx="987" cy="795"/>
          </a:xfrm>
        </p:grpSpPr>
        <p:sp>
          <p:nvSpPr>
            <p:cNvPr id="197649" name="Oval 17"/>
            <p:cNvSpPr>
              <a:spLocks noChangeAspect="1"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50" name="Oval 18"/>
            <p:cNvSpPr>
              <a:spLocks noChangeAspect="1"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51" name="Oval 19"/>
            <p:cNvSpPr>
              <a:spLocks noChangeAspect="1"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7652" name="Text Box 20"/>
          <p:cNvSpPr txBox="1">
            <a:spLocks noChangeArrowheads="1"/>
          </p:cNvSpPr>
          <p:nvPr/>
        </p:nvSpPr>
        <p:spPr bwMode="gray">
          <a:xfrm>
            <a:off x="4572000" y="3810001"/>
            <a:ext cx="4343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提出本项目解决的</a:t>
            </a:r>
            <a:r>
              <a:rPr lang="zh-CN" altLang="en-US" sz="2800" b="1">
                <a:ea typeface="宋体" charset="-122"/>
              </a:rPr>
              <a:t>目标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gray">
          <a:xfrm>
            <a:off x="3810001" y="37338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grpSp>
        <p:nvGrpSpPr>
          <p:cNvPr id="197654" name="Group 22"/>
          <p:cNvGrpSpPr>
            <a:grpSpLocks noChangeAspect="1"/>
          </p:cNvGrpSpPr>
          <p:nvPr/>
        </p:nvGrpSpPr>
        <p:grpSpPr bwMode="auto">
          <a:xfrm>
            <a:off x="3657601" y="4575176"/>
            <a:ext cx="676275" cy="538163"/>
            <a:chOff x="720" y="960"/>
            <a:chExt cx="987" cy="795"/>
          </a:xfrm>
        </p:grpSpPr>
        <p:sp>
          <p:nvSpPr>
            <p:cNvPr id="197655" name="Oval 23"/>
            <p:cNvSpPr>
              <a:spLocks noChangeAspect="1" noChangeArrowheads="1"/>
            </p:cNvSpPr>
            <p:nvPr/>
          </p:nvSpPr>
          <p:spPr bwMode="gray">
            <a:xfrm rot="1758052">
              <a:off x="747" y="987"/>
              <a:ext cx="960" cy="76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56" name="Oval 24"/>
            <p:cNvSpPr>
              <a:spLocks noChangeAspect="1" noChangeArrowheads="1"/>
            </p:cNvSpPr>
            <p:nvPr/>
          </p:nvSpPr>
          <p:spPr bwMode="gray">
            <a:xfrm rot="1758052">
              <a:off x="720" y="960"/>
              <a:ext cx="960" cy="76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7657" name="Oval 25"/>
            <p:cNvSpPr>
              <a:spLocks noChangeAspect="1" noChangeArrowheads="1"/>
            </p:cNvSpPr>
            <p:nvPr/>
          </p:nvSpPr>
          <p:spPr bwMode="gray">
            <a:xfrm>
              <a:off x="816" y="1008"/>
              <a:ext cx="432" cy="4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7658" name="Text Box 26"/>
          <p:cNvSpPr txBox="1">
            <a:spLocks noChangeArrowheads="1"/>
          </p:cNvSpPr>
          <p:nvPr/>
        </p:nvSpPr>
        <p:spPr bwMode="gray">
          <a:xfrm>
            <a:off x="4495800" y="4648201"/>
            <a:ext cx="472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强调项目的</a:t>
            </a:r>
            <a:r>
              <a:rPr lang="zh-CN" altLang="en-US" sz="2800" b="1">
                <a:ea typeface="宋体" charset="-122"/>
              </a:rPr>
              <a:t>必要性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和重要性</a:t>
            </a: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gray">
          <a:xfrm>
            <a:off x="3810001" y="45720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3200" b="1">
                <a:solidFill>
                  <a:schemeClr val="bg1"/>
                </a:solidFill>
                <a:ea typeface="宋体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8001000" y="3048000"/>
            <a:ext cx="1371600" cy="5334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现象</a:t>
            </a:r>
            <a:r>
              <a:rPr lang="en-US" altLang="zh-CN" sz="2400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B</a:t>
            </a:r>
            <a:endParaRPr lang="zh-CN" altLang="en-US" sz="24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4343400" y="3048000"/>
            <a:ext cx="1371600" cy="5334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现象</a:t>
            </a:r>
            <a:r>
              <a:rPr lang="en-US" altLang="zh-CN" sz="2400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A</a:t>
            </a:r>
            <a:endParaRPr lang="zh-CN" altLang="en-US" sz="24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810000" y="4191000"/>
            <a:ext cx="5943600" cy="205740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922025"/>
            <a:ext cx="8001000" cy="563563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chemeClr val="tx1"/>
                </a:solidFill>
              </a:rPr>
              <a:t>（一）概念框架</a:t>
            </a:r>
            <a:endParaRPr lang="zh-CN" altLang="en-US" sz="2800" i="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133600" y="1524000"/>
            <a:ext cx="1447800" cy="990600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752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实验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495801" y="1752600"/>
            <a:ext cx="4648199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rgbClr val="FFFFFF"/>
                </a:solidFill>
              </a:rPr>
              <a:t>验证现象之间是否存在因果关系</a:t>
            </a:r>
          </a:p>
        </p:txBody>
      </p:sp>
      <p:sp>
        <p:nvSpPr>
          <p:cNvPr id="15" name="右箭头 14"/>
          <p:cNvSpPr/>
          <p:nvPr/>
        </p:nvSpPr>
        <p:spPr>
          <a:xfrm>
            <a:off x="3581400" y="1905000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 rot="5400000">
            <a:off x="6515100" y="800100"/>
            <a:ext cx="609600" cy="38862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8" idx="3"/>
            <a:endCxn id="19" idx="1"/>
          </p:cNvCxnSpPr>
          <p:nvPr/>
        </p:nvCxnSpPr>
        <p:spPr>
          <a:xfrm>
            <a:off x="5715000" y="3314700"/>
            <a:ext cx="2286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724400" y="3505200"/>
            <a:ext cx="609600" cy="609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因</a:t>
            </a:r>
          </a:p>
        </p:txBody>
      </p:sp>
      <p:sp>
        <p:nvSpPr>
          <p:cNvPr id="29" name="椭圆 28"/>
          <p:cNvSpPr/>
          <p:nvPr/>
        </p:nvSpPr>
        <p:spPr>
          <a:xfrm>
            <a:off x="8458200" y="3505200"/>
            <a:ext cx="609600" cy="609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果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676400" y="45720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心理学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实验</a:t>
            </a:r>
          </a:p>
        </p:txBody>
      </p:sp>
      <p:sp>
        <p:nvSpPr>
          <p:cNvPr id="37" name="等于号 36"/>
          <p:cNvSpPr/>
          <p:nvPr/>
        </p:nvSpPr>
        <p:spPr>
          <a:xfrm rot="5400000">
            <a:off x="4800600" y="4191000"/>
            <a:ext cx="381000" cy="228600"/>
          </a:xfrm>
          <a:prstGeom prst="mathEqual">
            <a:avLst/>
          </a:prstGeom>
          <a:solidFill>
            <a:srgbClr val="BC7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等于号 37"/>
          <p:cNvSpPr/>
          <p:nvPr/>
        </p:nvSpPr>
        <p:spPr>
          <a:xfrm rot="5400000">
            <a:off x="8534400" y="4191000"/>
            <a:ext cx="381000" cy="228600"/>
          </a:xfrm>
          <a:prstGeom prst="mathEqual">
            <a:avLst/>
          </a:prstGeom>
          <a:solidFill>
            <a:srgbClr val="BC7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038600" y="4343400"/>
            <a:ext cx="1981200" cy="685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自变量</a:t>
            </a:r>
          </a:p>
        </p:txBody>
      </p:sp>
      <p:sp>
        <p:nvSpPr>
          <p:cNvPr id="45" name="椭圆 44"/>
          <p:cNvSpPr/>
          <p:nvPr/>
        </p:nvSpPr>
        <p:spPr>
          <a:xfrm>
            <a:off x="7848600" y="4343400"/>
            <a:ext cx="1905000" cy="685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因变量</a:t>
            </a:r>
          </a:p>
        </p:txBody>
      </p:sp>
      <p:sp>
        <p:nvSpPr>
          <p:cNvPr id="46" name="椭圆 45"/>
          <p:cNvSpPr/>
          <p:nvPr/>
        </p:nvSpPr>
        <p:spPr>
          <a:xfrm>
            <a:off x="3886200" y="5410200"/>
            <a:ext cx="2514600" cy="808036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BC7A10"/>
                </a:solidFill>
                <a:latin typeface="隶书" pitchFamily="49" charset="-122"/>
                <a:ea typeface="隶书" pitchFamily="49" charset="-122"/>
              </a:rPr>
              <a:t>额外</a:t>
            </a:r>
            <a:r>
              <a:rPr lang="zh-CN" altLang="en-US" sz="2400" dirty="0" smtClean="0">
                <a:solidFill>
                  <a:srgbClr val="BC7A10"/>
                </a:solidFill>
                <a:latin typeface="隶书" pitchFamily="49" charset="-122"/>
                <a:ea typeface="隶书" pitchFamily="49" charset="-122"/>
              </a:rPr>
              <a:t>变量</a:t>
            </a:r>
            <a:endParaRPr lang="en-US" altLang="zh-CN" sz="2400" dirty="0" smtClean="0">
              <a:solidFill>
                <a:srgbClr val="BC7A10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2400" dirty="0" smtClean="0">
                <a:solidFill>
                  <a:srgbClr val="BC7A10"/>
                </a:solidFill>
                <a:latin typeface="隶书" pitchFamily="49" charset="-122"/>
                <a:ea typeface="隶书" pitchFamily="49" charset="-122"/>
              </a:rPr>
              <a:t>（控制变量）</a:t>
            </a:r>
            <a:endParaRPr lang="zh-CN" altLang="en-US" sz="2400" dirty="0">
              <a:solidFill>
                <a:srgbClr val="BC7A1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6400800" y="46482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6477000" y="5181600"/>
            <a:ext cx="1143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6477000" y="5181600"/>
            <a:ext cx="1143000" cy="381000"/>
          </a:xfrm>
          <a:prstGeom prst="straightConnector1">
            <a:avLst/>
          </a:prstGeom>
          <a:ln w="28575">
            <a:solidFill>
              <a:schemeClr val="accent3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形标注 55"/>
          <p:cNvSpPr/>
          <p:nvPr/>
        </p:nvSpPr>
        <p:spPr>
          <a:xfrm>
            <a:off x="6248400" y="4953000"/>
            <a:ext cx="2590800" cy="914400"/>
          </a:xfrm>
          <a:prstGeom prst="wedgeEllipseCallout">
            <a:avLst>
              <a:gd name="adj1" fmla="val -71988"/>
              <a:gd name="adj2" fmla="val 36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也是影响因变量的重要因素，但不是研究者所关注的</a:t>
            </a:r>
          </a:p>
        </p:txBody>
      </p:sp>
      <p:sp>
        <p:nvSpPr>
          <p:cNvPr id="23" name="右箭头 22"/>
          <p:cNvSpPr/>
          <p:nvPr/>
        </p:nvSpPr>
        <p:spPr>
          <a:xfrm>
            <a:off x="3048000" y="4800600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3000" y="13837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 心理学实验逻辑简介</a:t>
            </a:r>
            <a:endParaRPr lang="en-US" altLang="zh-CN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  <p:bldP spid="4" grpId="0" animBg="1"/>
      <p:bldP spid="5" grpId="0"/>
      <p:bldP spid="7" grpId="0" animBg="1"/>
      <p:bldP spid="15" grpId="0" animBg="1"/>
      <p:bldP spid="17" grpId="0" animBg="1"/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56" grpId="0" animBg="1"/>
      <p:bldP spid="56" grpId="1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4343400" y="208915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 研究目标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auto">
          <a:xfrm>
            <a:off x="3581400" y="2066925"/>
            <a:ext cx="762000" cy="609600"/>
          </a:xfrm>
          <a:prstGeom prst="chevron">
            <a:avLst>
              <a:gd name="adj" fmla="val 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ko-KR" altLang="en-US" sz="2200" b="1">
                <a:latin typeface="Verdana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4343400" y="2917825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 研究内容</a:t>
            </a:r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3581400" y="2895600"/>
            <a:ext cx="762000" cy="609600"/>
          </a:xfrm>
          <a:prstGeom prst="chevron">
            <a:avLst>
              <a:gd name="adj" fmla="val 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ko-KR" altLang="en-US" sz="2200" b="1">
                <a:latin typeface="Verdana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4343400" y="374491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latin typeface="Verdana" pitchFamily="34" charset="0"/>
                <a:ea typeface="Gulim" pitchFamily="34" charset="-127"/>
              </a:rPr>
              <a:t> 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拟解决的关键问题</a:t>
            </a: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3581400" y="3722688"/>
            <a:ext cx="762000" cy="609600"/>
          </a:xfrm>
          <a:prstGeom prst="chevron">
            <a:avLst>
              <a:gd name="adj" fmla="val 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ko-KR" altLang="en-US" sz="2200" b="1">
                <a:latin typeface="Verdana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4343400" y="45720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ko-KR" sz="2800">
                <a:latin typeface="Verdana" pitchFamily="34" charset="0"/>
                <a:ea typeface="Gulim" pitchFamily="34" charset="-127"/>
              </a:rPr>
              <a:t> 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充分反映特色和创新点</a:t>
            </a: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3581400" y="4549775"/>
            <a:ext cx="762000" cy="609600"/>
          </a:xfrm>
          <a:prstGeom prst="chevron">
            <a:avLst>
              <a:gd name="adj" fmla="val 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ko-KR" altLang="en-US" sz="2200" b="1">
                <a:latin typeface="Verdana" pitchFamily="34" charset="0"/>
                <a:ea typeface="Gulim" pitchFamily="34" charset="-127"/>
              </a:rPr>
              <a:t>4</a:t>
            </a:r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4343400" y="542131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latin typeface="Verdana" pitchFamily="34" charset="0"/>
                <a:ea typeface="Gulim" pitchFamily="34" charset="-127"/>
              </a:rPr>
              <a:t> 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预期成果</a:t>
            </a:r>
          </a:p>
        </p:txBody>
      </p:sp>
      <p:sp>
        <p:nvSpPr>
          <p:cNvPr id="199692" name="AutoShape 12"/>
          <p:cNvSpPr>
            <a:spLocks noChangeArrowheads="1"/>
          </p:cNvSpPr>
          <p:nvPr/>
        </p:nvSpPr>
        <p:spPr bwMode="auto">
          <a:xfrm>
            <a:off x="3581400" y="5399088"/>
            <a:ext cx="762000" cy="609600"/>
          </a:xfrm>
          <a:prstGeom prst="chevron">
            <a:avLst>
              <a:gd name="adj" fmla="val 3125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ko-KR" altLang="en-US" sz="2200" b="1">
                <a:latin typeface="Verdana" pitchFamily="34" charset="0"/>
                <a:ea typeface="Gulim" pitchFamily="34" charset="-127"/>
              </a:rPr>
              <a:t>5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4953000" y="1371601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研究方案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4800600" y="1371601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支持条件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4356100" y="2211388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latin typeface="Verdana" pitchFamily="34" charset="0"/>
                <a:ea typeface="宋体" charset="-122"/>
              </a:rPr>
              <a:t>以往研究的积累</a:t>
            </a:r>
          </a:p>
        </p:txBody>
      </p:sp>
      <p:grpSp>
        <p:nvGrpSpPr>
          <p:cNvPr id="201733" name="Group 5"/>
          <p:cNvGrpSpPr>
            <a:grpSpLocks/>
          </p:cNvGrpSpPr>
          <p:nvPr/>
        </p:nvGrpSpPr>
        <p:grpSpPr bwMode="auto">
          <a:xfrm>
            <a:off x="3505200" y="2133600"/>
            <a:ext cx="762000" cy="762000"/>
            <a:chOff x="864" y="1046"/>
            <a:chExt cx="480" cy="480"/>
          </a:xfrm>
        </p:grpSpPr>
        <p:sp>
          <p:nvSpPr>
            <p:cNvPr id="201734" name="Oval 6"/>
            <p:cNvSpPr>
              <a:spLocks noChangeArrowheads="1"/>
            </p:cNvSpPr>
            <p:nvPr/>
          </p:nvSpPr>
          <p:spPr bwMode="auto">
            <a:xfrm>
              <a:off x="864" y="1046"/>
              <a:ext cx="480" cy="48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5" name="Oval 7"/>
            <p:cNvSpPr>
              <a:spLocks noChangeArrowheads="1"/>
            </p:cNvSpPr>
            <p:nvPr/>
          </p:nvSpPr>
          <p:spPr bwMode="auto">
            <a:xfrm>
              <a:off x="926" y="1095"/>
              <a:ext cx="355" cy="35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ko-KR" altLang="en-US" sz="2400" b="1">
                  <a:latin typeface="Verdana" pitchFamily="34" charset="0"/>
                  <a:ea typeface="Gulim" pitchFamily="34" charset="-127"/>
                </a:rPr>
                <a:t>1</a:t>
              </a:r>
            </a:p>
          </p:txBody>
        </p:sp>
      </p:grp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4356100" y="3148013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latin typeface="Verdana" pitchFamily="34" charset="0"/>
                <a:ea typeface="宋体" charset="-122"/>
              </a:rPr>
              <a:t>研究者的水平和专长</a:t>
            </a:r>
          </a:p>
        </p:txBody>
      </p:sp>
      <p:grpSp>
        <p:nvGrpSpPr>
          <p:cNvPr id="201737" name="Group 9"/>
          <p:cNvGrpSpPr>
            <a:grpSpLocks/>
          </p:cNvGrpSpPr>
          <p:nvPr/>
        </p:nvGrpSpPr>
        <p:grpSpPr bwMode="auto">
          <a:xfrm>
            <a:off x="3505200" y="3070225"/>
            <a:ext cx="762000" cy="762000"/>
            <a:chOff x="864" y="1046"/>
            <a:chExt cx="480" cy="480"/>
          </a:xfrm>
        </p:grpSpPr>
        <p:sp>
          <p:nvSpPr>
            <p:cNvPr id="201738" name="Oval 10"/>
            <p:cNvSpPr>
              <a:spLocks noChangeArrowheads="1"/>
            </p:cNvSpPr>
            <p:nvPr/>
          </p:nvSpPr>
          <p:spPr bwMode="auto">
            <a:xfrm>
              <a:off x="864" y="1046"/>
              <a:ext cx="480" cy="48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39" name="Oval 11"/>
            <p:cNvSpPr>
              <a:spLocks noChangeArrowheads="1"/>
            </p:cNvSpPr>
            <p:nvPr/>
          </p:nvSpPr>
          <p:spPr bwMode="auto">
            <a:xfrm>
              <a:off x="926" y="1095"/>
              <a:ext cx="355" cy="35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ko-KR" altLang="en-US" sz="2400" b="1">
                  <a:latin typeface="Verdana" pitchFamily="34" charset="0"/>
                  <a:ea typeface="Gulim" pitchFamily="34" charset="-127"/>
                </a:rPr>
                <a:t>2</a:t>
              </a:r>
            </a:p>
          </p:txBody>
        </p:sp>
      </p:grp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4356100" y="4094163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latin typeface="Verdana" pitchFamily="34" charset="0"/>
                <a:ea typeface="宋体" charset="-122"/>
              </a:rPr>
              <a:t>研究所需的设施和设备</a:t>
            </a:r>
          </a:p>
        </p:txBody>
      </p:sp>
      <p:grpSp>
        <p:nvGrpSpPr>
          <p:cNvPr id="201741" name="Group 13"/>
          <p:cNvGrpSpPr>
            <a:grpSpLocks/>
          </p:cNvGrpSpPr>
          <p:nvPr/>
        </p:nvGrpSpPr>
        <p:grpSpPr bwMode="auto">
          <a:xfrm>
            <a:off x="3505200" y="4016375"/>
            <a:ext cx="762000" cy="762000"/>
            <a:chOff x="864" y="1046"/>
            <a:chExt cx="480" cy="480"/>
          </a:xfrm>
        </p:grpSpPr>
        <p:sp>
          <p:nvSpPr>
            <p:cNvPr id="201742" name="Oval 14"/>
            <p:cNvSpPr>
              <a:spLocks noChangeArrowheads="1"/>
            </p:cNvSpPr>
            <p:nvPr/>
          </p:nvSpPr>
          <p:spPr bwMode="auto">
            <a:xfrm>
              <a:off x="864" y="1046"/>
              <a:ext cx="480" cy="48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43" name="Oval 15"/>
            <p:cNvSpPr>
              <a:spLocks noChangeArrowheads="1"/>
            </p:cNvSpPr>
            <p:nvPr/>
          </p:nvSpPr>
          <p:spPr bwMode="auto">
            <a:xfrm>
              <a:off x="926" y="1095"/>
              <a:ext cx="355" cy="35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ko-KR" altLang="en-US" sz="2400" b="1">
                  <a:latin typeface="Verdana" pitchFamily="34" charset="0"/>
                  <a:ea typeface="Gulim" pitchFamily="34" charset="-127"/>
                </a:rPr>
                <a:t>3</a:t>
              </a:r>
            </a:p>
          </p:txBody>
        </p:sp>
      </p:grp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4356100" y="5051425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latin typeface="Verdana" pitchFamily="34" charset="0"/>
                <a:ea typeface="宋体" charset="-122"/>
              </a:rPr>
              <a:t>合作研究</a:t>
            </a:r>
          </a:p>
        </p:txBody>
      </p:sp>
      <p:grpSp>
        <p:nvGrpSpPr>
          <p:cNvPr id="201745" name="Group 17"/>
          <p:cNvGrpSpPr>
            <a:grpSpLocks/>
          </p:cNvGrpSpPr>
          <p:nvPr/>
        </p:nvGrpSpPr>
        <p:grpSpPr bwMode="auto">
          <a:xfrm>
            <a:off x="3505200" y="4973638"/>
            <a:ext cx="762000" cy="762000"/>
            <a:chOff x="864" y="1046"/>
            <a:chExt cx="480" cy="480"/>
          </a:xfrm>
        </p:grpSpPr>
        <p:sp>
          <p:nvSpPr>
            <p:cNvPr id="201746" name="Oval 18"/>
            <p:cNvSpPr>
              <a:spLocks noChangeArrowheads="1"/>
            </p:cNvSpPr>
            <p:nvPr/>
          </p:nvSpPr>
          <p:spPr bwMode="auto">
            <a:xfrm>
              <a:off x="864" y="1046"/>
              <a:ext cx="480" cy="48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1747" name="Oval 19"/>
            <p:cNvSpPr>
              <a:spLocks noChangeArrowheads="1"/>
            </p:cNvSpPr>
            <p:nvPr/>
          </p:nvSpPr>
          <p:spPr bwMode="auto">
            <a:xfrm>
              <a:off x="926" y="1095"/>
              <a:ext cx="355" cy="35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ko-KR" altLang="en-US" sz="2400" b="1">
                  <a:latin typeface="Verdana" pitchFamily="34" charset="0"/>
                  <a:ea typeface="Gulim" pitchFamily="34" charset="-127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4219575" y="19812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题目、内容摘要、主题词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4219575" y="2820988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研究组组成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219575" y="363696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年度计划及预期进展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4219575" y="4486275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申请经费的额度和预算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4219575" y="5324475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zh-CN" altLang="en-US" sz="2800" b="1">
                <a:ea typeface="宋体" charset="-122"/>
              </a:rPr>
              <a:t>专家和单位的推荐意见</a:t>
            </a:r>
            <a:endParaRPr lang="ko-KR" altLang="en-US" sz="2800" b="1">
              <a:ea typeface="宋体" charset="-122"/>
            </a:endParaRPr>
          </a:p>
        </p:txBody>
      </p:sp>
      <p:sp>
        <p:nvSpPr>
          <p:cNvPr id="203784" name="Oval 8"/>
          <p:cNvSpPr>
            <a:spLocks noChangeArrowheads="1"/>
          </p:cNvSpPr>
          <p:nvPr/>
        </p:nvSpPr>
        <p:spPr bwMode="gray">
          <a:xfrm>
            <a:off x="3237963" y="1961616"/>
            <a:ext cx="791650" cy="6059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ko-KR" altLang="en-US" sz="2200" dirty="0">
                <a:latin typeface="Verdana" pitchFamily="34" charset="0"/>
                <a:ea typeface="Gulim" pitchFamily="34" charset="-127"/>
              </a:rPr>
              <a:t> 1 </a:t>
            </a:r>
          </a:p>
        </p:txBody>
      </p:sp>
      <p:sp>
        <p:nvSpPr>
          <p:cNvPr id="203785" name="Oval 9"/>
          <p:cNvSpPr>
            <a:spLocks noChangeArrowheads="1"/>
          </p:cNvSpPr>
          <p:nvPr/>
        </p:nvSpPr>
        <p:spPr bwMode="gray">
          <a:xfrm>
            <a:off x="3237963" y="2799816"/>
            <a:ext cx="791650" cy="6059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ko-KR" altLang="en-US" sz="2200">
                <a:latin typeface="Verdana" pitchFamily="34" charset="0"/>
                <a:ea typeface="Gulim" pitchFamily="34" charset="-127"/>
              </a:rPr>
              <a:t> 2 </a:t>
            </a:r>
          </a:p>
        </p:txBody>
      </p:sp>
      <p:sp>
        <p:nvSpPr>
          <p:cNvPr id="203786" name="Oval 10"/>
          <p:cNvSpPr>
            <a:spLocks noChangeArrowheads="1"/>
          </p:cNvSpPr>
          <p:nvPr/>
        </p:nvSpPr>
        <p:spPr bwMode="gray">
          <a:xfrm>
            <a:off x="3237963" y="3612616"/>
            <a:ext cx="791650" cy="6059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ko-KR" altLang="en-US" sz="2200">
                <a:latin typeface="Verdana" pitchFamily="34" charset="0"/>
                <a:ea typeface="Gulim" pitchFamily="34" charset="-127"/>
              </a:rPr>
              <a:t> 3 </a:t>
            </a:r>
          </a:p>
        </p:txBody>
      </p:sp>
      <p:sp>
        <p:nvSpPr>
          <p:cNvPr id="203787" name="Oval 11"/>
          <p:cNvSpPr>
            <a:spLocks noChangeArrowheads="1"/>
          </p:cNvSpPr>
          <p:nvPr/>
        </p:nvSpPr>
        <p:spPr bwMode="gray">
          <a:xfrm>
            <a:off x="3237963" y="4463516"/>
            <a:ext cx="791650" cy="6059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ko-KR" altLang="en-US" sz="2200">
                <a:latin typeface="Verdana" pitchFamily="34" charset="0"/>
                <a:ea typeface="Gulim" pitchFamily="34" charset="-127"/>
              </a:rPr>
              <a:t> 4 </a:t>
            </a:r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gray">
          <a:xfrm>
            <a:off x="3237963" y="5339816"/>
            <a:ext cx="791650" cy="6059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ko-KR" altLang="en-US" sz="2200">
                <a:latin typeface="Verdana" pitchFamily="34" charset="0"/>
                <a:ea typeface="Gulim" pitchFamily="34" charset="-127"/>
              </a:rPr>
              <a:t> 5 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4953000" y="1371601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charset="-122"/>
                <a:ea typeface="宋体" charset="-122"/>
              </a:rPr>
              <a:t>其它内容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pic>
        <p:nvPicPr>
          <p:cNvPr id="236547" name="Picture 3" descr="leav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gray">
          <a:xfrm rot="-2700000">
            <a:off x="5338764" y="3187701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48" name="Picture 4" descr="leave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gray">
          <a:xfrm rot="-2700000">
            <a:off x="5210176" y="4525964"/>
            <a:ext cx="803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49" name="Picture 5" descr="leave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gray">
          <a:xfrm rot="-2700000">
            <a:off x="6542089" y="4452939"/>
            <a:ext cx="4730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50" name="Picture 6" descr="leave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gray">
          <a:xfrm rot="-24300000">
            <a:off x="6470651" y="3352801"/>
            <a:ext cx="803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51" name="Oval 7"/>
          <p:cNvSpPr>
            <a:spLocks noChangeArrowheads="1"/>
          </p:cNvSpPr>
          <p:nvPr/>
        </p:nvSpPr>
        <p:spPr bwMode="gray">
          <a:xfrm>
            <a:off x="5426076" y="3373439"/>
            <a:ext cx="1584325" cy="15843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0784"/>
                  <a:invGamma/>
                  <a:alpha val="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gray">
          <a:xfrm>
            <a:off x="2286000" y="205740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r>
              <a:rPr lang="en-US" altLang="zh-CN">
                <a:ea typeface="宋体" charset="-122"/>
              </a:rPr>
              <a:t>PECVD:SiO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 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  <a:r>
              <a:rPr lang="en-US" altLang="zh-CN">
                <a:ea typeface="宋体" charset="-122"/>
              </a:rPr>
              <a:t>, SiC </a:t>
            </a:r>
          </a:p>
          <a:p>
            <a:pPr lvl="1"/>
            <a:r>
              <a:rPr lang="en-US" altLang="zh-CN">
                <a:ea typeface="宋体" charset="-122"/>
              </a:rPr>
              <a:t>Sputter: Ti, Au, Pt, Al, </a:t>
            </a:r>
          </a:p>
          <a:p>
            <a:pPr lvl="1"/>
            <a:r>
              <a:rPr lang="en-US" altLang="zh-CN">
                <a:ea typeface="宋体" charset="-122"/>
              </a:rPr>
              <a:t>              Cr, W, Pb</a:t>
            </a:r>
          </a:p>
          <a:p>
            <a:pPr lvl="1"/>
            <a:r>
              <a:rPr lang="en-US" altLang="zh-CN">
                <a:ea typeface="宋体" charset="-122"/>
              </a:rPr>
              <a:t>LPCVD: PolySi, 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</a:p>
          <a:p>
            <a:pPr lvl="1"/>
            <a:r>
              <a:rPr lang="en-US" altLang="zh-CN">
                <a:ea typeface="宋体" charset="-122"/>
              </a:rPr>
              <a:t>Si Oxidation:HO,O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,H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O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236553" name="AutoShape 9"/>
          <p:cNvSpPr>
            <a:spLocks noChangeArrowheads="1"/>
          </p:cNvSpPr>
          <p:nvPr/>
        </p:nvSpPr>
        <p:spPr bwMode="gray">
          <a:xfrm>
            <a:off x="2255838" y="1828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>
                <a:solidFill>
                  <a:schemeClr val="bg1"/>
                </a:solidFill>
                <a:ea typeface="宋体" charset="-122"/>
              </a:rPr>
              <a:t>薄膜工艺</a:t>
            </a:r>
            <a:endParaRPr lang="zh-CN" altLang="en-US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gray">
          <a:xfrm>
            <a:off x="2286000" y="4649789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r>
              <a:rPr lang="en-US" altLang="zh-CN">
                <a:ea typeface="宋体" charset="-122"/>
              </a:rPr>
              <a:t>Ion Injection:As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,P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,BF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   </a:t>
            </a:r>
          </a:p>
          <a:p>
            <a:pPr lvl="1"/>
            <a:r>
              <a:rPr lang="en-US" altLang="zh-CN">
                <a:ea typeface="宋体" charset="-122"/>
              </a:rPr>
              <a:t>Diffusion: P</a:t>
            </a:r>
            <a:r>
              <a:rPr lang="en-US" altLang="zh-CN" baseline="30000">
                <a:ea typeface="宋体" charset="-122"/>
              </a:rPr>
              <a:t>+</a:t>
            </a:r>
            <a:r>
              <a:rPr lang="en-US" altLang="zh-CN">
                <a:ea typeface="宋体" charset="-122"/>
              </a:rPr>
              <a:t>,B</a:t>
            </a:r>
            <a:r>
              <a:rPr lang="en-US" altLang="zh-CN" baseline="30000">
                <a:ea typeface="宋体" charset="-122"/>
              </a:rPr>
              <a:t>+</a:t>
            </a:r>
          </a:p>
          <a:p>
            <a:pPr lvl="1"/>
            <a:endParaRPr lang="en-US" altLang="ko-KR" baseline="30000">
              <a:ea typeface="Gulim" pitchFamily="34" charset="-127"/>
            </a:endParaRPr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gray">
          <a:xfrm>
            <a:off x="2255838" y="4421188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>
                <a:solidFill>
                  <a:schemeClr val="bg1"/>
                </a:solidFill>
                <a:ea typeface="宋体" charset="-122"/>
              </a:rPr>
              <a:t>调整参数</a:t>
            </a:r>
            <a:endParaRPr lang="zh-CN" altLang="en-US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36556" name="AutoShape 12"/>
          <p:cNvSpPr>
            <a:spLocks noChangeArrowheads="1"/>
          </p:cNvSpPr>
          <p:nvPr/>
        </p:nvSpPr>
        <p:spPr bwMode="gray">
          <a:xfrm>
            <a:off x="6973888" y="2057400"/>
            <a:ext cx="3175000" cy="185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/>
            <a:endParaRPr lang="en-US" altLang="zh-CN">
              <a:ea typeface="宋体" charset="-122"/>
            </a:endParaRPr>
          </a:p>
          <a:p>
            <a:pPr lvl="1"/>
            <a:r>
              <a:rPr lang="en-US" altLang="zh-CN">
                <a:ea typeface="宋体" charset="-122"/>
              </a:rPr>
              <a:t>ICP: Si, Ti/Al, Cr/Cu, Cr/Pt, </a:t>
            </a:r>
          </a:p>
          <a:p>
            <a:pPr lvl="1"/>
            <a:r>
              <a:rPr lang="en-US" altLang="zh-CN">
                <a:ea typeface="宋体" charset="-122"/>
              </a:rPr>
              <a:t>         Ti/Pt/Au, Pyrex, SiO</a:t>
            </a:r>
            <a:r>
              <a:rPr lang="en-US" altLang="zh-CN" baseline="-25000">
                <a:ea typeface="宋体" charset="-122"/>
              </a:rPr>
              <a:t>2</a:t>
            </a:r>
          </a:p>
          <a:p>
            <a:pPr lvl="1"/>
            <a:r>
              <a:rPr lang="en-US" altLang="zh-CN">
                <a:ea typeface="宋体" charset="-122"/>
              </a:rPr>
              <a:t>RIE:Si,SiO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,Si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N</a:t>
            </a:r>
            <a:r>
              <a:rPr lang="en-US" altLang="zh-CN" baseline="-25000">
                <a:ea typeface="宋体" charset="-122"/>
              </a:rPr>
              <a:t>4</a:t>
            </a:r>
            <a:r>
              <a:rPr lang="en-US" altLang="zh-CN">
                <a:ea typeface="宋体" charset="-122"/>
              </a:rPr>
              <a:t>, SiO</a:t>
            </a:r>
            <a:r>
              <a:rPr lang="en-US" altLang="zh-CN" baseline="-25000">
                <a:ea typeface="宋体" charset="-122"/>
              </a:rPr>
              <a:t>2</a:t>
            </a:r>
            <a:r>
              <a:rPr lang="en-US" altLang="zh-CN">
                <a:ea typeface="宋体" charset="-122"/>
              </a:rPr>
              <a:t>,</a:t>
            </a:r>
          </a:p>
          <a:p>
            <a:pPr lvl="1"/>
            <a:r>
              <a:rPr lang="en-US" altLang="zh-CN">
                <a:ea typeface="宋体" charset="-122"/>
              </a:rPr>
              <a:t>Solutions: KOH, BHF, </a:t>
            </a:r>
          </a:p>
          <a:p>
            <a:pPr lvl="1"/>
            <a:r>
              <a:rPr lang="en-US" altLang="zh-CN">
                <a:ea typeface="宋体" charset="-122"/>
              </a:rPr>
              <a:t>                 HF, H</a:t>
            </a:r>
            <a:r>
              <a:rPr lang="en-US" altLang="zh-CN" baseline="-25000">
                <a:ea typeface="宋体" charset="-122"/>
              </a:rPr>
              <a:t>3</a:t>
            </a:r>
            <a:r>
              <a:rPr lang="en-US" altLang="zh-CN">
                <a:ea typeface="宋体" charset="-122"/>
              </a:rPr>
              <a:t>PO</a:t>
            </a:r>
            <a:r>
              <a:rPr lang="en-US" altLang="zh-CN" baseline="-25000">
                <a:ea typeface="宋体" charset="-122"/>
              </a:rPr>
              <a:t>4</a:t>
            </a:r>
            <a:endParaRPr lang="en-US" altLang="ko-KR" baseline="-25000">
              <a:ea typeface="Gulim" pitchFamily="34" charset="-127"/>
            </a:endParaRPr>
          </a:p>
          <a:p>
            <a:pPr lvl="1"/>
            <a:endParaRPr lang="en-US" altLang="ko-KR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36557" name="AutoShape 13"/>
          <p:cNvSpPr>
            <a:spLocks noChangeArrowheads="1"/>
          </p:cNvSpPr>
          <p:nvPr/>
        </p:nvSpPr>
        <p:spPr bwMode="gray">
          <a:xfrm>
            <a:off x="6943725" y="1828800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>
                <a:solidFill>
                  <a:schemeClr val="bg1"/>
                </a:solidFill>
                <a:ea typeface="宋体" charset="-122"/>
              </a:rPr>
              <a:t>刻蚀工艺</a:t>
            </a:r>
            <a:endParaRPr lang="zh-CN" altLang="en-US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36558" name="AutoShape 14"/>
          <p:cNvSpPr>
            <a:spLocks noChangeArrowheads="1"/>
          </p:cNvSpPr>
          <p:nvPr/>
        </p:nvSpPr>
        <p:spPr bwMode="gray">
          <a:xfrm>
            <a:off x="6973888" y="4649789"/>
            <a:ext cx="3175000" cy="185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zh-CN">
                <a:ea typeface="宋体" charset="-122"/>
              </a:rPr>
              <a:t>Anode (electrostatic), </a:t>
            </a:r>
          </a:p>
          <a:p>
            <a:pPr eaLnBrk="0" hangingPunct="0"/>
            <a:r>
              <a:rPr lang="en-US" altLang="zh-CN">
                <a:ea typeface="宋体" charset="-122"/>
              </a:rPr>
              <a:t>Au-Si, hot</a:t>
            </a:r>
            <a:endParaRPr lang="en-US" altLang="ko-KR">
              <a:ea typeface="Gulim" pitchFamily="34" charset="-127"/>
            </a:endParaRPr>
          </a:p>
        </p:txBody>
      </p:sp>
      <p:sp>
        <p:nvSpPr>
          <p:cNvPr id="236559" name="AutoShape 15"/>
          <p:cNvSpPr>
            <a:spLocks noChangeArrowheads="1"/>
          </p:cNvSpPr>
          <p:nvPr/>
        </p:nvSpPr>
        <p:spPr bwMode="gray">
          <a:xfrm>
            <a:off x="6943725" y="4421188"/>
            <a:ext cx="1752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>
                <a:solidFill>
                  <a:schemeClr val="bg1"/>
                </a:solidFill>
                <a:ea typeface="宋体" charset="-122"/>
              </a:rPr>
              <a:t>键合工艺</a:t>
            </a:r>
            <a:endParaRPr lang="zh-CN" altLang="en-US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236560" name="Group 16"/>
          <p:cNvGrpSpPr>
            <a:grpSpLocks/>
          </p:cNvGrpSpPr>
          <p:nvPr/>
        </p:nvGrpSpPr>
        <p:grpSpPr bwMode="auto">
          <a:xfrm>
            <a:off x="2286001" y="1219201"/>
            <a:ext cx="5294313" cy="620713"/>
            <a:chOff x="892" y="928"/>
            <a:chExt cx="3335" cy="391"/>
          </a:xfrm>
        </p:grpSpPr>
        <p:sp>
          <p:nvSpPr>
            <p:cNvPr id="236561" name="AutoShape 17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36562" name="Group 18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36563" name="Oval 19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36564" name="Group 20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36565" name="AutoShape 21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6566" name="Oval 22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36567" name="Rectangle 23"/>
          <p:cNvSpPr>
            <a:spLocks noChangeArrowheads="1"/>
          </p:cNvSpPr>
          <p:nvPr/>
        </p:nvSpPr>
        <p:spPr bwMode="white">
          <a:xfrm>
            <a:off x="2889250" y="1282700"/>
            <a:ext cx="4425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2800" b="1" i="1">
                <a:solidFill>
                  <a:schemeClr val="bg1"/>
                </a:solidFill>
                <a:ea typeface="Gulim" pitchFamily="34" charset="-127"/>
              </a:rPr>
              <a:t>微电子所工艺信息库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49859" name="AutoShape 3"/>
          <p:cNvSpPr>
            <a:spLocks noChangeArrowheads="1"/>
          </p:cNvSpPr>
          <p:nvPr/>
        </p:nvSpPr>
        <p:spPr bwMode="gray">
          <a:xfrm>
            <a:off x="2133600" y="1600200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>
              <a:ea typeface="宋体" charset="-122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black">
          <a:xfrm>
            <a:off x="2438400" y="2819401"/>
            <a:ext cx="220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/>
            <a:r>
              <a:rPr lang="en-US" altLang="zh-CN" sz="3200" b="1">
                <a:ea typeface="宋体" charset="-122"/>
              </a:rPr>
              <a:t>MEMS</a:t>
            </a:r>
          </a:p>
          <a:p>
            <a:pPr marL="120650" indent="-120650"/>
            <a:r>
              <a:rPr lang="zh-CN" altLang="en-US" sz="3200" b="1">
                <a:ea typeface="宋体" charset="-122"/>
              </a:rPr>
              <a:t>和</a:t>
            </a:r>
            <a:r>
              <a:rPr lang="en-US" altLang="zh-CN" sz="3200" b="1">
                <a:ea typeface="宋体" charset="-122"/>
              </a:rPr>
              <a:t>IC</a:t>
            </a:r>
            <a:r>
              <a:rPr lang="zh-CN" altLang="en-US" sz="3200" b="1">
                <a:ea typeface="宋体" charset="-122"/>
              </a:rPr>
              <a:t>的</a:t>
            </a:r>
          </a:p>
          <a:p>
            <a:pPr marL="120650" indent="-120650"/>
            <a:r>
              <a:rPr lang="zh-CN" altLang="en-US" sz="3200" b="1">
                <a:ea typeface="宋体" charset="-122"/>
              </a:rPr>
              <a:t>关键性</a:t>
            </a:r>
          </a:p>
          <a:p>
            <a:pPr marL="120650" indent="-120650"/>
            <a:r>
              <a:rPr lang="zh-CN" altLang="en-US" sz="3200" b="1">
                <a:ea typeface="宋体" charset="-122"/>
              </a:rPr>
              <a:t>差别</a:t>
            </a:r>
            <a:endParaRPr lang="en-US" altLang="zh-CN" sz="3200" b="1">
              <a:ea typeface="宋体" charset="-122"/>
            </a:endParaRPr>
          </a:p>
        </p:txBody>
      </p: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5029200" y="1676400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9862" name="Group 6"/>
          <p:cNvGrpSpPr>
            <a:grpSpLocks/>
          </p:cNvGrpSpPr>
          <p:nvPr/>
        </p:nvGrpSpPr>
        <p:grpSpPr bwMode="auto">
          <a:xfrm>
            <a:off x="5105401" y="1828801"/>
            <a:ext cx="4924425" cy="1228725"/>
            <a:chOff x="2304" y="1200"/>
            <a:chExt cx="3102" cy="774"/>
          </a:xfrm>
        </p:grpSpPr>
        <p:sp>
          <p:nvSpPr>
            <p:cNvPr id="249863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9864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9865" name="Group 9"/>
          <p:cNvGrpSpPr>
            <a:grpSpLocks/>
          </p:cNvGrpSpPr>
          <p:nvPr/>
        </p:nvGrpSpPr>
        <p:grpSpPr bwMode="auto">
          <a:xfrm>
            <a:off x="5105401" y="3190876"/>
            <a:ext cx="4924425" cy="1228725"/>
            <a:chOff x="2304" y="2058"/>
            <a:chExt cx="3102" cy="774"/>
          </a:xfrm>
        </p:grpSpPr>
        <p:sp>
          <p:nvSpPr>
            <p:cNvPr id="249866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9867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9868" name="Group 12"/>
          <p:cNvGrpSpPr>
            <a:grpSpLocks/>
          </p:cNvGrpSpPr>
          <p:nvPr/>
        </p:nvGrpSpPr>
        <p:grpSpPr bwMode="auto">
          <a:xfrm>
            <a:off x="5105401" y="4495801"/>
            <a:ext cx="4924425" cy="1228725"/>
            <a:chOff x="2304" y="2880"/>
            <a:chExt cx="3102" cy="774"/>
          </a:xfrm>
        </p:grpSpPr>
        <p:sp>
          <p:nvSpPr>
            <p:cNvPr id="249869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987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9871" name="Text Box 15"/>
          <p:cNvSpPr txBox="1">
            <a:spLocks noChangeArrowheads="1"/>
          </p:cNvSpPr>
          <p:nvPr/>
        </p:nvSpPr>
        <p:spPr bwMode="gray">
          <a:xfrm>
            <a:off x="5791200" y="4660901"/>
            <a:ext cx="40322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ea typeface="宋体" charset="-122"/>
              </a:rPr>
              <a:t>IC</a:t>
            </a:r>
            <a:r>
              <a:rPr lang="zh-CN" altLang="en-US" sz="2400" b="1">
                <a:ea typeface="宋体" charset="-122"/>
              </a:rPr>
              <a:t>无可动部件，而</a:t>
            </a:r>
            <a:r>
              <a:rPr lang="en-US" altLang="zh-CN" sz="2400" b="1">
                <a:ea typeface="宋体" charset="-122"/>
              </a:rPr>
              <a:t>MEMS </a:t>
            </a:r>
            <a:r>
              <a:rPr lang="zh-CN" altLang="en-US" sz="2400" b="1">
                <a:ea typeface="宋体" charset="-122"/>
              </a:rPr>
              <a:t>器件可以产生某种运动</a:t>
            </a:r>
            <a:endParaRPr lang="en-US" altLang="zh-CN" sz="2400" b="1">
              <a:ea typeface="宋体" charset="-122"/>
            </a:endParaRP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gray">
          <a:xfrm>
            <a:off x="5791200" y="3200401"/>
            <a:ext cx="40322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ea typeface="宋体" charset="-122"/>
              </a:rPr>
              <a:t>IC</a:t>
            </a:r>
            <a:r>
              <a:rPr lang="zh-CN" altLang="en-US" sz="2400" b="1">
                <a:ea typeface="宋体" charset="-122"/>
              </a:rPr>
              <a:t>依靠其表面之下的各种效应来工作，而</a:t>
            </a:r>
            <a:r>
              <a:rPr lang="en-US" altLang="zh-CN" sz="2400" b="1">
                <a:ea typeface="宋体" charset="-122"/>
              </a:rPr>
              <a:t>MEMS </a:t>
            </a:r>
            <a:r>
              <a:rPr lang="zh-CN" altLang="en-US" sz="2400" b="1">
                <a:ea typeface="宋体" charset="-122"/>
              </a:rPr>
              <a:t>基本上是靠表面效应工作的器件</a:t>
            </a:r>
            <a:endParaRPr lang="en-US" altLang="zh-CN" sz="2400" b="1">
              <a:ea typeface="宋体" charset="-122"/>
            </a:endParaRP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gray">
          <a:xfrm>
            <a:off x="5791200" y="1993901"/>
            <a:ext cx="40322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ea typeface="宋体" charset="-122"/>
              </a:rPr>
              <a:t>IC</a:t>
            </a:r>
            <a:r>
              <a:rPr lang="zh-CN" altLang="en-US" sz="2400" b="1">
                <a:ea typeface="宋体" charset="-122"/>
              </a:rPr>
              <a:t>本质上是平面化的，</a:t>
            </a:r>
            <a:r>
              <a:rPr lang="en-US" altLang="zh-CN" sz="2400" b="1">
                <a:ea typeface="宋体" charset="-122"/>
              </a:rPr>
              <a:t>MEMS</a:t>
            </a:r>
            <a:r>
              <a:rPr lang="zh-CN" altLang="en-US" sz="2400" b="1">
                <a:ea typeface="宋体" charset="-122"/>
              </a:rPr>
              <a:t>一般来说却不是</a:t>
            </a:r>
            <a:endParaRPr lang="en-US" altLang="zh-CN" sz="2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gray">
          <a:xfrm rot="39573186">
            <a:off x="6301582" y="261064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gray">
          <a:xfrm rot="3465783">
            <a:off x="6301582" y="4774407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gray">
          <a:xfrm rot="35969022">
            <a:off x="5082382" y="268684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gray">
          <a:xfrm rot="7535209">
            <a:off x="5044282" y="474107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7" name="AutoShape 7"/>
          <p:cNvSpPr>
            <a:spLocks noChangeArrowheads="1"/>
          </p:cNvSpPr>
          <p:nvPr/>
        </p:nvSpPr>
        <p:spPr bwMode="gray">
          <a:xfrm>
            <a:off x="6880226" y="373856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8" name="AutoShape 8"/>
          <p:cNvSpPr>
            <a:spLocks noChangeArrowheads="1"/>
          </p:cNvSpPr>
          <p:nvPr/>
        </p:nvSpPr>
        <p:spPr bwMode="gray">
          <a:xfrm rot="-10800000">
            <a:off x="4470400" y="3732214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folHlink">
                  <a:gamma/>
                  <a:shade val="8902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gray">
          <a:xfrm>
            <a:off x="4216401" y="3582868"/>
            <a:ext cx="3743325" cy="519351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50890" name="Group 10"/>
          <p:cNvGrpSpPr>
            <a:grpSpLocks/>
          </p:cNvGrpSpPr>
          <p:nvPr/>
        </p:nvGrpSpPr>
        <p:grpSpPr bwMode="auto">
          <a:xfrm>
            <a:off x="4953001" y="2028826"/>
            <a:ext cx="360363" cy="360363"/>
            <a:chOff x="1973" y="1706"/>
            <a:chExt cx="227" cy="227"/>
          </a:xfrm>
        </p:grpSpPr>
        <p:sp>
          <p:nvSpPr>
            <p:cNvPr id="25089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89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0893" name="Group 13"/>
          <p:cNvGrpSpPr>
            <a:grpSpLocks/>
          </p:cNvGrpSpPr>
          <p:nvPr/>
        </p:nvGrpSpPr>
        <p:grpSpPr bwMode="auto">
          <a:xfrm>
            <a:off x="4008438" y="3684588"/>
            <a:ext cx="360362" cy="360362"/>
            <a:chOff x="1565" y="2659"/>
            <a:chExt cx="227" cy="227"/>
          </a:xfrm>
        </p:grpSpPr>
        <p:sp>
          <p:nvSpPr>
            <p:cNvPr id="25089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0896" name="Group 16"/>
          <p:cNvGrpSpPr>
            <a:grpSpLocks/>
          </p:cNvGrpSpPr>
          <p:nvPr/>
        </p:nvGrpSpPr>
        <p:grpSpPr bwMode="auto">
          <a:xfrm>
            <a:off x="4872038" y="5227638"/>
            <a:ext cx="360362" cy="360362"/>
            <a:chOff x="2109" y="3612"/>
            <a:chExt cx="227" cy="227"/>
          </a:xfrm>
        </p:grpSpPr>
        <p:sp>
          <p:nvSpPr>
            <p:cNvPr id="25089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0899" name="Group 19"/>
          <p:cNvGrpSpPr>
            <a:grpSpLocks/>
          </p:cNvGrpSpPr>
          <p:nvPr/>
        </p:nvGrpSpPr>
        <p:grpSpPr bwMode="auto">
          <a:xfrm>
            <a:off x="6802438" y="2008188"/>
            <a:ext cx="360362" cy="360362"/>
            <a:chOff x="3470" y="1706"/>
            <a:chExt cx="227" cy="227"/>
          </a:xfrm>
        </p:grpSpPr>
        <p:sp>
          <p:nvSpPr>
            <p:cNvPr id="25090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0902" name="Group 22"/>
          <p:cNvGrpSpPr>
            <a:grpSpLocks/>
          </p:cNvGrpSpPr>
          <p:nvPr/>
        </p:nvGrpSpPr>
        <p:grpSpPr bwMode="auto">
          <a:xfrm>
            <a:off x="7751763" y="3684588"/>
            <a:ext cx="360362" cy="360362"/>
            <a:chOff x="3923" y="2659"/>
            <a:chExt cx="227" cy="227"/>
          </a:xfrm>
        </p:grpSpPr>
        <p:sp>
          <p:nvSpPr>
            <p:cNvPr id="25090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0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0905" name="Group 25"/>
          <p:cNvGrpSpPr>
            <a:grpSpLocks/>
          </p:cNvGrpSpPr>
          <p:nvPr/>
        </p:nvGrpSpPr>
        <p:grpSpPr bwMode="auto">
          <a:xfrm>
            <a:off x="6858001" y="5284788"/>
            <a:ext cx="360363" cy="360362"/>
            <a:chOff x="3515" y="3521"/>
            <a:chExt cx="227" cy="227"/>
          </a:xfrm>
        </p:grpSpPr>
        <p:sp>
          <p:nvSpPr>
            <p:cNvPr id="25090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0908" name="Oval 28"/>
          <p:cNvSpPr>
            <a:spLocks noChangeArrowheads="1"/>
          </p:cNvSpPr>
          <p:nvPr/>
        </p:nvSpPr>
        <p:spPr bwMode="gray">
          <a:xfrm>
            <a:off x="5148264" y="3635257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gray">
          <a:xfrm>
            <a:off x="5141914" y="3619382"/>
            <a:ext cx="259766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50910" name="Oval 30"/>
          <p:cNvSpPr>
            <a:spLocks noChangeArrowheads="1"/>
          </p:cNvSpPr>
          <p:nvPr/>
        </p:nvSpPr>
        <p:spPr bwMode="gray">
          <a:xfrm>
            <a:off x="5275264" y="3635257"/>
            <a:ext cx="1690687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50911" name="Oval 31"/>
          <p:cNvSpPr>
            <a:spLocks noChangeArrowheads="1"/>
          </p:cNvSpPr>
          <p:nvPr/>
        </p:nvSpPr>
        <p:spPr bwMode="gray">
          <a:xfrm>
            <a:off x="5257800" y="3608268"/>
            <a:ext cx="1690688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50912" name="Group 32"/>
          <p:cNvGrpSpPr>
            <a:grpSpLocks/>
          </p:cNvGrpSpPr>
          <p:nvPr/>
        </p:nvGrpSpPr>
        <p:grpSpPr bwMode="auto">
          <a:xfrm>
            <a:off x="5359401" y="3152775"/>
            <a:ext cx="1522413" cy="1473200"/>
            <a:chOff x="2416" y="1986"/>
            <a:chExt cx="959" cy="928"/>
          </a:xfrm>
        </p:grpSpPr>
        <p:sp>
          <p:nvSpPr>
            <p:cNvPr id="250913" name="Oval 33"/>
            <p:cNvSpPr>
              <a:spLocks noChangeArrowheads="1"/>
            </p:cNvSpPr>
            <p:nvPr/>
          </p:nvSpPr>
          <p:spPr bwMode="gray">
            <a:xfrm>
              <a:off x="2416" y="2290"/>
              <a:ext cx="959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0915" name="Oval 35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50918" name="Text Box 38"/>
          <p:cNvSpPr txBox="1">
            <a:spLocks noChangeArrowheads="1"/>
          </p:cNvSpPr>
          <p:nvPr/>
        </p:nvSpPr>
        <p:spPr bwMode="auto">
          <a:xfrm>
            <a:off x="5572143" y="3505201"/>
            <a:ext cx="111280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MEMS</a:t>
            </a:r>
          </a:p>
          <a:p>
            <a:pPr algn="ctr" eaLnBrk="0" hangingPunct="0"/>
            <a:r>
              <a:rPr lang="zh-CN" altLang="en-US" sz="2400" b="1">
                <a:solidFill>
                  <a:srgbClr val="000000"/>
                </a:solidFill>
                <a:ea typeface="宋体" charset="-122"/>
              </a:rPr>
              <a:t>的优势</a:t>
            </a:r>
          </a:p>
        </p:txBody>
      </p:sp>
      <p:sp>
        <p:nvSpPr>
          <p:cNvPr id="250919" name="Text Box 39"/>
          <p:cNvSpPr txBox="1">
            <a:spLocks noChangeArrowheads="1"/>
          </p:cNvSpPr>
          <p:nvPr/>
        </p:nvSpPr>
        <p:spPr bwMode="auto">
          <a:xfrm>
            <a:off x="7239001" y="1839913"/>
            <a:ext cx="1103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ea typeface="宋体" charset="-122"/>
              </a:rPr>
              <a:t>集成化</a:t>
            </a:r>
          </a:p>
        </p:txBody>
      </p:sp>
      <p:sp>
        <p:nvSpPr>
          <p:cNvPr id="250920" name="Text Box 40"/>
          <p:cNvSpPr txBox="1">
            <a:spLocks noChangeArrowheads="1"/>
          </p:cNvSpPr>
          <p:nvPr/>
        </p:nvSpPr>
        <p:spPr bwMode="auto">
          <a:xfrm>
            <a:off x="3817938" y="1839913"/>
            <a:ext cx="110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zh-CN" altLang="en-US" sz="2400" b="1">
                <a:ea typeface="宋体" charset="-122"/>
              </a:rPr>
              <a:t>微型化</a:t>
            </a:r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8153401" y="3592513"/>
            <a:ext cx="1103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ea typeface="宋体" charset="-122"/>
              </a:rPr>
              <a:t>多功能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7239001" y="5192713"/>
            <a:ext cx="1103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ea typeface="宋体" charset="-122"/>
              </a:rPr>
              <a:t>低成本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2903538" y="3592513"/>
            <a:ext cx="110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zh-CN" altLang="en-US" sz="2400" b="1">
                <a:ea typeface="宋体" charset="-122"/>
              </a:rPr>
              <a:t>高性能</a:t>
            </a:r>
          </a:p>
        </p:txBody>
      </p:sp>
      <p:sp>
        <p:nvSpPr>
          <p:cNvPr id="250924" name="Text Box 44"/>
          <p:cNvSpPr txBox="1">
            <a:spLocks noChangeArrowheads="1"/>
          </p:cNvSpPr>
          <p:nvPr/>
        </p:nvSpPr>
        <p:spPr bwMode="auto">
          <a:xfrm>
            <a:off x="3741738" y="5130800"/>
            <a:ext cx="110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zh-CN" altLang="en-US" sz="2400" b="1">
                <a:ea typeface="宋体" charset="-122"/>
              </a:rPr>
              <a:t>低功耗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3505200" y="2590800"/>
            <a:ext cx="5257800" cy="2895600"/>
            <a:chOff x="1443" y="1680"/>
            <a:chExt cx="2706" cy="1854"/>
          </a:xfrm>
        </p:grpSpPr>
        <p:sp>
          <p:nvSpPr>
            <p:cNvPr id="252932" name="Freeform 4"/>
            <p:cNvSpPr>
              <a:spLocks/>
            </p:cNvSpPr>
            <p:nvPr/>
          </p:nvSpPr>
          <p:spPr bwMode="gray">
            <a:xfrm>
              <a:off x="1851" y="2634"/>
              <a:ext cx="2298" cy="900"/>
            </a:xfrm>
            <a:custGeom>
              <a:avLst/>
              <a:gdLst/>
              <a:ahLst/>
              <a:cxnLst>
                <a:cxn ang="0">
                  <a:pos x="531" y="361"/>
                </a:cxn>
                <a:cxn ang="0">
                  <a:pos x="999" y="406"/>
                </a:cxn>
                <a:cxn ang="0">
                  <a:pos x="1547" y="188"/>
                </a:cxn>
                <a:cxn ang="0">
                  <a:pos x="1325" y="131"/>
                </a:cxn>
                <a:cxn ang="0">
                  <a:pos x="2005" y="0"/>
                </a:cxn>
                <a:cxn ang="0">
                  <a:pos x="2298" y="425"/>
                </a:cxn>
                <a:cxn ang="0">
                  <a:pos x="2054" y="340"/>
                </a:cxn>
                <a:cxn ang="0">
                  <a:pos x="1120" y="816"/>
                </a:cxn>
                <a:cxn ang="0">
                  <a:pos x="0" y="608"/>
                </a:cxn>
                <a:cxn ang="0">
                  <a:pos x="401" y="633"/>
                </a:cxn>
                <a:cxn ang="0">
                  <a:pos x="531" y="361"/>
                </a:cxn>
              </a:cxnLst>
              <a:rect l="0" t="0" r="r" b="b"/>
              <a:pathLst>
                <a:path w="2298" h="900">
                  <a:moveTo>
                    <a:pt x="531" y="361"/>
                  </a:moveTo>
                  <a:cubicBezTo>
                    <a:pt x="623" y="386"/>
                    <a:pt x="670" y="427"/>
                    <a:pt x="999" y="406"/>
                  </a:cubicBezTo>
                  <a:cubicBezTo>
                    <a:pt x="1329" y="385"/>
                    <a:pt x="1493" y="233"/>
                    <a:pt x="1547" y="188"/>
                  </a:cubicBezTo>
                  <a:lnTo>
                    <a:pt x="1325" y="131"/>
                  </a:lnTo>
                  <a:lnTo>
                    <a:pt x="2005" y="0"/>
                  </a:lnTo>
                  <a:lnTo>
                    <a:pt x="2298" y="425"/>
                  </a:lnTo>
                  <a:lnTo>
                    <a:pt x="2054" y="340"/>
                  </a:lnTo>
                  <a:cubicBezTo>
                    <a:pt x="1934" y="456"/>
                    <a:pt x="1774" y="732"/>
                    <a:pt x="1120" y="816"/>
                  </a:cubicBezTo>
                  <a:cubicBezTo>
                    <a:pt x="466" y="900"/>
                    <a:pt x="119" y="633"/>
                    <a:pt x="0" y="608"/>
                  </a:cubicBezTo>
                  <a:lnTo>
                    <a:pt x="401" y="633"/>
                  </a:lnTo>
                  <a:lnTo>
                    <a:pt x="531" y="361"/>
                  </a:lnTo>
                  <a:close/>
                </a:path>
              </a:pathLst>
            </a:custGeom>
            <a:solidFill>
              <a:srgbClr val="C0C0C0">
                <a:alpha val="5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3" name="Freeform 5"/>
            <p:cNvSpPr>
              <a:spLocks/>
            </p:cNvSpPr>
            <p:nvPr/>
          </p:nvSpPr>
          <p:spPr bwMode="gray">
            <a:xfrm>
              <a:off x="2281" y="1680"/>
              <a:ext cx="1863" cy="1144"/>
            </a:xfrm>
            <a:custGeom>
              <a:avLst/>
              <a:gdLst/>
              <a:ahLst/>
              <a:cxnLst>
                <a:cxn ang="0">
                  <a:pos x="474" y="211"/>
                </a:cxn>
                <a:cxn ang="0">
                  <a:pos x="463" y="0"/>
                </a:cxn>
                <a:cxn ang="0">
                  <a:pos x="0" y="404"/>
                </a:cxn>
                <a:cxn ang="0">
                  <a:pos x="498" y="815"/>
                </a:cxn>
                <a:cxn ang="0">
                  <a:pos x="490" y="580"/>
                </a:cxn>
                <a:cxn ang="0">
                  <a:pos x="1020" y="663"/>
                </a:cxn>
                <a:cxn ang="0">
                  <a:pos x="1200" y="982"/>
                </a:cxn>
                <a:cxn ang="0">
                  <a:pos x="1608" y="911"/>
                </a:cxn>
                <a:cxn ang="0">
                  <a:pos x="1762" y="1144"/>
                </a:cxn>
                <a:cxn ang="0">
                  <a:pos x="1739" y="701"/>
                </a:cxn>
                <a:cxn ang="0">
                  <a:pos x="1196" y="296"/>
                </a:cxn>
                <a:cxn ang="0">
                  <a:pos x="474" y="211"/>
                </a:cxn>
              </a:cxnLst>
              <a:rect l="0" t="0" r="r" b="b"/>
              <a:pathLst>
                <a:path w="1863" h="1144">
                  <a:moveTo>
                    <a:pt x="474" y="211"/>
                  </a:moveTo>
                  <a:lnTo>
                    <a:pt x="463" y="0"/>
                  </a:lnTo>
                  <a:lnTo>
                    <a:pt x="0" y="404"/>
                  </a:lnTo>
                  <a:lnTo>
                    <a:pt x="498" y="815"/>
                  </a:lnTo>
                  <a:lnTo>
                    <a:pt x="490" y="580"/>
                  </a:lnTo>
                  <a:cubicBezTo>
                    <a:pt x="577" y="555"/>
                    <a:pt x="902" y="596"/>
                    <a:pt x="1020" y="663"/>
                  </a:cubicBezTo>
                  <a:cubicBezTo>
                    <a:pt x="1239" y="776"/>
                    <a:pt x="1189" y="964"/>
                    <a:pt x="1200" y="982"/>
                  </a:cubicBezTo>
                  <a:lnTo>
                    <a:pt x="1608" y="911"/>
                  </a:lnTo>
                  <a:lnTo>
                    <a:pt x="1762" y="1144"/>
                  </a:lnTo>
                  <a:cubicBezTo>
                    <a:pt x="1783" y="1109"/>
                    <a:pt x="1863" y="914"/>
                    <a:pt x="1739" y="701"/>
                  </a:cubicBezTo>
                  <a:cubicBezTo>
                    <a:pt x="1615" y="488"/>
                    <a:pt x="1492" y="406"/>
                    <a:pt x="1196" y="296"/>
                  </a:cubicBezTo>
                  <a:cubicBezTo>
                    <a:pt x="900" y="186"/>
                    <a:pt x="474" y="211"/>
                    <a:pt x="474" y="211"/>
                  </a:cubicBezTo>
                  <a:close/>
                </a:path>
              </a:pathLst>
            </a:custGeom>
            <a:solidFill>
              <a:srgbClr val="C0C0C0">
                <a:alpha val="5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4" name="Freeform 6"/>
            <p:cNvSpPr>
              <a:spLocks/>
            </p:cNvSpPr>
            <p:nvPr/>
          </p:nvSpPr>
          <p:spPr bwMode="gray">
            <a:xfrm>
              <a:off x="1443" y="1934"/>
              <a:ext cx="1018" cy="1289"/>
            </a:xfrm>
            <a:custGeom>
              <a:avLst/>
              <a:gdLst/>
              <a:ahLst/>
              <a:cxnLst>
                <a:cxn ang="0">
                  <a:pos x="0" y="1220"/>
                </a:cxn>
                <a:cxn ang="0">
                  <a:pos x="774" y="1289"/>
                </a:cxn>
                <a:cxn ang="0">
                  <a:pos x="966" y="866"/>
                </a:cxn>
                <a:cxn ang="0">
                  <a:pos x="733" y="935"/>
                </a:cxn>
                <a:cxn ang="0">
                  <a:pos x="602" y="629"/>
                </a:cxn>
                <a:cxn ang="0">
                  <a:pos x="1018" y="346"/>
                </a:cxn>
                <a:cxn ang="0">
                  <a:pos x="777" y="156"/>
                </a:cxn>
                <a:cxn ang="0">
                  <a:pos x="976" y="0"/>
                </a:cxn>
                <a:cxn ang="0">
                  <a:pos x="346" y="233"/>
                </a:cxn>
                <a:cxn ang="0">
                  <a:pos x="21" y="669"/>
                </a:cxn>
                <a:cxn ang="0">
                  <a:pos x="209" y="1139"/>
                </a:cxn>
                <a:cxn ang="0">
                  <a:pos x="0" y="1220"/>
                </a:cxn>
              </a:cxnLst>
              <a:rect l="0" t="0" r="r" b="b"/>
              <a:pathLst>
                <a:path w="1018" h="1289">
                  <a:moveTo>
                    <a:pt x="0" y="1220"/>
                  </a:moveTo>
                  <a:lnTo>
                    <a:pt x="774" y="1289"/>
                  </a:lnTo>
                  <a:lnTo>
                    <a:pt x="966" y="866"/>
                  </a:lnTo>
                  <a:lnTo>
                    <a:pt x="733" y="935"/>
                  </a:lnTo>
                  <a:cubicBezTo>
                    <a:pt x="672" y="896"/>
                    <a:pt x="552" y="799"/>
                    <a:pt x="602" y="629"/>
                  </a:cubicBezTo>
                  <a:cubicBezTo>
                    <a:pt x="653" y="458"/>
                    <a:pt x="984" y="345"/>
                    <a:pt x="1018" y="346"/>
                  </a:cubicBezTo>
                  <a:lnTo>
                    <a:pt x="777" y="156"/>
                  </a:lnTo>
                  <a:lnTo>
                    <a:pt x="976" y="0"/>
                  </a:lnTo>
                  <a:cubicBezTo>
                    <a:pt x="727" y="41"/>
                    <a:pt x="502" y="123"/>
                    <a:pt x="346" y="233"/>
                  </a:cubicBezTo>
                  <a:cubicBezTo>
                    <a:pt x="189" y="343"/>
                    <a:pt x="44" y="517"/>
                    <a:pt x="21" y="669"/>
                  </a:cubicBezTo>
                  <a:cubicBezTo>
                    <a:pt x="7" y="814"/>
                    <a:pt x="62" y="1010"/>
                    <a:pt x="209" y="1139"/>
                  </a:cubicBezTo>
                  <a:lnTo>
                    <a:pt x="0" y="1220"/>
                  </a:lnTo>
                  <a:close/>
                </a:path>
              </a:pathLst>
            </a:custGeom>
            <a:solidFill>
              <a:srgbClr val="C0C0C0">
                <a:alpha val="5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2935" name="Group 7"/>
          <p:cNvGrpSpPr>
            <a:grpSpLocks/>
          </p:cNvGrpSpPr>
          <p:nvPr/>
        </p:nvGrpSpPr>
        <p:grpSpPr bwMode="auto">
          <a:xfrm>
            <a:off x="3429000" y="2514600"/>
            <a:ext cx="5334000" cy="2819400"/>
            <a:chOff x="1443" y="1680"/>
            <a:chExt cx="2706" cy="1854"/>
          </a:xfrm>
        </p:grpSpPr>
        <p:sp>
          <p:nvSpPr>
            <p:cNvPr id="252936" name="Freeform 8"/>
            <p:cNvSpPr>
              <a:spLocks/>
            </p:cNvSpPr>
            <p:nvPr/>
          </p:nvSpPr>
          <p:spPr bwMode="gray">
            <a:xfrm>
              <a:off x="1851" y="2634"/>
              <a:ext cx="2298" cy="900"/>
            </a:xfrm>
            <a:custGeom>
              <a:avLst/>
              <a:gdLst/>
              <a:ahLst/>
              <a:cxnLst>
                <a:cxn ang="0">
                  <a:pos x="531" y="361"/>
                </a:cxn>
                <a:cxn ang="0">
                  <a:pos x="999" y="406"/>
                </a:cxn>
                <a:cxn ang="0">
                  <a:pos x="1547" y="188"/>
                </a:cxn>
                <a:cxn ang="0">
                  <a:pos x="1325" y="131"/>
                </a:cxn>
                <a:cxn ang="0">
                  <a:pos x="2005" y="0"/>
                </a:cxn>
                <a:cxn ang="0">
                  <a:pos x="2298" y="425"/>
                </a:cxn>
                <a:cxn ang="0">
                  <a:pos x="2054" y="340"/>
                </a:cxn>
                <a:cxn ang="0">
                  <a:pos x="1120" y="816"/>
                </a:cxn>
                <a:cxn ang="0">
                  <a:pos x="0" y="608"/>
                </a:cxn>
                <a:cxn ang="0">
                  <a:pos x="401" y="633"/>
                </a:cxn>
                <a:cxn ang="0">
                  <a:pos x="531" y="361"/>
                </a:cxn>
              </a:cxnLst>
              <a:rect l="0" t="0" r="r" b="b"/>
              <a:pathLst>
                <a:path w="2298" h="900">
                  <a:moveTo>
                    <a:pt x="531" y="361"/>
                  </a:moveTo>
                  <a:cubicBezTo>
                    <a:pt x="623" y="386"/>
                    <a:pt x="670" y="427"/>
                    <a:pt x="999" y="406"/>
                  </a:cubicBezTo>
                  <a:cubicBezTo>
                    <a:pt x="1329" y="385"/>
                    <a:pt x="1493" y="233"/>
                    <a:pt x="1547" y="188"/>
                  </a:cubicBezTo>
                  <a:lnTo>
                    <a:pt x="1325" y="131"/>
                  </a:lnTo>
                  <a:lnTo>
                    <a:pt x="2005" y="0"/>
                  </a:lnTo>
                  <a:lnTo>
                    <a:pt x="2298" y="425"/>
                  </a:lnTo>
                  <a:lnTo>
                    <a:pt x="2054" y="340"/>
                  </a:lnTo>
                  <a:cubicBezTo>
                    <a:pt x="1934" y="456"/>
                    <a:pt x="1774" y="732"/>
                    <a:pt x="1120" y="816"/>
                  </a:cubicBezTo>
                  <a:cubicBezTo>
                    <a:pt x="466" y="900"/>
                    <a:pt x="119" y="633"/>
                    <a:pt x="0" y="608"/>
                  </a:cubicBezTo>
                  <a:lnTo>
                    <a:pt x="401" y="633"/>
                  </a:lnTo>
                  <a:lnTo>
                    <a:pt x="531" y="36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7" name="Freeform 9"/>
            <p:cNvSpPr>
              <a:spLocks/>
            </p:cNvSpPr>
            <p:nvPr/>
          </p:nvSpPr>
          <p:spPr bwMode="gray">
            <a:xfrm>
              <a:off x="2281" y="1680"/>
              <a:ext cx="1863" cy="1144"/>
            </a:xfrm>
            <a:custGeom>
              <a:avLst/>
              <a:gdLst/>
              <a:ahLst/>
              <a:cxnLst>
                <a:cxn ang="0">
                  <a:pos x="474" y="211"/>
                </a:cxn>
                <a:cxn ang="0">
                  <a:pos x="463" y="0"/>
                </a:cxn>
                <a:cxn ang="0">
                  <a:pos x="0" y="404"/>
                </a:cxn>
                <a:cxn ang="0">
                  <a:pos x="498" y="815"/>
                </a:cxn>
                <a:cxn ang="0">
                  <a:pos x="490" y="580"/>
                </a:cxn>
                <a:cxn ang="0">
                  <a:pos x="1020" y="663"/>
                </a:cxn>
                <a:cxn ang="0">
                  <a:pos x="1200" y="982"/>
                </a:cxn>
                <a:cxn ang="0">
                  <a:pos x="1608" y="911"/>
                </a:cxn>
                <a:cxn ang="0">
                  <a:pos x="1762" y="1144"/>
                </a:cxn>
                <a:cxn ang="0">
                  <a:pos x="1739" y="701"/>
                </a:cxn>
                <a:cxn ang="0">
                  <a:pos x="1196" y="296"/>
                </a:cxn>
                <a:cxn ang="0">
                  <a:pos x="474" y="211"/>
                </a:cxn>
              </a:cxnLst>
              <a:rect l="0" t="0" r="r" b="b"/>
              <a:pathLst>
                <a:path w="1863" h="1144">
                  <a:moveTo>
                    <a:pt x="474" y="211"/>
                  </a:moveTo>
                  <a:lnTo>
                    <a:pt x="463" y="0"/>
                  </a:lnTo>
                  <a:lnTo>
                    <a:pt x="0" y="404"/>
                  </a:lnTo>
                  <a:lnTo>
                    <a:pt x="498" y="815"/>
                  </a:lnTo>
                  <a:lnTo>
                    <a:pt x="490" y="580"/>
                  </a:lnTo>
                  <a:cubicBezTo>
                    <a:pt x="577" y="555"/>
                    <a:pt x="902" y="596"/>
                    <a:pt x="1020" y="663"/>
                  </a:cubicBezTo>
                  <a:cubicBezTo>
                    <a:pt x="1239" y="776"/>
                    <a:pt x="1189" y="964"/>
                    <a:pt x="1200" y="982"/>
                  </a:cubicBezTo>
                  <a:lnTo>
                    <a:pt x="1608" y="911"/>
                  </a:lnTo>
                  <a:lnTo>
                    <a:pt x="1762" y="1144"/>
                  </a:lnTo>
                  <a:cubicBezTo>
                    <a:pt x="1783" y="1109"/>
                    <a:pt x="1863" y="914"/>
                    <a:pt x="1739" y="701"/>
                  </a:cubicBezTo>
                  <a:cubicBezTo>
                    <a:pt x="1615" y="488"/>
                    <a:pt x="1492" y="406"/>
                    <a:pt x="1196" y="296"/>
                  </a:cubicBezTo>
                  <a:cubicBezTo>
                    <a:pt x="900" y="186"/>
                    <a:pt x="474" y="211"/>
                    <a:pt x="474" y="21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938" name="Freeform 10"/>
            <p:cNvSpPr>
              <a:spLocks/>
            </p:cNvSpPr>
            <p:nvPr/>
          </p:nvSpPr>
          <p:spPr bwMode="gray">
            <a:xfrm>
              <a:off x="1443" y="1934"/>
              <a:ext cx="1018" cy="1289"/>
            </a:xfrm>
            <a:custGeom>
              <a:avLst/>
              <a:gdLst/>
              <a:ahLst/>
              <a:cxnLst>
                <a:cxn ang="0">
                  <a:pos x="0" y="1220"/>
                </a:cxn>
                <a:cxn ang="0">
                  <a:pos x="774" y="1289"/>
                </a:cxn>
                <a:cxn ang="0">
                  <a:pos x="966" y="866"/>
                </a:cxn>
                <a:cxn ang="0">
                  <a:pos x="733" y="935"/>
                </a:cxn>
                <a:cxn ang="0">
                  <a:pos x="602" y="629"/>
                </a:cxn>
                <a:cxn ang="0">
                  <a:pos x="1018" y="346"/>
                </a:cxn>
                <a:cxn ang="0">
                  <a:pos x="777" y="156"/>
                </a:cxn>
                <a:cxn ang="0">
                  <a:pos x="976" y="0"/>
                </a:cxn>
                <a:cxn ang="0">
                  <a:pos x="346" y="233"/>
                </a:cxn>
                <a:cxn ang="0">
                  <a:pos x="21" y="669"/>
                </a:cxn>
                <a:cxn ang="0">
                  <a:pos x="209" y="1139"/>
                </a:cxn>
                <a:cxn ang="0">
                  <a:pos x="0" y="1220"/>
                </a:cxn>
              </a:cxnLst>
              <a:rect l="0" t="0" r="r" b="b"/>
              <a:pathLst>
                <a:path w="1018" h="1289">
                  <a:moveTo>
                    <a:pt x="0" y="1220"/>
                  </a:moveTo>
                  <a:lnTo>
                    <a:pt x="774" y="1289"/>
                  </a:lnTo>
                  <a:lnTo>
                    <a:pt x="966" y="866"/>
                  </a:lnTo>
                  <a:lnTo>
                    <a:pt x="733" y="935"/>
                  </a:lnTo>
                  <a:cubicBezTo>
                    <a:pt x="672" y="896"/>
                    <a:pt x="552" y="799"/>
                    <a:pt x="602" y="629"/>
                  </a:cubicBezTo>
                  <a:cubicBezTo>
                    <a:pt x="653" y="458"/>
                    <a:pt x="984" y="345"/>
                    <a:pt x="1018" y="346"/>
                  </a:cubicBezTo>
                  <a:lnTo>
                    <a:pt x="777" y="156"/>
                  </a:lnTo>
                  <a:lnTo>
                    <a:pt x="976" y="0"/>
                  </a:lnTo>
                  <a:cubicBezTo>
                    <a:pt x="727" y="41"/>
                    <a:pt x="502" y="123"/>
                    <a:pt x="346" y="233"/>
                  </a:cubicBezTo>
                  <a:cubicBezTo>
                    <a:pt x="189" y="343"/>
                    <a:pt x="44" y="517"/>
                    <a:pt x="21" y="669"/>
                  </a:cubicBezTo>
                  <a:cubicBezTo>
                    <a:pt x="7" y="814"/>
                    <a:pt x="62" y="1010"/>
                    <a:pt x="209" y="1139"/>
                  </a:cubicBezTo>
                  <a:lnTo>
                    <a:pt x="0" y="12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7254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2939" name="AutoShape 11"/>
          <p:cNvSpPr>
            <a:spLocks/>
          </p:cNvSpPr>
          <p:nvPr/>
        </p:nvSpPr>
        <p:spPr bwMode="gray">
          <a:xfrm>
            <a:off x="7200900" y="1771650"/>
            <a:ext cx="2743200" cy="914400"/>
          </a:xfrm>
          <a:prstGeom prst="accentCallout2">
            <a:avLst>
              <a:gd name="adj1" fmla="val 12500"/>
              <a:gd name="adj2" fmla="val -2778"/>
              <a:gd name="adj3" fmla="val 12500"/>
              <a:gd name="adj4" fmla="val -19968"/>
              <a:gd name="adj5" fmla="val 145486"/>
              <a:gd name="adj6" fmla="val -29921"/>
            </a:avLst>
          </a:prstGeom>
          <a:noFill/>
          <a:ln w="9525">
            <a:solidFill>
              <a:srgbClr val="C11594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20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….</a:t>
            </a:r>
            <a:r>
              <a:rPr lang="zh-CN" altLang="en-US" sz="2000" b="1">
                <a:solidFill>
                  <a:srgbClr val="FF3300"/>
                </a:solidFill>
                <a:latin typeface="Times New Roman" pitchFamily="18" charset="0"/>
                <a:ea typeface="宋体" charset="-122"/>
              </a:rPr>
              <a:t>组件层面</a:t>
            </a:r>
          </a:p>
        </p:txBody>
      </p:sp>
      <p:sp>
        <p:nvSpPr>
          <p:cNvPr id="252940" name="AutoShape 12"/>
          <p:cNvSpPr>
            <a:spLocks/>
          </p:cNvSpPr>
          <p:nvPr/>
        </p:nvSpPr>
        <p:spPr bwMode="gray">
          <a:xfrm>
            <a:off x="6248400" y="5486401"/>
            <a:ext cx="3048000" cy="854075"/>
          </a:xfrm>
          <a:prstGeom prst="accentCallout2">
            <a:avLst>
              <a:gd name="adj1" fmla="val 13384"/>
              <a:gd name="adj2" fmla="val -2500"/>
              <a:gd name="adj3" fmla="val 13384"/>
              <a:gd name="adj4" fmla="val -14792"/>
              <a:gd name="adj5" fmla="val -58366"/>
              <a:gd name="adj6" fmla="val -14792"/>
            </a:avLst>
          </a:prstGeom>
          <a:noFill/>
          <a:ln w="9525">
            <a:solidFill>
              <a:schemeClr val="accent1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2000" b="1">
                <a:solidFill>
                  <a:srgbClr val="1C1C1C"/>
                </a:solidFill>
                <a:ea typeface="宋体" charset="-122"/>
              </a:rPr>
              <a:t>….</a:t>
            </a:r>
            <a:r>
              <a:rPr lang="zh-CN" altLang="en-US" sz="2000" b="1">
                <a:solidFill>
                  <a:srgbClr val="FF3300"/>
                </a:solidFill>
                <a:ea typeface="宋体" charset="-122"/>
              </a:rPr>
              <a:t>系统层面</a:t>
            </a:r>
          </a:p>
        </p:txBody>
      </p:sp>
      <p:sp>
        <p:nvSpPr>
          <p:cNvPr id="252941" name="AutoShape 13"/>
          <p:cNvSpPr>
            <a:spLocks/>
          </p:cNvSpPr>
          <p:nvPr/>
        </p:nvSpPr>
        <p:spPr bwMode="gray">
          <a:xfrm>
            <a:off x="2057400" y="1828800"/>
            <a:ext cx="2192338" cy="965200"/>
          </a:xfrm>
          <a:prstGeom prst="accentCallout2">
            <a:avLst>
              <a:gd name="adj1" fmla="val 11843"/>
              <a:gd name="adj2" fmla="val 103477"/>
              <a:gd name="adj3" fmla="val 11843"/>
              <a:gd name="adj4" fmla="val 113181"/>
              <a:gd name="adj5" fmla="val 136843"/>
              <a:gd name="adj6" fmla="val 119477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pPr eaLnBrk="0" hangingPunct="0"/>
            <a:endParaRPr lang="zh-CN" altLang="en-US" sz="2000" b="1">
              <a:solidFill>
                <a:srgbClr val="1C1C1C"/>
              </a:solidFill>
              <a:ea typeface="宋体" charset="-122"/>
            </a:endParaRPr>
          </a:p>
          <a:p>
            <a:pPr eaLnBrk="0" hangingPunct="0"/>
            <a:r>
              <a:rPr lang="en-US" altLang="zh-CN" sz="2000" b="1">
                <a:solidFill>
                  <a:srgbClr val="FF3300"/>
                </a:solidFill>
                <a:ea typeface="宋体" charset="-122"/>
              </a:rPr>
              <a:t>….</a:t>
            </a:r>
            <a:r>
              <a:rPr lang="zh-CN" altLang="en-US" sz="2000" b="1">
                <a:solidFill>
                  <a:srgbClr val="FF3300"/>
                </a:solidFill>
                <a:ea typeface="宋体" charset="-122"/>
              </a:rPr>
              <a:t>元件层面</a:t>
            </a: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>
            <a:off x="5029201" y="3733800"/>
            <a:ext cx="1601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charset="-122"/>
              </a:rPr>
              <a:t>…..</a:t>
            </a:r>
            <a:r>
              <a:rPr lang="zh-CN" altLang="en-US" sz="2000" b="1">
                <a:latin typeface="Times New Roman" pitchFamily="18" charset="0"/>
                <a:ea typeface="宋体" charset="-122"/>
              </a:rPr>
              <a:t>技术层面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54979" name="Oval 3"/>
          <p:cNvSpPr>
            <a:spLocks noChangeArrowheads="1"/>
          </p:cNvSpPr>
          <p:nvPr/>
        </p:nvSpPr>
        <p:spPr bwMode="gray">
          <a:xfrm rot="-1212729">
            <a:off x="3278189" y="2335213"/>
            <a:ext cx="5576887" cy="3128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4980" name="Oval 4"/>
          <p:cNvSpPr>
            <a:spLocks noChangeArrowheads="1"/>
          </p:cNvSpPr>
          <p:nvPr/>
        </p:nvSpPr>
        <p:spPr bwMode="gray">
          <a:xfrm rot="-1214367">
            <a:off x="3446463" y="2422526"/>
            <a:ext cx="4946650" cy="279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b="1">
                <a:latin typeface="Times New Roman" pitchFamily="18" charset="0"/>
                <a:ea typeface="宋体" charset="-122"/>
              </a:rPr>
              <a:t>….</a:t>
            </a:r>
            <a:r>
              <a:rPr lang="zh-CN" altLang="en-US" sz="2800" b="1">
                <a:latin typeface="Times New Roman" pitchFamily="18" charset="0"/>
                <a:ea typeface="宋体" charset="-122"/>
              </a:rPr>
              <a:t>加工技术</a:t>
            </a:r>
          </a:p>
        </p:txBody>
      </p:sp>
      <p:sp>
        <p:nvSpPr>
          <p:cNvPr id="254981" name="Oval 5"/>
          <p:cNvSpPr>
            <a:spLocks noChangeArrowheads="1"/>
          </p:cNvSpPr>
          <p:nvPr/>
        </p:nvSpPr>
        <p:spPr bwMode="gray">
          <a:xfrm>
            <a:off x="3987800" y="1574801"/>
            <a:ext cx="2343150" cy="162242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宋体"/>
                <a:ea typeface="宋体" charset="-122"/>
              </a:rPr>
              <a:t>…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加工</a:t>
            </a:r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gray">
          <a:xfrm>
            <a:off x="5410200" y="4572001"/>
            <a:ext cx="2343150" cy="16224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宋体"/>
                <a:ea typeface="宋体" charset="-122"/>
              </a:rPr>
              <a:t>…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技术</a:t>
            </a:r>
          </a:p>
        </p:txBody>
      </p:sp>
      <p:sp>
        <p:nvSpPr>
          <p:cNvPr id="254983" name="Oval 7"/>
          <p:cNvSpPr>
            <a:spLocks noChangeArrowheads="1"/>
          </p:cNvSpPr>
          <p:nvPr/>
        </p:nvSpPr>
        <p:spPr bwMode="gray">
          <a:xfrm>
            <a:off x="2152650" y="3652839"/>
            <a:ext cx="2343150" cy="1622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宋体"/>
                <a:ea typeface="宋体" charset="-122"/>
              </a:rPr>
              <a:t>…</a:t>
            </a:r>
            <a:r>
              <a:rPr lang="zh-CN" altLang="en-US" sz="2800" b="1">
                <a:latin typeface="Verdana" pitchFamily="34" charset="0"/>
                <a:ea typeface="宋体" charset="-122"/>
              </a:rPr>
              <a:t>加工</a:t>
            </a:r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gray">
          <a:xfrm>
            <a:off x="7537450" y="2293939"/>
            <a:ext cx="2343150" cy="16224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CN" sz="2800" b="1">
                <a:latin typeface="宋体" charset="-122"/>
                <a:ea typeface="宋体" charset="-122"/>
              </a:rPr>
              <a:t>…</a:t>
            </a:r>
            <a:r>
              <a:rPr lang="zh-CN" altLang="en-US" sz="2800" b="1">
                <a:latin typeface="宋体" charset="-122"/>
                <a:ea typeface="宋体" charset="-122"/>
              </a:rPr>
              <a:t>技术</a:t>
            </a:r>
            <a:endParaRPr lang="ko-KR" altLang="en-US" sz="2800" b="1">
              <a:latin typeface="宋体" charset="-122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gray">
          <a:xfrm>
            <a:off x="5062538" y="44196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28" name="AutoShape 4"/>
          <p:cNvSpPr>
            <a:spLocks noChangeArrowheads="1"/>
          </p:cNvSpPr>
          <p:nvPr/>
        </p:nvSpPr>
        <p:spPr bwMode="gray">
          <a:xfrm>
            <a:off x="5062538" y="38862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29" name="AutoShape 5"/>
          <p:cNvSpPr>
            <a:spLocks noChangeArrowheads="1"/>
          </p:cNvSpPr>
          <p:nvPr/>
        </p:nvSpPr>
        <p:spPr bwMode="gray">
          <a:xfrm>
            <a:off x="5062538" y="3352800"/>
            <a:ext cx="16764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gray">
          <a:xfrm>
            <a:off x="5313363" y="3543301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悬空结构</a:t>
            </a:r>
            <a:endParaRPr kumimoji="1" lang="en-US" altLang="zh-CN" sz="2000" b="1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gray">
          <a:xfrm>
            <a:off x="5568951" y="4076701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模片</a:t>
            </a:r>
            <a:endParaRPr kumimoji="1" lang="en-US" altLang="zh-CN" sz="2000" b="1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gray">
          <a:xfrm>
            <a:off x="5441951" y="4610101"/>
            <a:ext cx="95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沟、槽</a:t>
            </a:r>
            <a:endParaRPr kumimoji="1" lang="en-US" altLang="zh-CN" sz="2000" b="1"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257033" name="AutoShape 9"/>
          <p:cNvSpPr>
            <a:spLocks noChangeArrowheads="1"/>
          </p:cNvSpPr>
          <p:nvPr/>
        </p:nvSpPr>
        <p:spPr bwMode="gray">
          <a:xfrm>
            <a:off x="4376738" y="3124200"/>
            <a:ext cx="5334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34" name="AutoShape 10"/>
          <p:cNvSpPr>
            <a:spLocks noChangeArrowheads="1"/>
          </p:cNvSpPr>
          <p:nvPr/>
        </p:nvSpPr>
        <p:spPr bwMode="auto">
          <a:xfrm>
            <a:off x="2395538" y="2590800"/>
            <a:ext cx="18288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>
              <a:latin typeface="Verdana" pitchFamily="34" charset="0"/>
              <a:ea typeface="宋体" charset="-122"/>
            </a:endParaRP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2514600" y="2590800"/>
            <a:ext cx="167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ea typeface="宋体" charset="-122"/>
              </a:rPr>
              <a:t>单晶硅</a:t>
            </a:r>
          </a:p>
          <a:p>
            <a:r>
              <a:rPr lang="zh-CN" altLang="en-US" sz="2400" b="1">
                <a:ea typeface="宋体" charset="-122"/>
              </a:rPr>
              <a:t>多晶硅</a:t>
            </a:r>
          </a:p>
          <a:p>
            <a:endParaRPr lang="zh-CN" altLang="en-US" sz="2400" b="1">
              <a:ea typeface="宋体" charset="-122"/>
            </a:endParaRPr>
          </a:p>
          <a:p>
            <a:r>
              <a:rPr lang="zh-CN" altLang="en-US" sz="2400" b="1">
                <a:ea typeface="宋体" charset="-122"/>
              </a:rPr>
              <a:t>键合技术</a:t>
            </a:r>
          </a:p>
          <a:p>
            <a:endParaRPr lang="en-US" altLang="zh-CN" sz="2400" b="1">
              <a:ea typeface="宋体" charset="-122"/>
            </a:endParaRPr>
          </a:p>
          <a:p>
            <a:r>
              <a:rPr lang="zh-CN" altLang="en-US" sz="2400" b="1">
                <a:ea typeface="宋体" charset="-122"/>
              </a:rPr>
              <a:t>微电子所四个体硅标准工艺</a:t>
            </a:r>
            <a:endParaRPr lang="zh-CN" altLang="en-US" sz="2400" b="1">
              <a:solidFill>
                <a:srgbClr val="001D3A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257036" name="AutoShape 12"/>
          <p:cNvSpPr>
            <a:spLocks noChangeArrowheads="1"/>
          </p:cNvSpPr>
          <p:nvPr/>
        </p:nvSpPr>
        <p:spPr bwMode="auto">
          <a:xfrm>
            <a:off x="7577138" y="2590800"/>
            <a:ext cx="1828800" cy="3124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>
              <a:latin typeface="Verdana" pitchFamily="34" charset="0"/>
              <a:ea typeface="宋体" charset="-122"/>
            </a:endParaRPr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7653338" y="2819401"/>
            <a:ext cx="1947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zh-CN" altLang="en-US" sz="2000" b="1">
              <a:solidFill>
                <a:srgbClr val="001D3A"/>
              </a:solidFill>
              <a:latin typeface="Verdana" pitchFamily="34" charset="0"/>
              <a:ea typeface="宋体" charset="-122"/>
            </a:endParaRPr>
          </a:p>
          <a:p>
            <a:r>
              <a:rPr lang="zh-CN" altLang="en-US" sz="2400" b="1">
                <a:latin typeface="宋体" charset="-122"/>
                <a:ea typeface="宋体" charset="-122"/>
              </a:rPr>
              <a:t>机械性能好 </a:t>
            </a:r>
            <a:endParaRPr lang="en-US" altLang="zh-CN" sz="2400" b="1">
              <a:solidFill>
                <a:srgbClr val="001D3A"/>
              </a:solidFill>
              <a:latin typeface="宋体" charset="-122"/>
              <a:ea typeface="宋体" charset="-122"/>
            </a:endParaRPr>
          </a:p>
          <a:p>
            <a:pPr latinLnBrk="1"/>
            <a:r>
              <a:rPr kumimoji="1" lang="zh-CN" altLang="en-US" sz="2400" b="1">
                <a:latin typeface="宋体" charset="-122"/>
                <a:ea typeface="宋体" charset="-122"/>
              </a:rPr>
              <a:t>几何尺寸大</a:t>
            </a:r>
          </a:p>
          <a:p>
            <a:r>
              <a:rPr kumimoji="1" lang="zh-CN" altLang="en-US" sz="2400" b="1">
                <a:latin typeface="宋体" charset="-122"/>
                <a:ea typeface="宋体" charset="-122"/>
              </a:rPr>
              <a:t>浪费硅材料</a:t>
            </a:r>
          </a:p>
          <a:p>
            <a:r>
              <a:rPr kumimoji="1" lang="zh-CN" altLang="en-US" sz="2400" b="1">
                <a:latin typeface="宋体" charset="-122"/>
                <a:ea typeface="宋体" charset="-122"/>
              </a:rPr>
              <a:t>与</a:t>
            </a:r>
            <a:r>
              <a:rPr kumimoji="1" lang="en-US" altLang="zh-CN" sz="2400" b="1">
                <a:latin typeface="宋体" charset="-122"/>
                <a:ea typeface="宋体" charset="-122"/>
              </a:rPr>
              <a:t>IC</a:t>
            </a:r>
            <a:r>
              <a:rPr kumimoji="1" lang="zh-CN" altLang="en-US" sz="2400" b="1">
                <a:latin typeface="宋体" charset="-122"/>
                <a:ea typeface="宋体" charset="-122"/>
              </a:rPr>
              <a:t>兼容不好</a:t>
            </a:r>
            <a:endParaRPr kumimoji="1" lang="en-US" altLang="zh-CN" sz="2400" b="1">
              <a:latin typeface="宋体" charset="-122"/>
              <a:ea typeface="宋体" charset="-122"/>
            </a:endParaRPr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gray">
          <a:xfrm>
            <a:off x="6894514" y="3124200"/>
            <a:ext cx="530225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1200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39" name="AutoShape 15"/>
          <p:cNvSpPr>
            <a:spLocks noChangeArrowheads="1"/>
          </p:cNvSpPr>
          <p:nvPr/>
        </p:nvSpPr>
        <p:spPr bwMode="gray">
          <a:xfrm>
            <a:off x="4300538" y="1981200"/>
            <a:ext cx="3048000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0" name="AutoShape 16"/>
          <p:cNvSpPr>
            <a:spLocks noChangeArrowheads="1"/>
          </p:cNvSpPr>
          <p:nvPr/>
        </p:nvSpPr>
        <p:spPr bwMode="gray">
          <a:xfrm>
            <a:off x="5029200" y="2743200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gray">
          <a:xfrm>
            <a:off x="4881564" y="212248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chemeClr val="bg1"/>
                </a:solidFill>
                <a:ea typeface="宋体" charset="-122"/>
              </a:rPr>
              <a:t>各向同性腐蚀</a:t>
            </a:r>
          </a:p>
        </p:txBody>
      </p:sp>
      <p:sp>
        <p:nvSpPr>
          <p:cNvPr id="257042" name="AutoShape 18"/>
          <p:cNvSpPr>
            <a:spLocks noChangeArrowheads="1"/>
          </p:cNvSpPr>
          <p:nvPr/>
        </p:nvSpPr>
        <p:spPr bwMode="gray">
          <a:xfrm>
            <a:off x="4376738" y="5715000"/>
            <a:ext cx="3048000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gray">
          <a:xfrm>
            <a:off x="4881564" y="585628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chemeClr val="bg1"/>
                </a:solidFill>
                <a:ea typeface="宋体" charset="-122"/>
              </a:rPr>
              <a:t>各向异性腐蚀</a:t>
            </a:r>
          </a:p>
        </p:txBody>
      </p:sp>
      <p:sp>
        <p:nvSpPr>
          <p:cNvPr id="257044" name="AutoShape 20"/>
          <p:cNvSpPr>
            <a:spLocks noChangeArrowheads="1"/>
          </p:cNvSpPr>
          <p:nvPr/>
        </p:nvSpPr>
        <p:spPr bwMode="gray">
          <a:xfrm>
            <a:off x="5006976" y="5105401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bg2">
                  <a:gamma/>
                  <a:tint val="63529"/>
                  <a:invGamma/>
                  <a:alpha val="12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3886200" y="1219201"/>
            <a:ext cx="3524250" cy="5000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ea typeface="宋体" charset="-122"/>
              </a:rPr>
              <a:t>体微加工</a:t>
            </a:r>
            <a:endParaRPr lang="en-US" altLang="zh-CN" sz="24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>
            <a:off x="4038600" y="1295401"/>
            <a:ext cx="3524250" cy="5000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ea typeface="宋体" charset="-122"/>
              </a:rPr>
              <a:t>表面微加工</a:t>
            </a:r>
            <a:endParaRPr lang="en-US" altLang="zh-CN" sz="2400" b="1">
              <a:ea typeface="宋体" charset="-122"/>
            </a:endParaRPr>
          </a:p>
        </p:txBody>
      </p:sp>
      <p:grpSp>
        <p:nvGrpSpPr>
          <p:cNvPr id="258052" name="Group 4"/>
          <p:cNvGrpSpPr>
            <a:grpSpLocks/>
          </p:cNvGrpSpPr>
          <p:nvPr/>
        </p:nvGrpSpPr>
        <p:grpSpPr bwMode="auto">
          <a:xfrm>
            <a:off x="2819400" y="4953000"/>
            <a:ext cx="6319838" cy="1219200"/>
            <a:chOff x="576" y="2880"/>
            <a:chExt cx="3981" cy="768"/>
          </a:xfrm>
        </p:grpSpPr>
        <p:sp>
          <p:nvSpPr>
            <p:cNvPr id="258053" name="AutoShape 5"/>
            <p:cNvSpPr>
              <a:spLocks noChangeArrowheads="1"/>
            </p:cNvSpPr>
            <p:nvPr/>
          </p:nvSpPr>
          <p:spPr bwMode="gray">
            <a:xfrm>
              <a:off x="576" y="2976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54" name="AutoShape 6"/>
            <p:cNvSpPr>
              <a:spLocks noChangeArrowheads="1"/>
            </p:cNvSpPr>
            <p:nvPr/>
          </p:nvSpPr>
          <p:spPr bwMode="gray">
            <a:xfrm>
              <a:off x="576" y="2880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55" name="AutoShape 7"/>
            <p:cNvSpPr>
              <a:spLocks noChangeArrowheads="1"/>
            </p:cNvSpPr>
            <p:nvPr/>
          </p:nvSpPr>
          <p:spPr bwMode="gray">
            <a:xfrm flipV="1">
              <a:off x="576" y="3216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8056" name="Group 8"/>
          <p:cNvGrpSpPr>
            <a:grpSpLocks/>
          </p:cNvGrpSpPr>
          <p:nvPr/>
        </p:nvGrpSpPr>
        <p:grpSpPr bwMode="auto">
          <a:xfrm>
            <a:off x="2819400" y="3451225"/>
            <a:ext cx="6319838" cy="1219200"/>
            <a:chOff x="576" y="1934"/>
            <a:chExt cx="3981" cy="768"/>
          </a:xfrm>
        </p:grpSpPr>
        <p:sp>
          <p:nvSpPr>
            <p:cNvPr id="258057" name="AutoShape 9"/>
            <p:cNvSpPr>
              <a:spLocks noChangeArrowheads="1"/>
            </p:cNvSpPr>
            <p:nvPr/>
          </p:nvSpPr>
          <p:spPr bwMode="gray">
            <a:xfrm>
              <a:off x="576" y="2030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58" name="AutoShape 10"/>
            <p:cNvSpPr>
              <a:spLocks noChangeArrowheads="1"/>
            </p:cNvSpPr>
            <p:nvPr/>
          </p:nvSpPr>
          <p:spPr bwMode="gray">
            <a:xfrm>
              <a:off x="576" y="1934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59" name="AutoShape 11"/>
            <p:cNvSpPr>
              <a:spLocks noChangeArrowheads="1"/>
            </p:cNvSpPr>
            <p:nvPr/>
          </p:nvSpPr>
          <p:spPr bwMode="gray">
            <a:xfrm flipV="1">
              <a:off x="576" y="2270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8060" name="Group 12"/>
          <p:cNvGrpSpPr>
            <a:grpSpLocks/>
          </p:cNvGrpSpPr>
          <p:nvPr/>
        </p:nvGrpSpPr>
        <p:grpSpPr bwMode="auto">
          <a:xfrm>
            <a:off x="2819400" y="1981200"/>
            <a:ext cx="6319838" cy="1219200"/>
            <a:chOff x="576" y="1008"/>
            <a:chExt cx="3981" cy="768"/>
          </a:xfrm>
        </p:grpSpPr>
        <p:sp>
          <p:nvSpPr>
            <p:cNvPr id="258061" name="AutoShape 13"/>
            <p:cNvSpPr>
              <a:spLocks noChangeArrowheads="1"/>
            </p:cNvSpPr>
            <p:nvPr/>
          </p:nvSpPr>
          <p:spPr bwMode="gray">
            <a:xfrm>
              <a:off x="576" y="1104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62" name="AutoShape 14"/>
            <p:cNvSpPr>
              <a:spLocks noChangeArrowheads="1"/>
            </p:cNvSpPr>
            <p:nvPr/>
          </p:nvSpPr>
          <p:spPr bwMode="gray">
            <a:xfrm>
              <a:off x="576" y="1008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063" name="AutoShape 15"/>
            <p:cNvSpPr>
              <a:spLocks noChangeArrowheads="1"/>
            </p:cNvSpPr>
            <p:nvPr/>
          </p:nvSpPr>
          <p:spPr bwMode="gray">
            <a:xfrm flipV="1">
              <a:off x="576" y="1344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8064" name="Rectangle 16"/>
          <p:cNvSpPr>
            <a:spLocks noChangeArrowheads="1"/>
          </p:cNvSpPr>
          <p:nvPr/>
        </p:nvSpPr>
        <p:spPr bwMode="gray">
          <a:xfrm>
            <a:off x="2971800" y="2043113"/>
            <a:ext cx="440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两层多晶硅表面微加工（北大微电子所）</a:t>
            </a:r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gray">
          <a:xfrm>
            <a:off x="2971800" y="3527426"/>
            <a:ext cx="623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三层多晶硅表面微加工（</a:t>
            </a:r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Berkley SA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中心，</a:t>
            </a:r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PolyMUMPs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）</a:t>
            </a:r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gray">
          <a:xfrm>
            <a:off x="2971800" y="5029201"/>
            <a:ext cx="538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五层多晶硅表面微加工（美国</a:t>
            </a:r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Sandia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国家实验室）</a:t>
            </a:r>
          </a:p>
        </p:txBody>
      </p:sp>
      <p:sp>
        <p:nvSpPr>
          <p:cNvPr id="258067" name="AutoShape 19"/>
          <p:cNvSpPr>
            <a:spLocks noChangeArrowheads="1"/>
          </p:cNvSpPr>
          <p:nvPr/>
        </p:nvSpPr>
        <p:spPr bwMode="gray">
          <a:xfrm>
            <a:off x="4724400" y="2667000"/>
            <a:ext cx="5410200" cy="533400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ea typeface="宋体" charset="-122"/>
              </a:rPr>
              <a:t>两层</a:t>
            </a:r>
            <a:r>
              <a:rPr lang="en-US" altLang="zh-CN" b="1">
                <a:ea typeface="宋体" charset="-122"/>
              </a:rPr>
              <a:t>MEMS</a:t>
            </a:r>
            <a:r>
              <a:rPr lang="zh-CN" altLang="en-US" b="1">
                <a:ea typeface="宋体" charset="-122"/>
              </a:rPr>
              <a:t>结构：一层是结构材料</a:t>
            </a:r>
            <a:r>
              <a:rPr lang="en-US" altLang="zh-CN" b="1">
                <a:ea typeface="宋体" charset="-122"/>
              </a:rPr>
              <a:t>,</a:t>
            </a:r>
            <a:r>
              <a:rPr lang="zh-CN" altLang="en-US" b="1">
                <a:ea typeface="宋体" charset="-122"/>
              </a:rPr>
              <a:t>另一层为地面材料</a:t>
            </a:r>
            <a:r>
              <a:rPr lang="zh-CN" altLang="en-US">
                <a:ea typeface="宋体" charset="-122"/>
              </a:rPr>
              <a:t> </a:t>
            </a:r>
            <a:endParaRPr lang="en-US" altLang="zh-CN">
              <a:ea typeface="宋体" charset="-122"/>
            </a:endParaRPr>
          </a:p>
        </p:txBody>
      </p:sp>
      <p:sp>
        <p:nvSpPr>
          <p:cNvPr id="258068" name="AutoShape 20"/>
          <p:cNvSpPr>
            <a:spLocks noChangeArrowheads="1"/>
          </p:cNvSpPr>
          <p:nvPr/>
        </p:nvSpPr>
        <p:spPr bwMode="gray">
          <a:xfrm>
            <a:off x="4724400" y="4114800"/>
            <a:ext cx="5410200" cy="533400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ea typeface="宋体" charset="-122"/>
              </a:rPr>
              <a:t>多晶硅作为结构层，淀积</a:t>
            </a:r>
            <a:r>
              <a:rPr lang="en-US" altLang="zh-CN" b="1">
                <a:ea typeface="宋体" charset="-122"/>
              </a:rPr>
              <a:t>PSG</a:t>
            </a:r>
            <a:r>
              <a:rPr lang="zh-CN" altLang="en-US" b="1">
                <a:ea typeface="宋体" charset="-122"/>
              </a:rPr>
              <a:t>作为牺牲层，</a:t>
            </a:r>
          </a:p>
          <a:p>
            <a:pPr algn="ctr" eaLnBrk="0" hangingPunct="0"/>
            <a:r>
              <a:rPr lang="zh-CN" altLang="en-US" b="1">
                <a:ea typeface="宋体" charset="-122"/>
              </a:rPr>
              <a:t>氮化硅作为电隔离层</a:t>
            </a:r>
          </a:p>
        </p:txBody>
      </p:sp>
      <p:sp>
        <p:nvSpPr>
          <p:cNvPr id="258069" name="AutoShape 21"/>
          <p:cNvSpPr>
            <a:spLocks noChangeArrowheads="1"/>
          </p:cNvSpPr>
          <p:nvPr/>
        </p:nvSpPr>
        <p:spPr bwMode="gray">
          <a:xfrm>
            <a:off x="4724400" y="5618163"/>
            <a:ext cx="5410200" cy="533400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ea typeface="宋体" charset="-122"/>
              </a:rPr>
              <a:t>两层主要的薄膜层，结构层：多晶硅，</a:t>
            </a:r>
          </a:p>
          <a:p>
            <a:pPr algn="ctr" eaLnBrk="0" hangingPunct="0"/>
            <a:r>
              <a:rPr lang="zh-CN" altLang="en-US" b="1">
                <a:ea typeface="宋体" charset="-122"/>
              </a:rPr>
              <a:t>牺牲层：二氧化硅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588" y="857232"/>
            <a:ext cx="8001000" cy="563563"/>
          </a:xfrm>
        </p:spPr>
        <p:txBody>
          <a:bodyPr/>
          <a:lstStyle/>
          <a:p>
            <a:r>
              <a:rPr lang="zh-CN" altLang="en-US" sz="3200" i="0" dirty="0" smtClean="0">
                <a:solidFill>
                  <a:schemeClr val="tx1"/>
                </a:solidFill>
              </a:rPr>
              <a:t>（二）逻辑</a:t>
            </a:r>
            <a:r>
              <a:rPr lang="zh-CN" altLang="en-US" sz="3200" i="0" dirty="0">
                <a:solidFill>
                  <a:schemeClr val="tx1"/>
                </a:solidFill>
              </a:rPr>
              <a:t>框架</a:t>
            </a:r>
          </a:p>
        </p:txBody>
      </p:sp>
      <p:sp>
        <p:nvSpPr>
          <p:cNvPr id="28" name="椭圆 27"/>
          <p:cNvSpPr/>
          <p:nvPr/>
        </p:nvSpPr>
        <p:spPr>
          <a:xfrm>
            <a:off x="4724400" y="1143000"/>
            <a:ext cx="609600" cy="609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因</a:t>
            </a:r>
          </a:p>
        </p:txBody>
      </p:sp>
      <p:sp>
        <p:nvSpPr>
          <p:cNvPr id="29" name="椭圆 28"/>
          <p:cNvSpPr/>
          <p:nvPr/>
        </p:nvSpPr>
        <p:spPr>
          <a:xfrm>
            <a:off x="7391400" y="1143000"/>
            <a:ext cx="609600" cy="6096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果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752600" y="18288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心理学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实验</a:t>
            </a:r>
          </a:p>
        </p:txBody>
      </p:sp>
      <p:sp>
        <p:nvSpPr>
          <p:cNvPr id="37" name="等于号 36"/>
          <p:cNvSpPr/>
          <p:nvPr/>
        </p:nvSpPr>
        <p:spPr>
          <a:xfrm rot="5400000">
            <a:off x="4800600" y="1752600"/>
            <a:ext cx="381000" cy="228600"/>
          </a:xfrm>
          <a:prstGeom prst="mathEqual">
            <a:avLst/>
          </a:prstGeom>
          <a:solidFill>
            <a:srgbClr val="BC7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等于号 37"/>
          <p:cNvSpPr/>
          <p:nvPr/>
        </p:nvSpPr>
        <p:spPr>
          <a:xfrm rot="5400000">
            <a:off x="7543800" y="1752600"/>
            <a:ext cx="381000" cy="228600"/>
          </a:xfrm>
          <a:prstGeom prst="mathEqual">
            <a:avLst/>
          </a:prstGeom>
          <a:solidFill>
            <a:srgbClr val="BC7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038600" y="1905000"/>
            <a:ext cx="1905000" cy="762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自变量</a:t>
            </a:r>
            <a:endParaRPr lang="en-US" altLang="zh-CN" sz="28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A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934200" y="1905000"/>
            <a:ext cx="1905000" cy="762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因变量</a:t>
            </a:r>
            <a:endParaRPr lang="en-US" altLang="zh-CN" sz="28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B</a:t>
            </a:r>
            <a:endParaRPr lang="zh-CN" altLang="en-US" sz="28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6172200" y="2133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3200400" y="1981200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>
            <a:off x="3962400" y="3048000"/>
            <a:ext cx="457200" cy="1295400"/>
          </a:xfrm>
          <a:prstGeom prst="leftBrace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207253" y="288418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A(</a:t>
            </a:r>
            <a:r>
              <a:rPr lang="zh-CN" altLang="en-US" sz="2000" b="1" dirty="0">
                <a:solidFill>
                  <a:srgbClr val="C00000"/>
                </a:solidFill>
              </a:rPr>
              <a:t>有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458200" y="2895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B(</a:t>
            </a:r>
            <a:r>
              <a:rPr lang="zh-CN" altLang="en-US" sz="2000" b="1" dirty="0">
                <a:solidFill>
                  <a:srgbClr val="C00000"/>
                </a:solidFill>
              </a:rPr>
              <a:t>有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9503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A(</a:t>
            </a:r>
            <a:r>
              <a:rPr lang="zh-CN" altLang="en-US" sz="2000" b="1" dirty="0">
                <a:solidFill>
                  <a:srgbClr val="C00000"/>
                </a:solidFill>
              </a:rPr>
              <a:t>无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458200" y="3810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B(</a:t>
            </a:r>
            <a:r>
              <a:rPr lang="zh-CN" altLang="en-US" sz="2000" b="1" dirty="0">
                <a:solidFill>
                  <a:srgbClr val="C00000"/>
                </a:solidFill>
              </a:rPr>
              <a:t>无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34" name="右箭头 33"/>
          <p:cNvSpPr/>
          <p:nvPr/>
        </p:nvSpPr>
        <p:spPr>
          <a:xfrm>
            <a:off x="7467600" y="3048000"/>
            <a:ext cx="904733" cy="19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7467600" y="3995410"/>
            <a:ext cx="952500" cy="20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419600" y="4724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  实验组</a:t>
            </a:r>
            <a:r>
              <a:rPr lang="en-US" altLang="zh-CN" sz="2800" b="1" dirty="0"/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有实验处理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95800" y="5486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  对照组</a:t>
            </a:r>
            <a:r>
              <a:rPr lang="en-US" altLang="zh-CN" sz="2800" b="1" dirty="0"/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无实验处理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44" name="右大括号 43"/>
          <p:cNvSpPr/>
          <p:nvPr/>
        </p:nvSpPr>
        <p:spPr>
          <a:xfrm>
            <a:off x="7620000" y="4876800"/>
            <a:ext cx="228600" cy="1066800"/>
          </a:xfrm>
          <a:prstGeom prst="rightBrac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8004048" y="4994701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隶书" pitchFamily="49" charset="-122"/>
                <a:ea typeface="隶书" pitchFamily="49" charset="-122"/>
              </a:rPr>
              <a:t>人的行为反应</a:t>
            </a:r>
            <a:endParaRPr lang="en-US" altLang="zh-CN" sz="2400" b="1" dirty="0">
              <a:solidFill>
                <a:schemeClr val="accent5">
                  <a:lumMod val="25000"/>
                </a:schemeClr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2400" b="1" dirty="0">
                <a:solidFill>
                  <a:schemeClr val="accent5">
                    <a:lumMod val="25000"/>
                  </a:schemeClr>
                </a:solidFill>
                <a:latin typeface="隶书" pitchFamily="49" charset="-122"/>
                <a:ea typeface="隶书" pitchFamily="49" charset="-122"/>
              </a:rPr>
              <a:t>有无显著差异？</a:t>
            </a:r>
          </a:p>
        </p:txBody>
      </p:sp>
      <p:sp>
        <p:nvSpPr>
          <p:cNvPr id="49" name="左中括号 48"/>
          <p:cNvSpPr/>
          <p:nvPr/>
        </p:nvSpPr>
        <p:spPr>
          <a:xfrm>
            <a:off x="4419600" y="3124200"/>
            <a:ext cx="225552" cy="1905000"/>
          </a:xfrm>
          <a:prstGeom prst="leftBracket">
            <a:avLst/>
          </a:prstGeom>
          <a:ln w="38100">
            <a:solidFill>
              <a:srgbClr val="BC7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左中括号 50"/>
          <p:cNvSpPr/>
          <p:nvPr/>
        </p:nvSpPr>
        <p:spPr>
          <a:xfrm>
            <a:off x="4495800" y="3962400"/>
            <a:ext cx="225552" cy="1905000"/>
          </a:xfrm>
          <a:prstGeom prst="leftBracket">
            <a:avLst/>
          </a:prstGeom>
          <a:ln w="38100">
            <a:solidFill>
              <a:srgbClr val="BC7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1752600" y="4876800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操作层面</a:t>
            </a:r>
          </a:p>
        </p:txBody>
      </p:sp>
      <p:sp>
        <p:nvSpPr>
          <p:cNvPr id="53" name="右箭头 52"/>
          <p:cNvSpPr/>
          <p:nvPr/>
        </p:nvSpPr>
        <p:spPr>
          <a:xfrm>
            <a:off x="3429000" y="5029200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3311653" y="247141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08276" y="3306763"/>
            <a:ext cx="198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可证伪原则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0537" y="2935943"/>
            <a:ext cx="145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条件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：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93283" y="3890749"/>
            <a:ext cx="145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条件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7" grpId="0" animBg="1"/>
      <p:bldP spid="23" grpId="0" animBg="1"/>
      <p:bldP spid="27" grpId="0" animBg="1"/>
      <p:bldP spid="30" grpId="0"/>
      <p:bldP spid="31" grpId="0"/>
      <p:bldP spid="32" grpId="0"/>
      <p:bldP spid="33" grpId="0"/>
      <p:bldP spid="34" grpId="0" animBg="1"/>
      <p:bldP spid="40" grpId="0" animBg="1"/>
      <p:bldP spid="42" grpId="0"/>
      <p:bldP spid="43" grpId="0"/>
      <p:bldP spid="44" grpId="0" animBg="1"/>
      <p:bldP spid="48" grpId="0"/>
      <p:bldP spid="49" grpId="0" animBg="1"/>
      <p:bldP spid="51" grpId="0" animBg="1"/>
      <p:bldP spid="52" grpId="0" animBg="1"/>
      <p:bldP spid="53" grpId="0" animBg="1"/>
      <p:bldP spid="3" grpId="0" animBg="1"/>
      <p:bldP spid="4" grpId="0"/>
      <p:bldP spid="5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60099" name="AutoShape 3"/>
          <p:cNvSpPr>
            <a:spLocks noChangeArrowheads="1"/>
          </p:cNvSpPr>
          <p:nvPr/>
        </p:nvSpPr>
        <p:spPr bwMode="auto">
          <a:xfrm>
            <a:off x="4038600" y="1295401"/>
            <a:ext cx="3524250" cy="5000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zh-CN" sz="2400" b="1">
                <a:ea typeface="宋体" charset="-122"/>
              </a:rPr>
              <a:t>LIGA</a:t>
            </a:r>
            <a:r>
              <a:rPr lang="zh-CN" altLang="en-US" sz="2400" b="1">
                <a:ea typeface="宋体" charset="-122"/>
              </a:rPr>
              <a:t>技术</a:t>
            </a:r>
          </a:p>
        </p:txBody>
      </p:sp>
      <p:sp>
        <p:nvSpPr>
          <p:cNvPr id="260100" name="Oval 4"/>
          <p:cNvSpPr>
            <a:spLocks noChangeArrowheads="1"/>
          </p:cNvSpPr>
          <p:nvPr/>
        </p:nvSpPr>
        <p:spPr bwMode="auto">
          <a:xfrm>
            <a:off x="4152900" y="1981200"/>
            <a:ext cx="4400550" cy="2122488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5029200" y="2438401"/>
            <a:ext cx="2895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en-US" altLang="zh-CN" sz="2400" b="1">
                <a:latin typeface="Times New Roman" pitchFamily="18" charset="0"/>
                <a:ea typeface="Gulim" pitchFamily="34" charset="-127"/>
              </a:rPr>
              <a:t>LIGA</a:t>
            </a:r>
            <a:r>
              <a:rPr kumimoji="1" lang="zh-CN" altLang="en-US" sz="2400" b="1">
                <a:latin typeface="Times New Roman" pitchFamily="18" charset="0"/>
                <a:ea typeface="Gulim" pitchFamily="34" charset="-127"/>
              </a:rPr>
              <a:t>技术</a:t>
            </a:r>
          </a:p>
          <a:p>
            <a:pPr latinLnBrk="1"/>
            <a:r>
              <a:rPr kumimoji="1" lang="zh-CN" altLang="en-US" sz="2400" b="1">
                <a:latin typeface="Times New Roman" pitchFamily="18" charset="0"/>
                <a:ea typeface="Gulim" pitchFamily="34" charset="-127"/>
              </a:rPr>
              <a:t>准</a:t>
            </a:r>
            <a:r>
              <a:rPr kumimoji="1" lang="en-US" altLang="zh-CN" sz="2400" b="1">
                <a:latin typeface="Times New Roman" pitchFamily="18" charset="0"/>
                <a:ea typeface="Gulim" pitchFamily="34" charset="-127"/>
              </a:rPr>
              <a:t>LIGA</a:t>
            </a:r>
            <a:r>
              <a:rPr kumimoji="1" lang="zh-CN" altLang="en-US" sz="2400" b="1">
                <a:latin typeface="Times New Roman" pitchFamily="18" charset="0"/>
                <a:ea typeface="Gulim" pitchFamily="34" charset="-127"/>
              </a:rPr>
              <a:t>技术</a:t>
            </a:r>
          </a:p>
          <a:p>
            <a:pPr latinLnBrk="1"/>
            <a:r>
              <a:rPr kumimoji="1" lang="en-US" altLang="zh-CN" sz="2400" b="1">
                <a:latin typeface="Times New Roman" pitchFamily="18" charset="0"/>
                <a:ea typeface="Gulim" pitchFamily="34" charset="-127"/>
              </a:rPr>
              <a:t>SLIGA</a:t>
            </a:r>
            <a:r>
              <a:rPr kumimoji="1" lang="zh-CN" altLang="en-US" sz="2400" b="1">
                <a:latin typeface="Times New Roman" pitchFamily="18" charset="0"/>
                <a:ea typeface="Gulim" pitchFamily="34" charset="-127"/>
              </a:rPr>
              <a:t>技术</a:t>
            </a:r>
          </a:p>
          <a:p>
            <a:pPr latinLnBrk="1"/>
            <a:endParaRPr kumimoji="1" lang="en-US" altLang="zh-CN" b="1">
              <a:latin typeface="Verdana" pitchFamily="34" charset="0"/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4953000" y="4868863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zh-CN" altLang="en-US" sz="2000" b="1">
                <a:latin typeface="Times New Roman" pitchFamily="18" charset="0"/>
                <a:ea typeface="宋体" charset="-122"/>
              </a:rPr>
              <a:t>电镀</a:t>
            </a:r>
          </a:p>
          <a:p>
            <a:pPr latinLnBrk="1"/>
            <a:r>
              <a:rPr kumimoji="1" lang="en-US" altLang="zh-CN" sz="2000" b="1">
                <a:latin typeface="Times New Roman" pitchFamily="18" charset="0"/>
                <a:ea typeface="宋体" charset="-122"/>
              </a:rPr>
              <a:t>( Galvanoformung</a:t>
            </a:r>
            <a:r>
              <a:rPr kumimoji="1" lang="en-US" altLang="zh-CN" b="1">
                <a:ea typeface="宋体" charset="-122"/>
              </a:rPr>
              <a:t>)</a:t>
            </a:r>
            <a:r>
              <a:rPr kumimoji="1" lang="en-US" altLang="zh-CN">
                <a:ea typeface="宋体" charset="-122"/>
              </a:rPr>
              <a:t> </a:t>
            </a:r>
            <a:endParaRPr kumimoji="1" lang="en-US" altLang="ko-KR"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8001000" y="4175125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zh-CN" altLang="en-US" sz="2000" b="1">
                <a:latin typeface="Times New Roman" pitchFamily="18" charset="0"/>
                <a:ea typeface="宋体" charset="-122"/>
              </a:rPr>
              <a:t>压模</a:t>
            </a:r>
            <a:r>
              <a:rPr kumimoji="1" lang="en-US" altLang="zh-CN" sz="2000" b="1">
                <a:latin typeface="Times New Roman" pitchFamily="18" charset="0"/>
                <a:ea typeface="宋体" charset="-122"/>
              </a:rPr>
              <a:t>(Abformung)</a:t>
            </a:r>
            <a:r>
              <a:rPr kumimoji="1" lang="en-US" altLang="zh-CN">
                <a:ea typeface="宋体" charset="-122"/>
              </a:rPr>
              <a:t> </a:t>
            </a:r>
            <a:endParaRPr kumimoji="1" lang="en-US" altLang="ko-KR"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2133600" y="3954463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zh-CN" altLang="en-US" sz="2000" b="1">
                <a:latin typeface="Times New Roman" pitchFamily="18" charset="0"/>
                <a:ea typeface="宋体" charset="-122"/>
              </a:rPr>
              <a:t>光刻</a:t>
            </a:r>
          </a:p>
          <a:p>
            <a:pPr latinLnBrk="1"/>
            <a:r>
              <a:rPr kumimoji="1" lang="en-US" altLang="zh-CN" sz="2000" b="1">
                <a:latin typeface="Times New Roman" pitchFamily="18" charset="0"/>
                <a:ea typeface="宋体" charset="-122"/>
              </a:rPr>
              <a:t>(Lithographie) </a:t>
            </a:r>
            <a:endParaRPr kumimoji="1" lang="en-US" altLang="ko-KR" sz="2000" b="1">
              <a:latin typeface="Times New Roman" pitchFamily="18" charset="0"/>
              <a:ea typeface="Gulim" pitchFamily="34" charset="-127"/>
            </a:endParaRPr>
          </a:p>
          <a:p>
            <a:pPr latinLnBrk="1"/>
            <a:r>
              <a:rPr kumimoji="1" lang="en-US" altLang="ko-KR" sz="1400">
                <a:latin typeface="Verdana" pitchFamily="34" charset="0"/>
                <a:ea typeface="Gulim" pitchFamily="34" charset="-127"/>
              </a:rPr>
              <a:t> </a:t>
            </a:r>
          </a:p>
        </p:txBody>
      </p:sp>
      <p:sp>
        <p:nvSpPr>
          <p:cNvPr id="260105" name="AutoShape 9"/>
          <p:cNvSpPr>
            <a:spLocks noChangeArrowheads="1"/>
          </p:cNvSpPr>
          <p:nvPr/>
        </p:nvSpPr>
        <p:spPr bwMode="auto">
          <a:xfrm rot="2827936">
            <a:off x="3614738" y="3627438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>
            <a:off x="5791200" y="4381500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 rot="-2832484">
            <a:off x="8077200" y="3657600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3733800" y="1828800"/>
            <a:ext cx="4724400" cy="685800"/>
            <a:chOff x="1296" y="1824"/>
            <a:chExt cx="2976" cy="432"/>
          </a:xfrm>
        </p:grpSpPr>
        <p:sp>
          <p:nvSpPr>
            <p:cNvPr id="262148" name="AutoShape 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49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50" name="Text Box 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zh-CN" altLang="en-US" b="1">
                  <a:ea typeface="宋体" charset="-122"/>
                </a:rPr>
                <a:t>衬底必须是导体或涂有导电材料</a:t>
              </a:r>
              <a:endParaRPr kumimoji="1" lang="en-US" altLang="zh-CN" b="1">
                <a:ea typeface="宋体" charset="-122"/>
              </a:endParaRPr>
            </a:p>
          </p:txBody>
        </p:sp>
        <p:sp>
          <p:nvSpPr>
            <p:cNvPr id="262151" name="Text Box 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262152" name="Group 8"/>
          <p:cNvGrpSpPr>
            <a:grpSpLocks/>
          </p:cNvGrpSpPr>
          <p:nvPr/>
        </p:nvGrpSpPr>
        <p:grpSpPr bwMode="auto">
          <a:xfrm>
            <a:off x="3733800" y="2590800"/>
            <a:ext cx="4724400" cy="685800"/>
            <a:chOff x="1296" y="1824"/>
            <a:chExt cx="2976" cy="432"/>
          </a:xfrm>
        </p:grpSpPr>
        <p:sp>
          <p:nvSpPr>
            <p:cNvPr id="262153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54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55" name="Text Box 1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000000"/>
                  </a:solidFill>
                  <a:ea typeface="宋体" charset="-122"/>
                </a:rPr>
                <a:t>能</a:t>
              </a:r>
              <a:r>
                <a:rPr kumimoji="1" lang="zh-CN" altLang="en-US" b="1">
                  <a:ea typeface="宋体" charset="-122"/>
                </a:rPr>
                <a:t>实现大深宽比结构</a:t>
              </a:r>
            </a:p>
          </p:txBody>
        </p:sp>
        <p:sp>
          <p:nvSpPr>
            <p:cNvPr id="262156" name="Text Box 1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262157" name="Group 13"/>
          <p:cNvGrpSpPr>
            <a:grpSpLocks/>
          </p:cNvGrpSpPr>
          <p:nvPr/>
        </p:nvGrpSpPr>
        <p:grpSpPr bwMode="auto">
          <a:xfrm>
            <a:off x="3733800" y="3352800"/>
            <a:ext cx="4724400" cy="685800"/>
            <a:chOff x="1296" y="1824"/>
            <a:chExt cx="2976" cy="432"/>
          </a:xfrm>
        </p:grpSpPr>
        <p:sp>
          <p:nvSpPr>
            <p:cNvPr id="262158" name="AutoShape 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59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60" name="Text Box 1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zh-CN" altLang="en-US" b="1">
                  <a:ea typeface="宋体" charset="-122"/>
                </a:rPr>
                <a:t>材料广泛</a:t>
              </a:r>
              <a:endParaRPr kumimoji="1" lang="en-US" altLang="zh-CN" b="1">
                <a:ea typeface="宋体" charset="-122"/>
              </a:endParaRPr>
            </a:p>
          </p:txBody>
        </p:sp>
        <p:sp>
          <p:nvSpPr>
            <p:cNvPr id="262161" name="Text Box 1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grpSp>
        <p:nvGrpSpPr>
          <p:cNvPr id="262162" name="Group 18"/>
          <p:cNvGrpSpPr>
            <a:grpSpLocks/>
          </p:cNvGrpSpPr>
          <p:nvPr/>
        </p:nvGrpSpPr>
        <p:grpSpPr bwMode="auto">
          <a:xfrm>
            <a:off x="3733800" y="4114800"/>
            <a:ext cx="4724400" cy="685800"/>
            <a:chOff x="1296" y="1824"/>
            <a:chExt cx="2976" cy="432"/>
          </a:xfrm>
        </p:grpSpPr>
        <p:sp>
          <p:nvSpPr>
            <p:cNvPr id="262163" name="AutoShape 1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64" name="AutoShape 2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165" name="Text Box 2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zh-CN" altLang="en-US" b="1">
                  <a:ea typeface="宋体" charset="-122"/>
                </a:rPr>
                <a:t>制作高精度复杂图形</a:t>
              </a:r>
              <a:endParaRPr kumimoji="1" lang="en-US" altLang="zh-CN" b="1">
                <a:ea typeface="宋体" charset="-122"/>
              </a:endParaRPr>
            </a:p>
          </p:txBody>
        </p:sp>
        <p:sp>
          <p:nvSpPr>
            <p:cNvPr id="262166" name="Text Box 2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  <p:sp>
        <p:nvSpPr>
          <p:cNvPr id="262167" name="AutoShape 23"/>
          <p:cNvSpPr>
            <a:spLocks noChangeArrowheads="1"/>
          </p:cNvSpPr>
          <p:nvPr/>
        </p:nvSpPr>
        <p:spPr bwMode="gray">
          <a:xfrm>
            <a:off x="4114800" y="4973638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21176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168" name="AutoShape 24"/>
          <p:cNvSpPr>
            <a:spLocks noChangeArrowheads="1"/>
          </p:cNvSpPr>
          <p:nvPr/>
        </p:nvSpPr>
        <p:spPr bwMode="gray">
          <a:xfrm>
            <a:off x="3733800" y="4854575"/>
            <a:ext cx="685800" cy="685800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169" name="Text Box 25"/>
          <p:cNvSpPr txBox="1">
            <a:spLocks noChangeArrowheads="1"/>
          </p:cNvSpPr>
          <p:nvPr/>
        </p:nvSpPr>
        <p:spPr bwMode="gray">
          <a:xfrm>
            <a:off x="4343400" y="5029201"/>
            <a:ext cx="3429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zh-CN" altLang="en-US" b="1">
                <a:ea typeface="宋体" charset="-122"/>
              </a:rPr>
              <a:t>易于大批量生产</a:t>
            </a:r>
            <a:endParaRPr kumimoji="1" lang="en-US" altLang="zh-CN" b="1">
              <a:ea typeface="宋体" charset="-122"/>
            </a:endParaRPr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gray">
          <a:xfrm>
            <a:off x="3887788" y="49530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5</a:t>
            </a:r>
          </a:p>
        </p:txBody>
      </p:sp>
      <p:sp>
        <p:nvSpPr>
          <p:cNvPr id="262171" name="AutoShape 27"/>
          <p:cNvSpPr>
            <a:spLocks noChangeArrowheads="1"/>
          </p:cNvSpPr>
          <p:nvPr/>
        </p:nvSpPr>
        <p:spPr bwMode="gray">
          <a:xfrm>
            <a:off x="4114800" y="56816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rgbClr val="66FFFF">
                  <a:gamma/>
                  <a:tint val="21176"/>
                  <a:invGamma/>
                </a:srgbClr>
              </a:gs>
              <a:gs pos="100000">
                <a:srgbClr val="66FFFF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172" name="AutoShape 28"/>
          <p:cNvSpPr>
            <a:spLocks noChangeArrowheads="1"/>
          </p:cNvSpPr>
          <p:nvPr/>
        </p:nvSpPr>
        <p:spPr bwMode="gray">
          <a:xfrm>
            <a:off x="3733800" y="5562600"/>
            <a:ext cx="685800" cy="685800"/>
          </a:xfrm>
          <a:prstGeom prst="diamond">
            <a:avLst/>
          </a:prstGeom>
          <a:solidFill>
            <a:srgbClr val="66FFFF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2173" name="Text Box 29"/>
          <p:cNvSpPr txBox="1">
            <a:spLocks noChangeArrowheads="1"/>
          </p:cNvSpPr>
          <p:nvPr/>
        </p:nvSpPr>
        <p:spPr bwMode="gray">
          <a:xfrm>
            <a:off x="4343400" y="5737226"/>
            <a:ext cx="3429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zh-CN" altLang="en-US" b="1">
                <a:ea typeface="宋体" charset="-122"/>
              </a:rPr>
              <a:t>不适合制作多层结构</a:t>
            </a:r>
            <a:endParaRPr kumimoji="1" lang="en-US" altLang="zh-CN" b="1">
              <a:ea typeface="宋体" charset="-122"/>
            </a:endParaRPr>
          </a:p>
        </p:txBody>
      </p:sp>
      <p:sp>
        <p:nvSpPr>
          <p:cNvPr id="262174" name="Text Box 30"/>
          <p:cNvSpPr txBox="1">
            <a:spLocks noChangeArrowheads="1"/>
          </p:cNvSpPr>
          <p:nvPr/>
        </p:nvSpPr>
        <p:spPr bwMode="gray">
          <a:xfrm>
            <a:off x="3887788" y="56610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6</a:t>
            </a:r>
          </a:p>
        </p:txBody>
      </p:sp>
      <p:sp>
        <p:nvSpPr>
          <p:cNvPr id="262175" name="Rectangle 31"/>
          <p:cNvSpPr>
            <a:spLocks noChangeArrowheads="1"/>
          </p:cNvSpPr>
          <p:nvPr/>
        </p:nvSpPr>
        <p:spPr bwMode="auto">
          <a:xfrm>
            <a:off x="5181601" y="1376364"/>
            <a:ext cx="2209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宋体" charset="-122"/>
              </a:rPr>
              <a:t>LIGA</a:t>
            </a:r>
            <a:r>
              <a:rPr lang="zh-CN" altLang="en-US" sz="2400" b="1">
                <a:latin typeface="Times New Roman" pitchFamily="18" charset="0"/>
                <a:ea typeface="宋体" charset="-122"/>
              </a:rPr>
              <a:t>技术特点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64195" name="AutoShape 3"/>
          <p:cNvSpPr>
            <a:spLocks noChangeArrowheads="1"/>
          </p:cNvSpPr>
          <p:nvPr/>
        </p:nvSpPr>
        <p:spPr bwMode="gray">
          <a:xfrm rot="5400000">
            <a:off x="2047876" y="2914651"/>
            <a:ext cx="311467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196" name="Freeform 4"/>
          <p:cNvSpPr>
            <a:spLocks/>
          </p:cNvSpPr>
          <p:nvPr/>
        </p:nvSpPr>
        <p:spPr bwMode="gray">
          <a:xfrm>
            <a:off x="2601913" y="23701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gray">
          <a:xfrm>
            <a:off x="2976563" y="2457451"/>
            <a:ext cx="1168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ea typeface="宋体" charset="-122"/>
              </a:rPr>
              <a:t>硅</a:t>
            </a:r>
            <a:r>
              <a:rPr lang="en-US" altLang="zh-CN" b="1">
                <a:ea typeface="宋体" charset="-122"/>
              </a:rPr>
              <a:t>/</a:t>
            </a:r>
            <a:r>
              <a:rPr lang="zh-CN" altLang="en-US" b="1">
                <a:ea typeface="宋体" charset="-122"/>
              </a:rPr>
              <a:t>硅键合</a:t>
            </a:r>
            <a:endParaRPr lang="en-US" altLang="zh-CN" b="1">
              <a:ea typeface="宋体" charset="-122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gray">
          <a:xfrm>
            <a:off x="2590801" y="2895601"/>
            <a:ext cx="2011363" cy="280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>
                <a:latin typeface="宋体" charset="-122"/>
                <a:ea typeface="宋体" charset="-122"/>
              </a:rPr>
              <a:t>1</a:t>
            </a:r>
            <a:r>
              <a:rPr lang="zh-CN" altLang="en-US" sz="2000" b="1">
                <a:latin typeface="宋体" charset="-122"/>
                <a:ea typeface="宋体" charset="-122"/>
              </a:rPr>
              <a:t>、灵活性和半导体工艺兼容性</a:t>
            </a:r>
          </a:p>
          <a:p>
            <a:r>
              <a:rPr lang="en-US" altLang="zh-CN" sz="2000" b="1">
                <a:ea typeface="宋体" charset="-122"/>
              </a:rPr>
              <a:t>2</a:t>
            </a:r>
            <a:r>
              <a:rPr lang="zh-CN" altLang="en-US" sz="2000" b="1">
                <a:ea typeface="宋体" charset="-122"/>
              </a:rPr>
              <a:t>、温度在键合过程中起着关键的作用</a:t>
            </a:r>
          </a:p>
          <a:p>
            <a:pPr eaLnBrk="0" hangingPunct="0"/>
            <a:r>
              <a:rPr lang="en-US" altLang="zh-CN" sz="2000" b="1">
                <a:ea typeface="宋体" charset="-122"/>
              </a:rPr>
              <a:t>3</a:t>
            </a:r>
            <a:r>
              <a:rPr lang="zh-CN" altLang="en-US" sz="2000" b="1">
                <a:ea typeface="宋体" charset="-122"/>
              </a:rPr>
              <a:t>、硅片表面的平整度和清洁度</a:t>
            </a:r>
          </a:p>
          <a:p>
            <a:pPr eaLnBrk="0" hangingPunct="0"/>
            <a:endParaRPr lang="zh-CN" altLang="en-US" sz="2000" b="1">
              <a:latin typeface="宋体" charset="-122"/>
              <a:ea typeface="宋体" charset="-122"/>
            </a:endParaRPr>
          </a:p>
          <a:p>
            <a:pPr algn="ctr" eaLnBrk="0" hangingPunct="0"/>
            <a:r>
              <a:rPr lang="zh-CN" altLang="en-US">
                <a:ea typeface="宋体" charset="-122"/>
              </a:rPr>
              <a:t> </a:t>
            </a:r>
            <a:endParaRPr lang="en-US" altLang="zh-CN">
              <a:ea typeface="宋体" charset="-122"/>
            </a:endParaRPr>
          </a:p>
        </p:txBody>
      </p:sp>
      <p:sp>
        <p:nvSpPr>
          <p:cNvPr id="264199" name="AutoShape 7"/>
          <p:cNvSpPr>
            <a:spLocks noChangeArrowheads="1"/>
          </p:cNvSpPr>
          <p:nvPr/>
        </p:nvSpPr>
        <p:spPr bwMode="gray">
          <a:xfrm rot="5400000">
            <a:off x="4829176" y="2876551"/>
            <a:ext cx="303847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200" name="Freeform 8"/>
          <p:cNvSpPr>
            <a:spLocks/>
          </p:cNvSpPr>
          <p:nvPr/>
        </p:nvSpPr>
        <p:spPr bwMode="gray">
          <a:xfrm>
            <a:off x="5349875" y="2368551"/>
            <a:ext cx="2001838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gray">
          <a:xfrm>
            <a:off x="5605464" y="2457451"/>
            <a:ext cx="1398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1C1C1C"/>
                </a:solidFill>
                <a:ea typeface="宋体" charset="-122"/>
              </a:rPr>
              <a:t>硅</a:t>
            </a:r>
            <a:r>
              <a:rPr lang="en-US" altLang="zh-CN" b="1">
                <a:solidFill>
                  <a:srgbClr val="1C1C1C"/>
                </a:solidFill>
                <a:ea typeface="宋体" charset="-122"/>
              </a:rPr>
              <a:t>/</a:t>
            </a:r>
            <a:r>
              <a:rPr lang="zh-CN" altLang="en-US" b="1">
                <a:solidFill>
                  <a:srgbClr val="1C1C1C"/>
                </a:solidFill>
                <a:ea typeface="宋体" charset="-122"/>
              </a:rPr>
              <a:t>玻璃键合</a:t>
            </a:r>
            <a:endParaRPr lang="en-US" altLang="zh-CN" b="1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gray">
          <a:xfrm>
            <a:off x="5334001" y="2895601"/>
            <a:ext cx="2011363" cy="250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b="1">
                <a:ea typeface="宋体" charset="-122"/>
              </a:rPr>
              <a:t>1</a:t>
            </a:r>
            <a:r>
              <a:rPr lang="zh-CN" altLang="en-US" sz="2000" b="1">
                <a:ea typeface="宋体" charset="-122"/>
              </a:rPr>
              <a:t>、两静电键合材料的热膨胀系数近似匹配</a:t>
            </a:r>
            <a:endParaRPr lang="en-US" altLang="zh-CN" sz="2000" b="1">
              <a:ea typeface="宋体" charset="-122"/>
            </a:endParaRPr>
          </a:p>
          <a:p>
            <a:r>
              <a:rPr lang="en-US" altLang="zh-CN" sz="2000" b="1">
                <a:ea typeface="宋体" charset="-122"/>
              </a:rPr>
              <a:t>2</a:t>
            </a:r>
            <a:r>
              <a:rPr lang="zh-CN" altLang="en-US" sz="2000" b="1">
                <a:ea typeface="宋体" charset="-122"/>
              </a:rPr>
              <a:t>、阳极的形状影响键合效果</a:t>
            </a:r>
          </a:p>
          <a:p>
            <a:r>
              <a:rPr lang="en-US" altLang="zh-CN" sz="2000" b="1">
                <a:ea typeface="宋体" charset="-122"/>
              </a:rPr>
              <a:t>3</a:t>
            </a:r>
            <a:r>
              <a:rPr lang="zh-CN" altLang="en-US" sz="2000" b="1">
                <a:ea typeface="宋体" charset="-122"/>
              </a:rPr>
              <a:t>、表面状况对键合力也有影响</a:t>
            </a:r>
          </a:p>
          <a:p>
            <a:endParaRPr lang="en-US" altLang="zh-CN">
              <a:ea typeface="宋体" charset="-122"/>
            </a:endParaRPr>
          </a:p>
        </p:txBody>
      </p:sp>
      <p:sp>
        <p:nvSpPr>
          <p:cNvPr id="264203" name="AutoShape 11"/>
          <p:cNvSpPr>
            <a:spLocks noChangeArrowheads="1"/>
          </p:cNvSpPr>
          <p:nvPr/>
        </p:nvSpPr>
        <p:spPr bwMode="gray">
          <a:xfrm rot="5400000">
            <a:off x="7534276" y="2876551"/>
            <a:ext cx="303847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204" name="Freeform 12"/>
          <p:cNvSpPr>
            <a:spLocks/>
          </p:cNvSpPr>
          <p:nvPr/>
        </p:nvSpPr>
        <p:spPr bwMode="gray">
          <a:xfrm>
            <a:off x="8048625" y="2368550"/>
            <a:ext cx="2008188" cy="482600"/>
          </a:xfrm>
          <a:custGeom>
            <a:avLst/>
            <a:gdLst/>
            <a:ahLst/>
            <a:cxnLst>
              <a:cxn ang="0">
                <a:pos x="0" y="298"/>
              </a:cxn>
              <a:cxn ang="0">
                <a:pos x="7" y="171"/>
              </a:cxn>
              <a:cxn ang="0">
                <a:pos x="166" y="14"/>
              </a:cxn>
              <a:cxn ang="0">
                <a:pos x="356" y="13"/>
              </a:cxn>
              <a:cxn ang="0">
                <a:pos x="922" y="10"/>
              </a:cxn>
              <a:cxn ang="0">
                <a:pos x="1060" y="12"/>
              </a:cxn>
              <a:cxn ang="0">
                <a:pos x="1249" y="186"/>
              </a:cxn>
              <a:cxn ang="0">
                <a:pos x="1255" y="297"/>
              </a:cxn>
              <a:cxn ang="0">
                <a:pos x="0" y="298"/>
              </a:cxn>
            </a:cxnLst>
            <a:rect l="0" t="0" r="r" b="b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gray">
          <a:xfrm>
            <a:off x="8194676" y="2457451"/>
            <a:ext cx="1628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1C1C1C"/>
                </a:solidFill>
                <a:ea typeface="宋体" charset="-122"/>
              </a:rPr>
              <a:t>金属</a:t>
            </a:r>
            <a:r>
              <a:rPr lang="en-US" altLang="zh-CN" b="1">
                <a:solidFill>
                  <a:srgbClr val="1C1C1C"/>
                </a:solidFill>
                <a:ea typeface="宋体" charset="-122"/>
              </a:rPr>
              <a:t>/</a:t>
            </a:r>
            <a:r>
              <a:rPr lang="zh-CN" altLang="en-US" b="1">
                <a:solidFill>
                  <a:srgbClr val="1C1C1C"/>
                </a:solidFill>
                <a:ea typeface="宋体" charset="-122"/>
              </a:rPr>
              <a:t>玻璃键合</a:t>
            </a:r>
            <a:endParaRPr lang="en-US" altLang="zh-CN" b="1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gray">
          <a:xfrm>
            <a:off x="8001001" y="2895601"/>
            <a:ext cx="2011363" cy="280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b="1">
                <a:ea typeface="宋体" charset="-122"/>
              </a:rPr>
              <a:t>1</a:t>
            </a:r>
            <a:r>
              <a:rPr lang="zh-CN" altLang="en-US" sz="2000" b="1">
                <a:ea typeface="宋体" charset="-122"/>
              </a:rPr>
              <a:t>、电压、温度和表面光洁度影响键合反应</a:t>
            </a:r>
          </a:p>
          <a:p>
            <a:r>
              <a:rPr lang="en-US" altLang="zh-CN" sz="2000" b="1">
                <a:ea typeface="宋体" charset="-122"/>
              </a:rPr>
              <a:t>2</a:t>
            </a:r>
            <a:r>
              <a:rPr lang="zh-CN" altLang="en-US" sz="2000" b="1">
                <a:ea typeface="宋体" charset="-122"/>
              </a:rPr>
              <a:t>、离子扩散阳极氧化影响键合</a:t>
            </a:r>
          </a:p>
          <a:p>
            <a:r>
              <a:rPr lang="en-US" altLang="zh-CN" sz="2000" b="1">
                <a:ea typeface="宋体" charset="-122"/>
              </a:rPr>
              <a:t>3</a:t>
            </a:r>
            <a:r>
              <a:rPr lang="zh-CN" altLang="en-US" sz="2000" b="1">
                <a:ea typeface="宋体" charset="-122"/>
              </a:rPr>
              <a:t>、键合界面处产生过渡层</a:t>
            </a:r>
          </a:p>
          <a:p>
            <a:endParaRPr lang="zh-CN" altLang="en-US" sz="2000" b="1">
              <a:ea typeface="宋体" charset="-122"/>
            </a:endParaRPr>
          </a:p>
          <a:p>
            <a:endParaRPr lang="zh-CN" altLang="en-US">
              <a:ea typeface="宋体" charset="-122"/>
            </a:endParaRPr>
          </a:p>
        </p:txBody>
      </p:sp>
      <p:sp>
        <p:nvSpPr>
          <p:cNvPr id="264207" name="AutoShape 15"/>
          <p:cNvSpPr>
            <a:spLocks noChangeArrowheads="1"/>
          </p:cNvSpPr>
          <p:nvPr/>
        </p:nvSpPr>
        <p:spPr bwMode="auto">
          <a:xfrm>
            <a:off x="4343400" y="1295401"/>
            <a:ext cx="3524250" cy="5000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zh-CN" altLang="en-US" sz="2400" b="1">
                <a:ea typeface="宋体" charset="-122"/>
              </a:rPr>
              <a:t>键合技术</a:t>
            </a: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3124200" y="1828801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ea typeface="宋体" charset="-122"/>
              </a:rPr>
              <a:t>键合技术可以将表面加工和体加工有机地结合在一起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4191001" y="15240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宋体" charset="-122"/>
                <a:ea typeface="宋体" charset="-122"/>
              </a:rPr>
              <a:t>三维</a:t>
            </a:r>
            <a:r>
              <a:rPr lang="en-US" altLang="zh-CN" sz="2400" b="1">
                <a:latin typeface="宋体" charset="-122"/>
                <a:ea typeface="宋体" charset="-122"/>
              </a:rPr>
              <a:t>MEMS</a:t>
            </a:r>
            <a:r>
              <a:rPr lang="zh-CN" altLang="en-US" sz="2400" b="1">
                <a:latin typeface="宋体" charset="-122"/>
                <a:ea typeface="宋体" charset="-122"/>
              </a:rPr>
              <a:t>结构加工中的材料</a:t>
            </a:r>
          </a:p>
        </p:txBody>
      </p:sp>
      <p:grpSp>
        <p:nvGrpSpPr>
          <p:cNvPr id="266244" name="Group 4"/>
          <p:cNvGrpSpPr>
            <a:grpSpLocks/>
          </p:cNvGrpSpPr>
          <p:nvPr/>
        </p:nvGrpSpPr>
        <p:grpSpPr bwMode="auto">
          <a:xfrm>
            <a:off x="3276601" y="2209801"/>
            <a:ext cx="5929313" cy="3946525"/>
            <a:chOff x="1017" y="1152"/>
            <a:chExt cx="3735" cy="2486"/>
          </a:xfrm>
        </p:grpSpPr>
        <p:grpSp>
          <p:nvGrpSpPr>
            <p:cNvPr id="266245" name="Group 5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266246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47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48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249" name="Group 9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266250" name="AutoShape 10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51" name="AutoShape 11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52" name="AutoShape 12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253" name="Text Box 13"/>
            <p:cNvSpPr txBox="1">
              <a:spLocks noChangeArrowheads="1"/>
            </p:cNvSpPr>
            <p:nvPr/>
          </p:nvSpPr>
          <p:spPr bwMode="gray">
            <a:xfrm>
              <a:off x="2346" y="1534"/>
              <a:ext cx="1081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a typeface="宋体" charset="-122"/>
                </a:rPr>
                <a:t>结构材料：</a:t>
              </a:r>
            </a:p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  <a:ea typeface="宋体" charset="-122"/>
                </a:rPr>
                <a:t>硅、玻璃、</a:t>
              </a:r>
            </a:p>
            <a:p>
              <a:pPr algn="ctr" eaLnBrk="0" hangingPunct="0"/>
              <a:r>
                <a:rPr lang="zh-CN" altLang="en-US" b="1">
                  <a:solidFill>
                    <a:srgbClr val="FFFFFF"/>
                  </a:solidFill>
                  <a:ea typeface="宋体" charset="-122"/>
                </a:rPr>
                <a:t>半导体材料</a:t>
              </a:r>
              <a:endParaRPr lang="zh-CN" altLang="en-US">
                <a:solidFill>
                  <a:srgbClr val="FFFFFF"/>
                </a:solidFill>
                <a:ea typeface="宋体" charset="-122"/>
              </a:endParaRPr>
            </a:p>
          </p:txBody>
        </p:sp>
        <p:sp>
          <p:nvSpPr>
            <p:cNvPr id="266254" name="Text Box 14"/>
            <p:cNvSpPr txBox="1">
              <a:spLocks noChangeArrowheads="1"/>
            </p:cNvSpPr>
            <p:nvPr/>
          </p:nvSpPr>
          <p:spPr bwMode="gray">
            <a:xfrm>
              <a:off x="1239" y="2158"/>
              <a:ext cx="10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a typeface="宋体" charset="-122"/>
                </a:rPr>
                <a:t>牺牲层材料</a:t>
              </a:r>
              <a:endParaRPr lang="zh-CN" altLang="en-US" sz="1400">
                <a:solidFill>
                  <a:srgbClr val="FFFFFF"/>
                </a:solidFill>
                <a:ea typeface="宋体" charset="-122"/>
              </a:endParaRPr>
            </a:p>
          </p:txBody>
        </p:sp>
        <p:grpSp>
          <p:nvGrpSpPr>
            <p:cNvPr id="266255" name="Group 15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266256" name="AutoShape 16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57" name="AutoShape 17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58" name="AutoShape 18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259" name="Text Box 19"/>
            <p:cNvSpPr txBox="1">
              <a:spLocks noChangeArrowheads="1"/>
            </p:cNvSpPr>
            <p:nvPr/>
          </p:nvSpPr>
          <p:spPr bwMode="gray">
            <a:xfrm>
              <a:off x="3447" y="2158"/>
              <a:ext cx="10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a typeface="宋体" charset="-122"/>
                </a:rPr>
                <a:t>电绝缘材料</a:t>
              </a:r>
              <a:endParaRPr lang="zh-CN" altLang="en-US" sz="1400">
                <a:solidFill>
                  <a:srgbClr val="FFFFFF"/>
                </a:solidFill>
                <a:ea typeface="宋体" charset="-122"/>
              </a:endParaRPr>
            </a:p>
          </p:txBody>
        </p:sp>
        <p:grpSp>
          <p:nvGrpSpPr>
            <p:cNvPr id="266260" name="Group 20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266261" name="AutoShape 2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62" name="AutoShape 2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263" name="AutoShape 23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66264" name="Text Box 24"/>
            <p:cNvSpPr txBox="1">
              <a:spLocks noChangeArrowheads="1"/>
            </p:cNvSpPr>
            <p:nvPr/>
          </p:nvSpPr>
          <p:spPr bwMode="gray">
            <a:xfrm>
              <a:off x="2360" y="2734"/>
              <a:ext cx="1081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a typeface="宋体" charset="-122"/>
                </a:rPr>
                <a:t>功能材料：</a:t>
              </a:r>
            </a:p>
            <a:p>
              <a:pPr algn="ctr" eaLnBrk="0" hangingPunct="0"/>
              <a:r>
                <a:rPr lang="zh-CN" altLang="en-US" sz="1600" b="1">
                  <a:solidFill>
                    <a:srgbClr val="FFFFFF"/>
                  </a:solidFill>
                  <a:ea typeface="宋体" charset="-122"/>
                </a:rPr>
                <a:t>压电材料</a:t>
              </a:r>
            </a:p>
            <a:p>
              <a:pPr algn="ctr" eaLnBrk="0" hangingPunct="0"/>
              <a:r>
                <a:rPr lang="zh-CN" altLang="en-US" sz="1600" b="1">
                  <a:solidFill>
                    <a:srgbClr val="FFFFFF"/>
                  </a:solidFill>
                  <a:ea typeface="宋体" charset="-122"/>
                </a:rPr>
                <a:t>磁致伸缩材料</a:t>
              </a:r>
            </a:p>
            <a:p>
              <a:pPr algn="ctr" eaLnBrk="0" hangingPunct="0"/>
              <a:r>
                <a:rPr lang="zh-CN" altLang="en-US" sz="1600" b="1">
                  <a:solidFill>
                    <a:srgbClr val="FFFFFF"/>
                  </a:solidFill>
                  <a:ea typeface="宋体" charset="-122"/>
                </a:rPr>
                <a:t>形状记忆合金</a:t>
              </a:r>
              <a:endParaRPr lang="zh-CN" altLang="en-US" sz="1600">
                <a:solidFill>
                  <a:srgbClr val="FFFFFF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68291" name="Freeform 3"/>
          <p:cNvSpPr>
            <a:spLocks/>
          </p:cNvSpPr>
          <p:nvPr/>
        </p:nvSpPr>
        <p:spPr bwMode="gray">
          <a:xfrm rot="-794496">
            <a:off x="6002338" y="2771776"/>
            <a:ext cx="1060450" cy="293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2" name="Freeform 4"/>
          <p:cNvSpPr>
            <a:spLocks/>
          </p:cNvSpPr>
          <p:nvPr/>
        </p:nvSpPr>
        <p:spPr bwMode="gray">
          <a:xfrm rot="5461794">
            <a:off x="4371182" y="2313782"/>
            <a:ext cx="1017587" cy="305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9900">
                  <a:gamma/>
                  <a:tint val="0"/>
                  <a:invGamma/>
                </a:srgbClr>
              </a:gs>
              <a:gs pos="100000">
                <a:srgbClr val="669900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3" name="Freeform 5"/>
          <p:cNvSpPr>
            <a:spLocks/>
          </p:cNvSpPr>
          <p:nvPr/>
        </p:nvSpPr>
        <p:spPr bwMode="gray">
          <a:xfrm rot="-7471624">
            <a:off x="6075363" y="962026"/>
            <a:ext cx="1017588" cy="3055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565868">
                  <a:gamma/>
                  <a:tint val="0"/>
                  <a:invGamma/>
                </a:srgbClr>
              </a:gs>
              <a:gs pos="100000">
                <a:srgbClr val="565868"/>
              </a:gs>
            </a:gsLst>
            <a:lin ang="0" scaled="1"/>
          </a:gra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4" name="Freeform 6"/>
          <p:cNvSpPr>
            <a:spLocks/>
          </p:cNvSpPr>
          <p:nvPr/>
        </p:nvSpPr>
        <p:spPr bwMode="gray">
          <a:xfrm>
            <a:off x="5821363" y="2859088"/>
            <a:ext cx="1060450" cy="2932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solidFill>
            <a:srgbClr val="9BB01C"/>
          </a:soli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5" name="Freeform 7"/>
          <p:cNvSpPr>
            <a:spLocks/>
          </p:cNvSpPr>
          <p:nvPr/>
        </p:nvSpPr>
        <p:spPr bwMode="gray">
          <a:xfrm rot="6256290">
            <a:off x="4371181" y="2178844"/>
            <a:ext cx="1017588" cy="305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solidFill>
            <a:srgbClr val="CCFFFF"/>
          </a:soli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8296" name="Freeform 8"/>
          <p:cNvSpPr>
            <a:spLocks/>
          </p:cNvSpPr>
          <p:nvPr/>
        </p:nvSpPr>
        <p:spPr bwMode="gray">
          <a:xfrm rot="-6677128">
            <a:off x="6193632" y="1164432"/>
            <a:ext cx="1017587" cy="305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"/>
              </a:cxn>
              <a:cxn ang="0">
                <a:pos x="98" y="32"/>
              </a:cxn>
              <a:cxn ang="0">
                <a:pos x="147" y="54"/>
              </a:cxn>
              <a:cxn ang="0">
                <a:pos x="195" y="81"/>
              </a:cxn>
              <a:cxn ang="0">
                <a:pos x="242" y="111"/>
              </a:cxn>
              <a:cxn ang="0">
                <a:pos x="288" y="147"/>
              </a:cxn>
              <a:cxn ang="0">
                <a:pos x="333" y="185"/>
              </a:cxn>
              <a:cxn ang="0">
                <a:pos x="377" y="228"/>
              </a:cxn>
              <a:cxn ang="0">
                <a:pos x="418" y="275"/>
              </a:cxn>
              <a:cxn ang="0">
                <a:pos x="457" y="325"/>
              </a:cxn>
              <a:cxn ang="0">
                <a:pos x="493" y="379"/>
              </a:cxn>
              <a:cxn ang="0">
                <a:pos x="526" y="437"/>
              </a:cxn>
              <a:cxn ang="0">
                <a:pos x="555" y="497"/>
              </a:cxn>
              <a:cxn ang="0">
                <a:pos x="582" y="562"/>
              </a:cxn>
              <a:cxn ang="0">
                <a:pos x="604" y="630"/>
              </a:cxn>
              <a:cxn ang="0">
                <a:pos x="621" y="700"/>
              </a:cxn>
              <a:cxn ang="0">
                <a:pos x="634" y="774"/>
              </a:cxn>
              <a:cxn ang="0">
                <a:pos x="642" y="851"/>
              </a:cxn>
              <a:cxn ang="0">
                <a:pos x="646" y="930"/>
              </a:cxn>
              <a:cxn ang="0">
                <a:pos x="643" y="1011"/>
              </a:cxn>
              <a:cxn ang="0">
                <a:pos x="636" y="1086"/>
              </a:cxn>
              <a:cxn ang="0">
                <a:pos x="623" y="1160"/>
              </a:cxn>
              <a:cxn ang="0">
                <a:pos x="607" y="1230"/>
              </a:cxn>
              <a:cxn ang="0">
                <a:pos x="585" y="1297"/>
              </a:cxn>
              <a:cxn ang="0">
                <a:pos x="561" y="1361"/>
              </a:cxn>
              <a:cxn ang="0">
                <a:pos x="533" y="1421"/>
              </a:cxn>
              <a:cxn ang="0">
                <a:pos x="500" y="1478"/>
              </a:cxn>
              <a:cxn ang="0">
                <a:pos x="466" y="1532"/>
              </a:cxn>
              <a:cxn ang="0">
                <a:pos x="428" y="1582"/>
              </a:cxn>
              <a:cxn ang="0">
                <a:pos x="388" y="1627"/>
              </a:cxn>
              <a:cxn ang="0">
                <a:pos x="345" y="1670"/>
              </a:cxn>
              <a:cxn ang="0">
                <a:pos x="301" y="1709"/>
              </a:cxn>
              <a:cxn ang="0">
                <a:pos x="254" y="1744"/>
              </a:cxn>
              <a:cxn ang="0">
                <a:pos x="205" y="1776"/>
              </a:cxn>
              <a:cxn ang="0">
                <a:pos x="156" y="1803"/>
              </a:cxn>
              <a:cxn ang="0">
                <a:pos x="104" y="1826"/>
              </a:cxn>
              <a:cxn ang="0">
                <a:pos x="53" y="1846"/>
              </a:cxn>
              <a:cxn ang="0">
                <a:pos x="0" y="1861"/>
              </a:cxn>
              <a:cxn ang="0">
                <a:pos x="0" y="0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 w="635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8297" name="Group 9"/>
          <p:cNvGrpSpPr>
            <a:grpSpLocks/>
          </p:cNvGrpSpPr>
          <p:nvPr/>
        </p:nvGrpSpPr>
        <p:grpSpPr bwMode="auto">
          <a:xfrm>
            <a:off x="5349876" y="2827339"/>
            <a:ext cx="1235075" cy="1182687"/>
            <a:chOff x="2016" y="1920"/>
            <a:chExt cx="1680" cy="1680"/>
          </a:xfrm>
        </p:grpSpPr>
        <p:sp>
          <p:nvSpPr>
            <p:cNvPr id="268298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F14343">
                    <a:gamma/>
                    <a:shade val="60784"/>
                    <a:invGamma/>
                  </a:srgb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299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2897189" y="1905001"/>
            <a:ext cx="142557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ea typeface="宋体" charset="-122"/>
              </a:rPr>
              <a:t>金属：</a:t>
            </a:r>
          </a:p>
          <a:p>
            <a:pPr algn="ctr"/>
            <a:r>
              <a:rPr lang="zh-CN" altLang="en-US" sz="2000" b="1">
                <a:ea typeface="宋体" charset="-122"/>
              </a:rPr>
              <a:t>如</a:t>
            </a:r>
            <a:r>
              <a:rPr lang="en-US" altLang="zh-CN" sz="2000" b="1">
                <a:ea typeface="宋体" charset="-122"/>
              </a:rPr>
              <a:t>Ti</a:t>
            </a:r>
            <a:r>
              <a:rPr lang="zh-CN" altLang="en-US" sz="2000" b="1">
                <a:ea typeface="宋体" charset="-122"/>
              </a:rPr>
              <a:t>，</a:t>
            </a:r>
            <a:r>
              <a:rPr lang="en-US" altLang="zh-CN" sz="2000" b="1">
                <a:ea typeface="宋体" charset="-122"/>
              </a:rPr>
              <a:t>Al</a:t>
            </a:r>
            <a:r>
              <a:rPr lang="zh-CN" altLang="en-US" sz="2000" b="1">
                <a:ea typeface="宋体" charset="-122"/>
              </a:rPr>
              <a:t>，</a:t>
            </a:r>
          </a:p>
          <a:p>
            <a:pPr algn="ctr"/>
            <a:r>
              <a:rPr lang="en-US" altLang="zh-CN" sz="2000" b="1">
                <a:ea typeface="宋体" charset="-122"/>
              </a:rPr>
              <a:t>Cu</a:t>
            </a:r>
            <a:r>
              <a:rPr lang="zh-CN" altLang="en-US" sz="2000" b="1">
                <a:ea typeface="宋体" charset="-122"/>
              </a:rPr>
              <a:t>，</a:t>
            </a:r>
            <a:r>
              <a:rPr lang="en-US" altLang="zh-CN" sz="2000" b="1">
                <a:ea typeface="宋体" charset="-122"/>
              </a:rPr>
              <a:t>Cr </a:t>
            </a:r>
            <a:r>
              <a:rPr lang="zh-CN" altLang="en-US" sz="2000" b="1">
                <a:ea typeface="宋体" charset="-122"/>
              </a:rPr>
              <a:t>等</a:t>
            </a:r>
          </a:p>
          <a:p>
            <a:pPr algn="ctr"/>
            <a:endParaRPr lang="zh-CN" altLang="en-US" sz="2000" b="1">
              <a:solidFill>
                <a:schemeClr val="bg2"/>
              </a:solidFill>
              <a:ea typeface="宋体" charset="-122"/>
            </a:endParaRP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7848600" y="2819401"/>
            <a:ext cx="250741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>
                <a:ea typeface="宋体" charset="-122"/>
              </a:rPr>
              <a:t>非金属：</a:t>
            </a:r>
          </a:p>
          <a:p>
            <a:r>
              <a:rPr lang="zh-CN" altLang="en-US" sz="2000" b="1">
                <a:ea typeface="宋体" charset="-122"/>
              </a:rPr>
              <a:t>二氧化硅、氮化硅、</a:t>
            </a:r>
          </a:p>
          <a:p>
            <a:r>
              <a:rPr lang="zh-CN" altLang="en-US" sz="2000" b="1">
                <a:ea typeface="宋体" charset="-122"/>
              </a:rPr>
              <a:t>碳化硅和磷硅玻璃等</a:t>
            </a:r>
            <a:endParaRPr lang="en-US" altLang="zh-CN" sz="2000" b="1">
              <a:ea typeface="宋体" charset="-122"/>
            </a:endParaRP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276600" y="4953001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ea typeface="宋体" charset="-122"/>
              </a:rPr>
              <a:t>有机物和聚合物：</a:t>
            </a:r>
          </a:p>
          <a:p>
            <a:r>
              <a:rPr lang="zh-CN" altLang="en-US" sz="2000" b="1">
                <a:ea typeface="宋体" charset="-122"/>
              </a:rPr>
              <a:t>如光刻胶，聚酰亚胺、</a:t>
            </a:r>
            <a:r>
              <a:rPr lang="en-US" altLang="zh-CN" sz="2000" b="1">
                <a:ea typeface="宋体" charset="-122"/>
              </a:rPr>
              <a:t>PMMA</a:t>
            </a:r>
            <a:r>
              <a:rPr lang="zh-CN" altLang="en-US" sz="2000" b="1">
                <a:ea typeface="宋体" charset="-122"/>
              </a:rPr>
              <a:t>、</a:t>
            </a:r>
            <a:r>
              <a:rPr lang="en-US" altLang="zh-CN" sz="2000" b="1">
                <a:ea typeface="宋体" charset="-122"/>
              </a:rPr>
              <a:t>SU-8</a:t>
            </a:r>
            <a:r>
              <a:rPr lang="zh-CN" altLang="en-US" sz="2000" b="1">
                <a:ea typeface="宋体" charset="-122"/>
              </a:rPr>
              <a:t>等</a:t>
            </a:r>
            <a:endParaRPr lang="en-US" altLang="zh-CN" sz="2000" b="1">
              <a:ea typeface="宋体" charset="-122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486401" y="3124200"/>
            <a:ext cx="874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ea typeface="宋体" charset="-122"/>
              </a:rPr>
              <a:t>牺牲层</a:t>
            </a:r>
          </a:p>
          <a:p>
            <a:pPr algn="ctr"/>
            <a:r>
              <a:rPr lang="zh-CN" altLang="en-US" b="1">
                <a:ea typeface="宋体" charset="-122"/>
              </a:rPr>
              <a:t>材料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months</a:t>
            </a:r>
            <a:endParaRPr lang="zh-CN" altLang="en-US">
              <a:ea typeface="宋体" charset="-122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gray">
          <a:xfrm>
            <a:off x="2286001" y="2863851"/>
            <a:ext cx="3794125" cy="6588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0340" name="Group 4"/>
          <p:cNvGrpSpPr>
            <a:grpSpLocks/>
          </p:cNvGrpSpPr>
          <p:nvPr/>
        </p:nvGrpSpPr>
        <p:grpSpPr bwMode="auto">
          <a:xfrm>
            <a:off x="5767389" y="2632075"/>
            <a:ext cx="973137" cy="922338"/>
            <a:chOff x="3938" y="1968"/>
            <a:chExt cx="430" cy="437"/>
          </a:xfrm>
        </p:grpSpPr>
        <p:grpSp>
          <p:nvGrpSpPr>
            <p:cNvPr id="270341" name="Group 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70342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019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0343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0344" name="Text Box 8"/>
            <p:cNvSpPr txBox="1">
              <a:spLocks noChangeArrowheads="1"/>
            </p:cNvSpPr>
            <p:nvPr/>
          </p:nvSpPr>
          <p:spPr bwMode="gray">
            <a:xfrm>
              <a:off x="4058" y="2028"/>
              <a:ext cx="184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charset="-122"/>
                </a:rPr>
                <a:t>B</a:t>
              </a:r>
            </a:p>
          </p:txBody>
        </p:sp>
      </p:grpSp>
      <p:sp>
        <p:nvSpPr>
          <p:cNvPr id="270345" name="Rectangle 9"/>
          <p:cNvSpPr>
            <a:spLocks noChangeArrowheads="1"/>
          </p:cNvSpPr>
          <p:nvPr/>
        </p:nvSpPr>
        <p:spPr bwMode="gray">
          <a:xfrm>
            <a:off x="2286000" y="3811589"/>
            <a:ext cx="4706938" cy="66198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70346" name="Group 10"/>
          <p:cNvGrpSpPr>
            <a:grpSpLocks/>
          </p:cNvGrpSpPr>
          <p:nvPr/>
        </p:nvGrpSpPr>
        <p:grpSpPr bwMode="auto">
          <a:xfrm>
            <a:off x="6470650" y="3554414"/>
            <a:ext cx="909638" cy="928687"/>
            <a:chOff x="3552" y="3339"/>
            <a:chExt cx="412" cy="392"/>
          </a:xfrm>
        </p:grpSpPr>
        <p:grpSp>
          <p:nvGrpSpPr>
            <p:cNvPr id="270347" name="Group 11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70348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0349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0350" name="Text Box 14"/>
            <p:cNvSpPr txBox="1">
              <a:spLocks noChangeArrowheads="1"/>
            </p:cNvSpPr>
            <p:nvPr/>
          </p:nvSpPr>
          <p:spPr bwMode="gray">
            <a:xfrm>
              <a:off x="3689" y="3360"/>
              <a:ext cx="183" cy="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宋体" charset="-122"/>
                </a:rPr>
                <a:t>C</a:t>
              </a:r>
            </a:p>
          </p:txBody>
        </p:sp>
      </p:grpSp>
      <p:grpSp>
        <p:nvGrpSpPr>
          <p:cNvPr id="270351" name="Group 15"/>
          <p:cNvGrpSpPr>
            <a:grpSpLocks/>
          </p:cNvGrpSpPr>
          <p:nvPr/>
        </p:nvGrpSpPr>
        <p:grpSpPr bwMode="auto">
          <a:xfrm>
            <a:off x="2286001" y="1660526"/>
            <a:ext cx="3884613" cy="917575"/>
            <a:chOff x="0" y="864"/>
            <a:chExt cx="3553" cy="802"/>
          </a:xfrm>
        </p:grpSpPr>
        <p:sp>
          <p:nvSpPr>
            <p:cNvPr id="270352" name="Rectangle 16"/>
            <p:cNvSpPr>
              <a:spLocks noChangeArrowheads="1"/>
            </p:cNvSpPr>
            <p:nvPr/>
          </p:nvSpPr>
          <p:spPr bwMode="gray">
            <a:xfrm>
              <a:off x="0" y="1084"/>
              <a:ext cx="3147" cy="57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0353" name="Group 17"/>
            <p:cNvGrpSpPr>
              <a:grpSpLocks/>
            </p:cNvGrpSpPr>
            <p:nvPr/>
          </p:nvGrpSpPr>
          <p:grpSpPr bwMode="auto">
            <a:xfrm>
              <a:off x="2734" y="864"/>
              <a:ext cx="819" cy="802"/>
              <a:chOff x="1488" y="1968"/>
              <a:chExt cx="432" cy="432"/>
            </a:xfrm>
          </p:grpSpPr>
          <p:grpSp>
            <p:nvGrpSpPr>
              <p:cNvPr id="270354" name="Group 18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270355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921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0356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0357" name="Text Box 21"/>
              <p:cNvSpPr txBox="1">
                <a:spLocks noChangeArrowheads="1"/>
              </p:cNvSpPr>
              <p:nvPr/>
            </p:nvSpPr>
            <p:spPr bwMode="gray">
              <a:xfrm>
                <a:off x="1613" y="2016"/>
                <a:ext cx="20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charset="-122"/>
                  </a:rPr>
                  <a:t>A</a:t>
                </a:r>
              </a:p>
            </p:txBody>
          </p:sp>
        </p:grpSp>
      </p:grpSp>
      <p:sp>
        <p:nvSpPr>
          <p:cNvPr id="270358" name="Text Box 22"/>
          <p:cNvSpPr txBox="1">
            <a:spLocks noChangeArrowheads="1"/>
          </p:cNvSpPr>
          <p:nvPr/>
        </p:nvSpPr>
        <p:spPr bwMode="gray">
          <a:xfrm>
            <a:off x="2514600" y="2054226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000" b="1">
                <a:ea typeface="宋体" charset="-122"/>
              </a:rPr>
              <a:t>前</a:t>
            </a:r>
            <a:r>
              <a:rPr lang="en-US" altLang="zh-CN" sz="2000" b="1">
                <a:ea typeface="宋体" charset="-122"/>
              </a:rPr>
              <a:t>CMOS (pre-CMOS)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70359" name="Text Box 23"/>
          <p:cNvSpPr txBox="1">
            <a:spLocks noChangeArrowheads="1"/>
          </p:cNvSpPr>
          <p:nvPr/>
        </p:nvSpPr>
        <p:spPr bwMode="gray">
          <a:xfrm>
            <a:off x="3124200" y="2895601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ea typeface="宋体" charset="-122"/>
              </a:rPr>
              <a:t>混合</a:t>
            </a:r>
            <a:r>
              <a:rPr lang="en-US" altLang="zh-CN" sz="2000" b="1">
                <a:ea typeface="宋体" charset="-122"/>
              </a:rPr>
              <a:t>CMOS</a:t>
            </a:r>
          </a:p>
          <a:p>
            <a:r>
              <a:rPr lang="en-US" altLang="zh-CN" sz="2000" b="1">
                <a:ea typeface="宋体" charset="-122"/>
              </a:rPr>
              <a:t>( intermediate-CMOS</a:t>
            </a:r>
            <a:r>
              <a:rPr lang="en-US" altLang="zh-CN" b="1">
                <a:ea typeface="宋体" charset="-122"/>
              </a:rPr>
              <a:t>)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gray">
          <a:xfrm>
            <a:off x="3352800" y="3973514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000" b="1">
                <a:ea typeface="宋体" charset="-122"/>
              </a:rPr>
              <a:t>后</a:t>
            </a:r>
            <a:r>
              <a:rPr lang="en-US" altLang="zh-CN" sz="2000" b="1">
                <a:ea typeface="宋体" charset="-122"/>
              </a:rPr>
              <a:t>CMOS(post-CMOS)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70361" name="AutoShape 25"/>
          <p:cNvSpPr>
            <a:spLocks noChangeArrowheads="1"/>
          </p:cNvSpPr>
          <p:nvPr/>
        </p:nvSpPr>
        <p:spPr bwMode="gray">
          <a:xfrm>
            <a:off x="7620000" y="1371600"/>
            <a:ext cx="3048000" cy="2362200"/>
          </a:xfrm>
          <a:prstGeom prst="wedgeRoundRectCallout">
            <a:avLst>
              <a:gd name="adj1" fmla="val -44949"/>
              <a:gd name="adj2" fmla="val 79301"/>
              <a:gd name="adj3" fmla="val 16667"/>
            </a:avLst>
          </a:prstGeom>
          <a:solidFill>
            <a:srgbClr val="DDDDDD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2400" b="1">
                <a:ea typeface="宋体" charset="-122"/>
              </a:rPr>
              <a:t>CMOS-MEMS</a:t>
            </a:r>
            <a:r>
              <a:rPr lang="zh-CN" altLang="en-US" sz="2400" b="1">
                <a:ea typeface="宋体" charset="-122"/>
              </a:rPr>
              <a:t>技术：将</a:t>
            </a:r>
            <a:r>
              <a:rPr lang="en-US" altLang="zh-CN" sz="2400" b="1">
                <a:ea typeface="宋体" charset="-122"/>
              </a:rPr>
              <a:t>MEMS</a:t>
            </a:r>
            <a:r>
              <a:rPr lang="zh-CN" altLang="en-US" sz="2400" b="1">
                <a:ea typeface="宋体" charset="-122"/>
              </a:rPr>
              <a:t>部分和</a:t>
            </a:r>
            <a:r>
              <a:rPr lang="en-US" altLang="zh-CN" sz="2400" b="1">
                <a:ea typeface="宋体" charset="-122"/>
              </a:rPr>
              <a:t>CMOS</a:t>
            </a:r>
            <a:r>
              <a:rPr lang="zh-CN" altLang="en-US" sz="2400" b="1">
                <a:ea typeface="宋体" charset="-122"/>
              </a:rPr>
              <a:t>电路做在同一块衬底上</a:t>
            </a:r>
            <a:r>
              <a:rPr lang="zh-CN" altLang="en-US">
                <a:ea typeface="宋体" charset="-122"/>
              </a:rPr>
              <a:t> </a:t>
            </a:r>
            <a:endParaRPr lang="en-US" altLang="zh-CN">
              <a:ea typeface="宋体" charset="-122"/>
            </a:endParaRP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2514600" y="5105401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000" b="1">
                <a:ea typeface="宋体" charset="-122"/>
              </a:rPr>
              <a:t>一种是在</a:t>
            </a:r>
            <a:r>
              <a:rPr lang="en-US" altLang="zh-CN" sz="2000" b="1">
                <a:ea typeface="宋体" charset="-122"/>
              </a:rPr>
              <a:t>CMOS</a:t>
            </a:r>
            <a:r>
              <a:rPr lang="zh-CN" altLang="en-US" sz="2000" b="1">
                <a:ea typeface="宋体" charset="-122"/>
              </a:rPr>
              <a:t>结构层上面再淀积一层结构层的微加工</a:t>
            </a:r>
            <a:r>
              <a:rPr lang="zh-CN" altLang="en-US">
                <a:ea typeface="宋体" charset="-122"/>
              </a:rPr>
              <a:t> </a:t>
            </a:r>
          </a:p>
        </p:txBody>
      </p:sp>
      <p:sp>
        <p:nvSpPr>
          <p:cNvPr id="270363" name="Rectangle 27"/>
          <p:cNvSpPr>
            <a:spLocks noChangeArrowheads="1"/>
          </p:cNvSpPr>
          <p:nvPr/>
        </p:nvSpPr>
        <p:spPr bwMode="auto">
          <a:xfrm>
            <a:off x="2438400" y="5624514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zh-CN" altLang="en-US" sz="2000" b="1">
                <a:ea typeface="宋体" charset="-122"/>
              </a:rPr>
              <a:t>另一种是直接以</a:t>
            </a:r>
            <a:r>
              <a:rPr lang="en-US" altLang="zh-CN" sz="2000" b="1">
                <a:ea typeface="宋体" charset="-122"/>
              </a:rPr>
              <a:t>CMOS</a:t>
            </a:r>
            <a:r>
              <a:rPr lang="zh-CN" altLang="en-US" sz="2000" b="1">
                <a:ea typeface="宋体" charset="-122"/>
              </a:rPr>
              <a:t>原有的结构层作为</a:t>
            </a:r>
            <a:r>
              <a:rPr lang="en-US" altLang="zh-CN" sz="2000" b="1">
                <a:ea typeface="宋体" charset="-122"/>
              </a:rPr>
              <a:t>MEMS</a:t>
            </a:r>
            <a:r>
              <a:rPr lang="zh-CN" altLang="en-US" sz="2000" b="1">
                <a:ea typeface="宋体" charset="-122"/>
              </a:rPr>
              <a:t>结构层的微加工</a:t>
            </a:r>
            <a:r>
              <a:rPr lang="zh-CN" altLang="en-US">
                <a:ea typeface="宋体" charset="-122"/>
              </a:rPr>
              <a:t> </a:t>
            </a:r>
          </a:p>
        </p:txBody>
      </p:sp>
      <p:sp>
        <p:nvSpPr>
          <p:cNvPr id="270364" name="AutoShape 28"/>
          <p:cNvSpPr>
            <a:spLocks noChangeAspect="1" noChangeArrowheads="1"/>
          </p:cNvSpPr>
          <p:nvPr/>
        </p:nvSpPr>
        <p:spPr bwMode="auto">
          <a:xfrm>
            <a:off x="4953000" y="4648200"/>
            <a:ext cx="863600" cy="40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future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3300414" y="1927226"/>
            <a:ext cx="5805487" cy="538163"/>
            <a:chOff x="1156" y="1318"/>
            <a:chExt cx="3657" cy="339"/>
          </a:xfrm>
        </p:grpSpPr>
        <p:sp>
          <p:nvSpPr>
            <p:cNvPr id="274436" name="Rectangle 4"/>
            <p:cNvSpPr>
              <a:spLocks noChangeArrowheads="1"/>
            </p:cNvSpPr>
            <p:nvPr/>
          </p:nvSpPr>
          <p:spPr bwMode="auto">
            <a:xfrm>
              <a:off x="1156" y="1318"/>
              <a:ext cx="3657" cy="339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endParaRPr kumimoji="1" lang="ko-KR" altLang="en-US" sz="2800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274437" name="AutoShape 5"/>
            <p:cNvSpPr>
              <a:spLocks noChangeArrowheads="1"/>
            </p:cNvSpPr>
            <p:nvPr/>
          </p:nvSpPr>
          <p:spPr bwMode="auto">
            <a:xfrm>
              <a:off x="1265" y="1371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4438" name="Group 6"/>
          <p:cNvGrpSpPr>
            <a:grpSpLocks/>
          </p:cNvGrpSpPr>
          <p:nvPr/>
        </p:nvGrpSpPr>
        <p:grpSpPr bwMode="auto">
          <a:xfrm>
            <a:off x="3300414" y="2649538"/>
            <a:ext cx="5805487" cy="538162"/>
            <a:chOff x="1156" y="1750"/>
            <a:chExt cx="3657" cy="339"/>
          </a:xfrm>
        </p:grpSpPr>
        <p:sp>
          <p:nvSpPr>
            <p:cNvPr id="274439" name="Rectangle 7"/>
            <p:cNvSpPr>
              <a:spLocks noChangeArrowheads="1"/>
            </p:cNvSpPr>
            <p:nvPr/>
          </p:nvSpPr>
          <p:spPr bwMode="auto">
            <a:xfrm>
              <a:off x="1156" y="1750"/>
              <a:ext cx="3657" cy="33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endParaRPr kumimoji="1" lang="ko-KR" altLang="en-US" sz="2800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274440" name="AutoShape 8"/>
            <p:cNvSpPr>
              <a:spLocks noChangeArrowheads="1"/>
            </p:cNvSpPr>
            <p:nvPr/>
          </p:nvSpPr>
          <p:spPr bwMode="auto">
            <a:xfrm>
              <a:off x="1274" y="1797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4441" name="Group 9"/>
          <p:cNvGrpSpPr>
            <a:grpSpLocks/>
          </p:cNvGrpSpPr>
          <p:nvPr/>
        </p:nvGrpSpPr>
        <p:grpSpPr bwMode="auto">
          <a:xfrm>
            <a:off x="3300414" y="3408363"/>
            <a:ext cx="5805487" cy="538162"/>
            <a:chOff x="1156" y="2182"/>
            <a:chExt cx="3657" cy="339"/>
          </a:xfrm>
        </p:grpSpPr>
        <p:sp>
          <p:nvSpPr>
            <p:cNvPr id="274442" name="Rectangle 10"/>
            <p:cNvSpPr>
              <a:spLocks noChangeArrowheads="1"/>
            </p:cNvSpPr>
            <p:nvPr/>
          </p:nvSpPr>
          <p:spPr bwMode="auto">
            <a:xfrm>
              <a:off x="1156" y="2182"/>
              <a:ext cx="3657" cy="339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30196"/>
                    <a:invGamma/>
                  </a:srgbClr>
                </a:gs>
                <a:gs pos="50000">
                  <a:srgbClr val="009999">
                    <a:alpha val="50000"/>
                  </a:srgbClr>
                </a:gs>
                <a:gs pos="100000">
                  <a:srgbClr val="009999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endParaRPr kumimoji="1" lang="ko-KR" altLang="en-US" sz="2800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274443" name="AutoShape 11"/>
            <p:cNvSpPr>
              <a:spLocks noChangeArrowheads="1"/>
            </p:cNvSpPr>
            <p:nvPr/>
          </p:nvSpPr>
          <p:spPr bwMode="auto">
            <a:xfrm>
              <a:off x="1265" y="2242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4444" name="Group 12"/>
          <p:cNvGrpSpPr>
            <a:grpSpLocks/>
          </p:cNvGrpSpPr>
          <p:nvPr/>
        </p:nvGrpSpPr>
        <p:grpSpPr bwMode="auto">
          <a:xfrm>
            <a:off x="3300414" y="4165601"/>
            <a:ext cx="5805487" cy="538163"/>
            <a:chOff x="1156" y="2614"/>
            <a:chExt cx="3657" cy="339"/>
          </a:xfrm>
        </p:grpSpPr>
        <p:sp>
          <p:nvSpPr>
            <p:cNvPr id="274445" name="Rectangle 13"/>
            <p:cNvSpPr>
              <a:spLocks noChangeArrowheads="1"/>
            </p:cNvSpPr>
            <p:nvPr/>
          </p:nvSpPr>
          <p:spPr bwMode="auto">
            <a:xfrm>
              <a:off x="1156" y="2614"/>
              <a:ext cx="3657" cy="339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30196"/>
                    <a:invGamma/>
                  </a:srgbClr>
                </a:gs>
                <a:gs pos="50000">
                  <a:srgbClr val="0099FF">
                    <a:alpha val="50000"/>
                  </a:srgbClr>
                </a:gs>
                <a:gs pos="100000">
                  <a:srgbClr val="0099FF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endParaRPr kumimoji="1" lang="ko-KR" altLang="en-US" sz="2800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endParaRPr>
            </a:p>
          </p:txBody>
        </p:sp>
        <p:sp>
          <p:nvSpPr>
            <p:cNvPr id="274446" name="AutoShape 14"/>
            <p:cNvSpPr>
              <a:spLocks noChangeArrowheads="1"/>
            </p:cNvSpPr>
            <p:nvPr/>
          </p:nvSpPr>
          <p:spPr bwMode="auto">
            <a:xfrm>
              <a:off x="1265" y="2659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3748088" y="2652713"/>
            <a:ext cx="4862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/>
            <a:r>
              <a:rPr kumimoji="1" lang="ko-KR" altLang="en-US" sz="2400" b="1">
                <a:ea typeface="Gulim" pitchFamily="34" charset="-127"/>
              </a:rPr>
              <a:t> </a:t>
            </a:r>
            <a:r>
              <a:rPr kumimoji="1" lang="en-US" altLang="ko-KR" sz="2400" b="1">
                <a:solidFill>
                  <a:srgbClr val="FFFFFF"/>
                </a:solidFill>
                <a:ea typeface="Gulim" pitchFamily="34" charset="-127"/>
              </a:rPr>
              <a:t>2. </a:t>
            </a:r>
            <a:r>
              <a:rPr kumimoji="1" lang="zh-CN" altLang="en-US" sz="2400" b="1">
                <a:solidFill>
                  <a:srgbClr val="FFFFFF"/>
                </a:solidFill>
                <a:ea typeface="Gulim" pitchFamily="34" charset="-127"/>
              </a:rPr>
              <a:t>考虑</a:t>
            </a:r>
            <a:r>
              <a:rPr kumimoji="1" lang="en-US" altLang="zh-CN" sz="2400" b="1">
                <a:solidFill>
                  <a:srgbClr val="FFFFFF"/>
                </a:solidFill>
                <a:ea typeface="Gulim" pitchFamily="34" charset="-127"/>
              </a:rPr>
              <a:t>…</a:t>
            </a: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3733801" y="19812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2400" b="1">
                <a:ea typeface="Gulim" pitchFamily="34" charset="-127"/>
              </a:rPr>
              <a:t> </a:t>
            </a:r>
            <a:r>
              <a:rPr kumimoji="1" lang="en-US" altLang="ko-KR" sz="2400" b="1">
                <a:solidFill>
                  <a:srgbClr val="FFFFFF"/>
                </a:solidFill>
                <a:ea typeface="Gulim" pitchFamily="34" charset="-127"/>
              </a:rPr>
              <a:t>1. </a:t>
            </a:r>
            <a:r>
              <a:rPr kumimoji="1" lang="zh-CN" altLang="en-US" sz="2400" b="1">
                <a:solidFill>
                  <a:srgbClr val="FFFFFF"/>
                </a:solidFill>
                <a:ea typeface="Gulim" pitchFamily="34" charset="-127"/>
              </a:rPr>
              <a:t>完成</a:t>
            </a:r>
            <a:r>
              <a:rPr kumimoji="1" lang="en-US" altLang="zh-CN" sz="2400" b="1">
                <a:solidFill>
                  <a:srgbClr val="FFFFFF"/>
                </a:solidFill>
                <a:ea typeface="Gulim" pitchFamily="34" charset="-127"/>
              </a:rPr>
              <a:t>…</a:t>
            </a:r>
            <a:endParaRPr kumimoji="1" lang="zh-CN" altLang="en-US" sz="2400" b="1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74449" name="Rectangle 17"/>
          <p:cNvSpPr>
            <a:spLocks noChangeArrowheads="1"/>
          </p:cNvSpPr>
          <p:nvPr/>
        </p:nvSpPr>
        <p:spPr bwMode="auto">
          <a:xfrm>
            <a:off x="3776664" y="3459163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2400" b="1">
                <a:ea typeface="Gulim" pitchFamily="34" charset="-127"/>
              </a:rPr>
              <a:t> </a:t>
            </a:r>
            <a:r>
              <a:rPr kumimoji="1" lang="en-US" altLang="ko-KR" sz="2400" b="1">
                <a:solidFill>
                  <a:srgbClr val="FFFFFF"/>
                </a:solidFill>
                <a:ea typeface="Gulim" pitchFamily="34" charset="-127"/>
              </a:rPr>
              <a:t>3. </a:t>
            </a:r>
            <a:r>
              <a:rPr kumimoji="1" lang="zh-CN" altLang="en-US" sz="2400" b="1">
                <a:solidFill>
                  <a:srgbClr val="FFFFFF"/>
                </a:solidFill>
                <a:ea typeface="Gulim" pitchFamily="34" charset="-127"/>
              </a:rPr>
              <a:t>制作</a:t>
            </a:r>
            <a:r>
              <a:rPr kumimoji="1" lang="en-US" altLang="zh-CN" sz="2400" b="1">
                <a:solidFill>
                  <a:srgbClr val="FFFFFF"/>
                </a:solidFill>
                <a:ea typeface="Gulim" pitchFamily="34" charset="-127"/>
              </a:rPr>
              <a:t>…</a:t>
            </a:r>
          </a:p>
        </p:txBody>
      </p: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3776664" y="41783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2400" b="1">
                <a:ea typeface="Gulim" pitchFamily="34" charset="-127"/>
              </a:rPr>
              <a:t> </a:t>
            </a:r>
            <a:r>
              <a:rPr kumimoji="1" lang="en-US" altLang="ko-KR" sz="2400" b="1">
                <a:solidFill>
                  <a:srgbClr val="FFFFFF"/>
                </a:solidFill>
                <a:ea typeface="Gulim" pitchFamily="34" charset="-127"/>
              </a:rPr>
              <a:t>4. </a:t>
            </a:r>
            <a:r>
              <a:rPr kumimoji="1" lang="zh-CN" altLang="en-US" sz="2400" b="1">
                <a:solidFill>
                  <a:srgbClr val="FFFFFF"/>
                </a:solidFill>
                <a:ea typeface="Gulim" pitchFamily="34" charset="-127"/>
              </a:rPr>
              <a:t>加工</a:t>
            </a:r>
            <a:r>
              <a:rPr kumimoji="1" lang="en-US" altLang="zh-CN" sz="2400" b="1">
                <a:solidFill>
                  <a:srgbClr val="FFFFFF"/>
                </a:solidFill>
                <a:ea typeface="Gulim" pitchFamily="34" charset="-127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</a:p>
        </p:txBody>
      </p:sp>
      <p:sp>
        <p:nvSpPr>
          <p:cNvPr id="278531" name="AutoShape 3"/>
          <p:cNvSpPr>
            <a:spLocks noChangeArrowheads="1"/>
          </p:cNvSpPr>
          <p:nvPr/>
        </p:nvSpPr>
        <p:spPr bwMode="gray">
          <a:xfrm>
            <a:off x="3975101" y="1962150"/>
            <a:ext cx="443547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gray">
          <a:xfrm>
            <a:off x="4584701" y="2070101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ea typeface="宋体" charset="-122"/>
              </a:rPr>
              <a:t> </a:t>
            </a:r>
            <a:r>
              <a:rPr lang="en-US" altLang="zh-CN" sz="2000" b="1">
                <a:ea typeface="宋体" charset="-122"/>
              </a:rPr>
              <a:t>Attend 08MEMS training</a:t>
            </a:r>
          </a:p>
        </p:txBody>
      </p:sp>
      <p:sp>
        <p:nvSpPr>
          <p:cNvPr id="278533" name="Oval 5"/>
          <p:cNvSpPr>
            <a:spLocks noChangeArrowheads="1"/>
          </p:cNvSpPr>
          <p:nvPr/>
        </p:nvSpPr>
        <p:spPr bwMode="gray">
          <a:xfrm>
            <a:off x="3890964" y="1719263"/>
            <a:ext cx="600075" cy="61595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gray">
          <a:xfrm>
            <a:off x="3922713" y="1827213"/>
            <a:ext cx="531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01</a:t>
            </a:r>
          </a:p>
        </p:txBody>
      </p:sp>
      <p:sp>
        <p:nvSpPr>
          <p:cNvPr id="278535" name="AutoShape 7"/>
          <p:cNvSpPr>
            <a:spLocks noChangeArrowheads="1"/>
          </p:cNvSpPr>
          <p:nvPr/>
        </p:nvSpPr>
        <p:spPr bwMode="gray">
          <a:xfrm>
            <a:off x="3975101" y="2932114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gray">
          <a:xfrm>
            <a:off x="4584701" y="3040064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ea typeface="宋体" charset="-122"/>
              </a:rPr>
              <a:t> </a:t>
            </a:r>
            <a:r>
              <a:rPr lang="en-US" altLang="zh-CN" sz="2000" b="1">
                <a:ea typeface="宋体" charset="-122"/>
              </a:rPr>
              <a:t>Write SC-JRP application</a:t>
            </a:r>
          </a:p>
        </p:txBody>
      </p:sp>
      <p:sp>
        <p:nvSpPr>
          <p:cNvPr id="278537" name="Oval 9"/>
          <p:cNvSpPr>
            <a:spLocks noChangeArrowheads="1"/>
          </p:cNvSpPr>
          <p:nvPr/>
        </p:nvSpPr>
        <p:spPr bwMode="gray">
          <a:xfrm>
            <a:off x="3890964" y="2689225"/>
            <a:ext cx="600075" cy="615950"/>
          </a:xfrm>
          <a:prstGeom prst="ellipse">
            <a:avLst/>
          </a:prstGeom>
          <a:solidFill>
            <a:schemeClr val="hlink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gray">
          <a:xfrm>
            <a:off x="3922713" y="2797176"/>
            <a:ext cx="531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02</a:t>
            </a:r>
          </a:p>
        </p:txBody>
      </p:sp>
      <p:sp>
        <p:nvSpPr>
          <p:cNvPr id="278539" name="AutoShape 11"/>
          <p:cNvSpPr>
            <a:spLocks noChangeArrowheads="1"/>
          </p:cNvSpPr>
          <p:nvPr/>
        </p:nvSpPr>
        <p:spPr bwMode="gray">
          <a:xfrm>
            <a:off x="3975101" y="3884614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0" name="Text Box 12"/>
          <p:cNvSpPr txBox="1">
            <a:spLocks noChangeArrowheads="1"/>
          </p:cNvSpPr>
          <p:nvPr/>
        </p:nvSpPr>
        <p:spPr bwMode="gray">
          <a:xfrm>
            <a:off x="4584701" y="3992564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ea typeface="宋体" charset="-122"/>
              </a:rPr>
              <a:t>Write … application</a:t>
            </a:r>
          </a:p>
        </p:txBody>
      </p:sp>
      <p:sp>
        <p:nvSpPr>
          <p:cNvPr id="278541" name="Oval 13"/>
          <p:cNvSpPr>
            <a:spLocks noChangeArrowheads="1"/>
          </p:cNvSpPr>
          <p:nvPr/>
        </p:nvSpPr>
        <p:spPr bwMode="gray">
          <a:xfrm>
            <a:off x="3890964" y="3641725"/>
            <a:ext cx="600075" cy="61595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gray">
          <a:xfrm>
            <a:off x="3922713" y="3749676"/>
            <a:ext cx="531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03</a:t>
            </a:r>
          </a:p>
        </p:txBody>
      </p:sp>
      <p:sp>
        <p:nvSpPr>
          <p:cNvPr id="278543" name="AutoShape 15"/>
          <p:cNvSpPr>
            <a:spLocks noChangeArrowheads="1"/>
          </p:cNvSpPr>
          <p:nvPr/>
        </p:nvSpPr>
        <p:spPr bwMode="gray">
          <a:xfrm>
            <a:off x="3975101" y="4859339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gray">
          <a:xfrm>
            <a:off x="4584701" y="4967289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ea typeface="宋体" charset="-122"/>
              </a:rPr>
              <a:t>Design the …</a:t>
            </a:r>
          </a:p>
        </p:txBody>
      </p:sp>
      <p:sp>
        <p:nvSpPr>
          <p:cNvPr id="278545" name="Oval 17"/>
          <p:cNvSpPr>
            <a:spLocks noChangeArrowheads="1"/>
          </p:cNvSpPr>
          <p:nvPr/>
        </p:nvSpPr>
        <p:spPr bwMode="gray">
          <a:xfrm>
            <a:off x="3890964" y="4616450"/>
            <a:ext cx="600075" cy="615950"/>
          </a:xfrm>
          <a:prstGeom prst="ellipse">
            <a:avLst/>
          </a:prstGeom>
          <a:solidFill>
            <a:schemeClr val="folHlink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gray">
          <a:xfrm>
            <a:off x="3922713" y="4724401"/>
            <a:ext cx="531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04</a:t>
            </a:r>
          </a:p>
        </p:txBody>
      </p:sp>
      <p:sp>
        <p:nvSpPr>
          <p:cNvPr id="278547" name="Oval 19"/>
          <p:cNvSpPr>
            <a:spLocks noChangeArrowheads="1"/>
          </p:cNvSpPr>
          <p:nvPr/>
        </p:nvSpPr>
        <p:spPr bwMode="gray">
          <a:xfrm>
            <a:off x="8161338" y="2068514"/>
            <a:ext cx="349250" cy="358775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8" name="Oval 20"/>
          <p:cNvSpPr>
            <a:spLocks noChangeArrowheads="1"/>
          </p:cNvSpPr>
          <p:nvPr/>
        </p:nvSpPr>
        <p:spPr bwMode="gray">
          <a:xfrm>
            <a:off x="8161338" y="3038476"/>
            <a:ext cx="349250" cy="358775"/>
          </a:xfrm>
          <a:prstGeom prst="ellipse">
            <a:avLst/>
          </a:prstGeom>
          <a:solidFill>
            <a:schemeClr val="hlink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49" name="Oval 21"/>
          <p:cNvSpPr>
            <a:spLocks noChangeArrowheads="1"/>
          </p:cNvSpPr>
          <p:nvPr/>
        </p:nvSpPr>
        <p:spPr bwMode="gray">
          <a:xfrm>
            <a:off x="8161338" y="3990976"/>
            <a:ext cx="349250" cy="3587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550" name="Oval 22"/>
          <p:cNvSpPr>
            <a:spLocks noChangeArrowheads="1"/>
          </p:cNvSpPr>
          <p:nvPr/>
        </p:nvSpPr>
        <p:spPr bwMode="gray">
          <a:xfrm>
            <a:off x="8161338" y="4965701"/>
            <a:ext cx="349250" cy="358775"/>
          </a:xfrm>
          <a:prstGeom prst="ellipse">
            <a:avLst/>
          </a:prstGeom>
          <a:solidFill>
            <a:schemeClr val="folHlink">
              <a:alpha val="80000"/>
            </a:schemeClr>
          </a:soli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0579" name="Group 3"/>
          <p:cNvGrpSpPr>
            <a:grpSpLocks/>
          </p:cNvGrpSpPr>
          <p:nvPr/>
        </p:nvGrpSpPr>
        <p:grpSpPr bwMode="auto">
          <a:xfrm>
            <a:off x="2286001" y="1219201"/>
            <a:ext cx="5294313" cy="620713"/>
            <a:chOff x="892" y="928"/>
            <a:chExt cx="3335" cy="391"/>
          </a:xfrm>
        </p:grpSpPr>
        <p:sp>
          <p:nvSpPr>
            <p:cNvPr id="280580" name="AutoShape 4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0581" name="Group 5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80582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0583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0584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0585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0586" name="Rectangle 10"/>
          <p:cNvSpPr>
            <a:spLocks noChangeArrowheads="1"/>
          </p:cNvSpPr>
          <p:nvPr/>
        </p:nvSpPr>
        <p:spPr bwMode="white">
          <a:xfrm>
            <a:off x="2889250" y="1282700"/>
            <a:ext cx="4425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400" b="1" i="1">
                <a:solidFill>
                  <a:schemeClr val="bg1"/>
                </a:solidFill>
                <a:ea typeface="Gulim" pitchFamily="34" charset="-127"/>
              </a:rPr>
              <a:t>Write SC-JRP application</a:t>
            </a:r>
          </a:p>
        </p:txBody>
      </p:sp>
      <p:sp>
        <p:nvSpPr>
          <p:cNvPr id="280587" name="Line 11"/>
          <p:cNvSpPr>
            <a:spLocks noChangeShapeType="1"/>
          </p:cNvSpPr>
          <p:nvPr/>
        </p:nvSpPr>
        <p:spPr bwMode="auto">
          <a:xfrm flipV="1">
            <a:off x="3886200" y="2590801"/>
            <a:ext cx="5562600" cy="5397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4419600" y="2133600"/>
            <a:ext cx="4814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ea typeface="宋体" charset="-122"/>
              </a:rPr>
              <a:t>Input Chinese and English version</a:t>
            </a:r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3505202" y="2055814"/>
            <a:ext cx="639763" cy="541338"/>
            <a:chOff x="1296" y="1247"/>
            <a:chExt cx="403" cy="341"/>
          </a:xfrm>
        </p:grpSpPr>
        <p:grpSp>
          <p:nvGrpSpPr>
            <p:cNvPr id="280590" name="Group 14"/>
            <p:cNvGrpSpPr>
              <a:grpSpLocks/>
            </p:cNvGrpSpPr>
            <p:nvPr/>
          </p:nvGrpSpPr>
          <p:grpSpPr bwMode="auto">
            <a:xfrm>
              <a:off x="1296" y="1247"/>
              <a:ext cx="403" cy="341"/>
              <a:chOff x="662" y="1625"/>
              <a:chExt cx="448" cy="379"/>
            </a:xfrm>
          </p:grpSpPr>
          <p:grpSp>
            <p:nvGrpSpPr>
              <p:cNvPr id="280591" name="Group 15"/>
              <p:cNvGrpSpPr>
                <a:grpSpLocks/>
              </p:cNvGrpSpPr>
              <p:nvPr/>
            </p:nvGrpSpPr>
            <p:grpSpPr bwMode="auto">
              <a:xfrm>
                <a:off x="662" y="1630"/>
                <a:ext cx="448" cy="365"/>
                <a:chOff x="662" y="1630"/>
                <a:chExt cx="448" cy="365"/>
              </a:xfrm>
            </p:grpSpPr>
            <p:sp>
              <p:nvSpPr>
                <p:cNvPr id="280592" name="Oval 16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593" name="Oval 17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594" name="Oval 18"/>
                <p:cNvSpPr>
                  <a:spLocks noChangeArrowheads="1"/>
                </p:cNvSpPr>
                <p:nvPr/>
              </p:nvSpPr>
              <p:spPr bwMode="gray">
                <a:xfrm>
                  <a:off x="694" y="1630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595" name="Oval 19"/>
                <p:cNvSpPr>
                  <a:spLocks noChangeArrowheads="1"/>
                </p:cNvSpPr>
                <p:nvPr/>
              </p:nvSpPr>
              <p:spPr bwMode="gray">
                <a:xfrm>
                  <a:off x="694" y="1631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0596" name="Group 20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80597" name="Oval 21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0598" name="Group 22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80599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00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01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02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0603" name="Text Box 27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charset="-122"/>
                </a:rPr>
                <a:t>1</a:t>
              </a:r>
            </a:p>
          </p:txBody>
        </p:sp>
      </p:grp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3886200" y="3505201"/>
            <a:ext cx="5562600" cy="222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4419601" y="3048000"/>
            <a:ext cx="4030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ea typeface="宋体" charset="-122"/>
              </a:rPr>
              <a:t>Contact with Vincent of NUS</a:t>
            </a:r>
          </a:p>
        </p:txBody>
      </p:sp>
      <p:grpSp>
        <p:nvGrpSpPr>
          <p:cNvPr id="280606" name="Group 30"/>
          <p:cNvGrpSpPr>
            <a:grpSpLocks/>
          </p:cNvGrpSpPr>
          <p:nvPr/>
        </p:nvGrpSpPr>
        <p:grpSpPr bwMode="auto">
          <a:xfrm>
            <a:off x="3516315" y="2974975"/>
            <a:ext cx="639763" cy="546100"/>
            <a:chOff x="1303" y="1860"/>
            <a:chExt cx="403" cy="344"/>
          </a:xfrm>
        </p:grpSpPr>
        <p:grpSp>
          <p:nvGrpSpPr>
            <p:cNvPr id="280607" name="Group 31"/>
            <p:cNvGrpSpPr>
              <a:grpSpLocks/>
            </p:cNvGrpSpPr>
            <p:nvPr/>
          </p:nvGrpSpPr>
          <p:grpSpPr bwMode="auto">
            <a:xfrm>
              <a:off x="1303" y="1860"/>
              <a:ext cx="403" cy="344"/>
              <a:chOff x="816" y="2455"/>
              <a:chExt cx="448" cy="379"/>
            </a:xfrm>
          </p:grpSpPr>
          <p:grpSp>
            <p:nvGrpSpPr>
              <p:cNvPr id="280608" name="Group 32"/>
              <p:cNvGrpSpPr>
                <a:grpSpLocks/>
              </p:cNvGrpSpPr>
              <p:nvPr/>
            </p:nvGrpSpPr>
            <p:grpSpPr bwMode="auto">
              <a:xfrm>
                <a:off x="816" y="2458"/>
                <a:ext cx="448" cy="361"/>
                <a:chOff x="662" y="1632"/>
                <a:chExt cx="448" cy="361"/>
              </a:xfrm>
            </p:grpSpPr>
            <p:sp>
              <p:nvSpPr>
                <p:cNvPr id="280609" name="Oval 33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10" name="Oval 34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11" name="Oval 35"/>
                <p:cNvSpPr>
                  <a:spLocks noChangeArrowheads="1"/>
                </p:cNvSpPr>
                <p:nvPr/>
              </p:nvSpPr>
              <p:spPr bwMode="gray">
                <a:xfrm>
                  <a:off x="694" y="1632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12" name="Oval 36"/>
                <p:cNvSpPr>
                  <a:spLocks noChangeArrowheads="1"/>
                </p:cNvSpPr>
                <p:nvPr/>
              </p:nvSpPr>
              <p:spPr bwMode="gray">
                <a:xfrm>
                  <a:off x="694" y="1633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0613" name="Group 37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280614" name="Oval 38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0615" name="Group 39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80616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17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18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19" name="Oval 43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0620" name="Text Box 44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charset="-122"/>
                </a:rPr>
                <a:t>2</a:t>
              </a:r>
            </a:p>
          </p:txBody>
        </p:sp>
      </p:grpSp>
      <p:sp>
        <p:nvSpPr>
          <p:cNvPr id="280621" name="Line 45"/>
          <p:cNvSpPr>
            <a:spLocks noChangeShapeType="1"/>
          </p:cNvSpPr>
          <p:nvPr/>
        </p:nvSpPr>
        <p:spPr bwMode="auto">
          <a:xfrm>
            <a:off x="3886200" y="4495800"/>
            <a:ext cx="5562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0622" name="Text Box 46"/>
          <p:cNvSpPr txBox="1">
            <a:spLocks noChangeArrowheads="1"/>
          </p:cNvSpPr>
          <p:nvPr/>
        </p:nvSpPr>
        <p:spPr bwMode="auto">
          <a:xfrm>
            <a:off x="4343400" y="3962400"/>
            <a:ext cx="5029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ea typeface="宋体" charset="-122"/>
              </a:rPr>
              <a:t>The joint unit not Univ., but A*STAR</a:t>
            </a:r>
          </a:p>
        </p:txBody>
      </p:sp>
      <p:grpSp>
        <p:nvGrpSpPr>
          <p:cNvPr id="280623" name="Group 47"/>
          <p:cNvGrpSpPr>
            <a:grpSpLocks/>
          </p:cNvGrpSpPr>
          <p:nvPr/>
        </p:nvGrpSpPr>
        <p:grpSpPr bwMode="auto">
          <a:xfrm>
            <a:off x="3505202" y="3906839"/>
            <a:ext cx="639763" cy="541338"/>
            <a:chOff x="1296" y="1247"/>
            <a:chExt cx="403" cy="341"/>
          </a:xfrm>
        </p:grpSpPr>
        <p:grpSp>
          <p:nvGrpSpPr>
            <p:cNvPr id="280624" name="Group 48"/>
            <p:cNvGrpSpPr>
              <a:grpSpLocks/>
            </p:cNvGrpSpPr>
            <p:nvPr/>
          </p:nvGrpSpPr>
          <p:grpSpPr bwMode="auto">
            <a:xfrm>
              <a:off x="1296" y="1247"/>
              <a:ext cx="403" cy="341"/>
              <a:chOff x="662" y="1625"/>
              <a:chExt cx="448" cy="379"/>
            </a:xfrm>
          </p:grpSpPr>
          <p:grpSp>
            <p:nvGrpSpPr>
              <p:cNvPr id="280625" name="Group 49"/>
              <p:cNvGrpSpPr>
                <a:grpSpLocks/>
              </p:cNvGrpSpPr>
              <p:nvPr/>
            </p:nvGrpSpPr>
            <p:grpSpPr bwMode="auto">
              <a:xfrm>
                <a:off x="662" y="1630"/>
                <a:ext cx="448" cy="365"/>
                <a:chOff x="662" y="1630"/>
                <a:chExt cx="448" cy="365"/>
              </a:xfrm>
            </p:grpSpPr>
            <p:sp>
              <p:nvSpPr>
                <p:cNvPr id="280626" name="Oval 50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27" name="Oval 51"/>
                <p:cNvSpPr>
                  <a:spLocks noChangeArrowheads="1"/>
                </p:cNvSpPr>
                <p:nvPr/>
              </p:nvSpPr>
              <p:spPr bwMode="gray">
                <a:xfrm>
                  <a:off x="662" y="1630"/>
                  <a:ext cx="182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28" name="Oval 52"/>
                <p:cNvSpPr>
                  <a:spLocks noChangeArrowheads="1"/>
                </p:cNvSpPr>
                <p:nvPr/>
              </p:nvSpPr>
              <p:spPr bwMode="gray">
                <a:xfrm>
                  <a:off x="694" y="1630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29" name="Oval 53"/>
                <p:cNvSpPr>
                  <a:spLocks noChangeArrowheads="1"/>
                </p:cNvSpPr>
                <p:nvPr/>
              </p:nvSpPr>
              <p:spPr bwMode="gray">
                <a:xfrm>
                  <a:off x="694" y="1631"/>
                  <a:ext cx="416" cy="3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0630" name="Group 54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80631" name="Oval 55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0632" name="Group 56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80633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34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35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36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0637" name="Text Box 61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charset="-122"/>
                </a:rPr>
                <a:t>3</a:t>
              </a:r>
            </a:p>
          </p:txBody>
        </p:sp>
      </p:grpSp>
      <p:sp>
        <p:nvSpPr>
          <p:cNvPr id="280638" name="Line 62"/>
          <p:cNvSpPr>
            <a:spLocks noChangeShapeType="1"/>
          </p:cNvSpPr>
          <p:nvPr/>
        </p:nvSpPr>
        <p:spPr bwMode="auto">
          <a:xfrm flipV="1">
            <a:off x="3886200" y="5410201"/>
            <a:ext cx="5562600" cy="22225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0639" name="Text Box 63"/>
          <p:cNvSpPr txBox="1">
            <a:spLocks noChangeArrowheads="1"/>
          </p:cNvSpPr>
          <p:nvPr/>
        </p:nvSpPr>
        <p:spPr bwMode="auto">
          <a:xfrm>
            <a:off x="4343401" y="4953000"/>
            <a:ext cx="4695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ea typeface="宋体" charset="-122"/>
              </a:rPr>
              <a:t>Cooperation failed, but be trained</a:t>
            </a:r>
          </a:p>
        </p:txBody>
      </p:sp>
      <p:grpSp>
        <p:nvGrpSpPr>
          <p:cNvPr id="280640" name="Group 64"/>
          <p:cNvGrpSpPr>
            <a:grpSpLocks/>
          </p:cNvGrpSpPr>
          <p:nvPr/>
        </p:nvGrpSpPr>
        <p:grpSpPr bwMode="auto">
          <a:xfrm>
            <a:off x="3514727" y="4879975"/>
            <a:ext cx="639763" cy="546100"/>
            <a:chOff x="1323" y="3060"/>
            <a:chExt cx="403" cy="344"/>
          </a:xfrm>
        </p:grpSpPr>
        <p:grpSp>
          <p:nvGrpSpPr>
            <p:cNvPr id="280641" name="Group 65"/>
            <p:cNvGrpSpPr>
              <a:grpSpLocks/>
            </p:cNvGrpSpPr>
            <p:nvPr/>
          </p:nvGrpSpPr>
          <p:grpSpPr bwMode="auto">
            <a:xfrm>
              <a:off x="1323" y="3060"/>
              <a:ext cx="403" cy="344"/>
              <a:chOff x="816" y="2455"/>
              <a:chExt cx="448" cy="379"/>
            </a:xfrm>
          </p:grpSpPr>
          <p:grpSp>
            <p:nvGrpSpPr>
              <p:cNvPr id="280642" name="Group 66"/>
              <p:cNvGrpSpPr>
                <a:grpSpLocks/>
              </p:cNvGrpSpPr>
              <p:nvPr/>
            </p:nvGrpSpPr>
            <p:grpSpPr bwMode="auto">
              <a:xfrm>
                <a:off x="816" y="2458"/>
                <a:ext cx="448" cy="361"/>
                <a:chOff x="662" y="1632"/>
                <a:chExt cx="448" cy="361"/>
              </a:xfrm>
            </p:grpSpPr>
            <p:sp>
              <p:nvSpPr>
                <p:cNvPr id="280643" name="Oval 67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44" name="Oval 68"/>
                <p:cNvSpPr>
                  <a:spLocks noChangeArrowheads="1"/>
                </p:cNvSpPr>
                <p:nvPr/>
              </p:nvSpPr>
              <p:spPr bwMode="gray">
                <a:xfrm>
                  <a:off x="662" y="1632"/>
                  <a:ext cx="182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45" name="Oval 69"/>
                <p:cNvSpPr>
                  <a:spLocks noChangeArrowheads="1"/>
                </p:cNvSpPr>
                <p:nvPr/>
              </p:nvSpPr>
              <p:spPr bwMode="gray">
                <a:xfrm>
                  <a:off x="694" y="1632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646" name="Oval 70"/>
                <p:cNvSpPr>
                  <a:spLocks noChangeArrowheads="1"/>
                </p:cNvSpPr>
                <p:nvPr/>
              </p:nvSpPr>
              <p:spPr bwMode="gray">
                <a:xfrm>
                  <a:off x="694" y="1633"/>
                  <a:ext cx="416" cy="3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80647" name="Group 71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280648" name="Oval 72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0649" name="Group 73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80650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51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52" name="Oval 7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653" name="Oval 7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0654" name="Text Box 78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ea typeface="宋体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1603" name="Group 3"/>
          <p:cNvGrpSpPr>
            <a:grpSpLocks/>
          </p:cNvGrpSpPr>
          <p:nvPr/>
        </p:nvGrpSpPr>
        <p:grpSpPr bwMode="auto">
          <a:xfrm>
            <a:off x="2590801" y="1295401"/>
            <a:ext cx="5294313" cy="620713"/>
            <a:chOff x="892" y="928"/>
            <a:chExt cx="3335" cy="391"/>
          </a:xfrm>
        </p:grpSpPr>
        <p:sp>
          <p:nvSpPr>
            <p:cNvPr id="281604" name="AutoShape 4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1605" name="Group 5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81606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1607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1608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1609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1610" name="Rectangle 10"/>
          <p:cNvSpPr>
            <a:spLocks noChangeArrowheads="1"/>
          </p:cNvSpPr>
          <p:nvPr/>
        </p:nvSpPr>
        <p:spPr bwMode="white">
          <a:xfrm>
            <a:off x="3194050" y="1358900"/>
            <a:ext cx="4425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Write </a:t>
            </a:r>
            <a:r>
              <a:rPr lang="en-US" altLang="zh-CN" sz="28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.</a:t>
            </a:r>
            <a:endParaRPr lang="ko-KR" altLang="en-US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81611" name="AutoShape 11"/>
          <p:cNvSpPr>
            <a:spLocks noChangeArrowheads="1"/>
          </p:cNvSpPr>
          <p:nvPr/>
        </p:nvSpPr>
        <p:spPr bwMode="gray">
          <a:xfrm>
            <a:off x="2895600" y="2438400"/>
            <a:ext cx="7010400" cy="26670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2700000" scaled="1"/>
          </a:gra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2" name="AutoShape 12"/>
          <p:cNvSpPr>
            <a:spLocks noChangeArrowheads="1"/>
          </p:cNvSpPr>
          <p:nvPr/>
        </p:nvSpPr>
        <p:spPr bwMode="gray">
          <a:xfrm>
            <a:off x="2768601" y="2233614"/>
            <a:ext cx="5160963" cy="414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1613" name="Rectangle 13"/>
          <p:cNvSpPr>
            <a:spLocks noChangeArrowheads="1"/>
          </p:cNvSpPr>
          <p:nvPr/>
        </p:nvSpPr>
        <p:spPr bwMode="white">
          <a:xfrm>
            <a:off x="3238500" y="227965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Proposal T</a:t>
            </a:r>
            <a:r>
              <a:rPr lang="en-US" altLang="ko-KR" sz="2800" b="1" i="1">
                <a:solidFill>
                  <a:schemeClr val="bg1"/>
                </a:solidFill>
                <a:ea typeface="Gulim" pitchFamily="34" charset="-127"/>
              </a:rPr>
              <a:t>itle</a:t>
            </a:r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2971800" y="3022601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ea typeface="宋体" charset="-122"/>
              </a:rPr>
              <a:t>Complex</a:t>
            </a:r>
            <a:endParaRPr lang="zh-CN" altLang="en-US" sz="2000" b="1">
              <a:ea typeface="宋体" charset="-122"/>
            </a:endParaRPr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2971801" y="3871914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>
                <a:ea typeface="宋体" charset="-122"/>
              </a:rPr>
              <a:t>面向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10668000" cy="563563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chemeClr val="tx1"/>
                </a:solidFill>
              </a:rPr>
              <a:t>（三）实验</a:t>
            </a:r>
            <a:r>
              <a:rPr lang="zh-CN" altLang="en-US" sz="2800" i="0" dirty="0">
                <a:solidFill>
                  <a:schemeClr val="tx1"/>
                </a:solidFill>
              </a:rPr>
              <a:t>法效力保证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438400" y="2133600"/>
            <a:ext cx="7772400" cy="495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构念</a:t>
            </a:r>
            <a:r>
              <a:rPr lang="zh-CN" altLang="en-US" dirty="0" smtClean="0">
                <a:solidFill>
                  <a:schemeClr val="tx1"/>
                </a:solidFill>
              </a:rPr>
              <a:t>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  <a:p>
            <a:pPr lvl="2"/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内部</a:t>
            </a:r>
            <a:r>
              <a:rPr lang="zh-CN" altLang="en-US" dirty="0" smtClean="0">
                <a:solidFill>
                  <a:schemeClr val="tx1"/>
                </a:solidFill>
              </a:rPr>
              <a:t>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 </a:t>
            </a:r>
          </a:p>
          <a:p>
            <a:pPr lvl="2"/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外部</a:t>
            </a:r>
            <a:r>
              <a:rPr lang="zh-CN" altLang="en-US" dirty="0" smtClean="0">
                <a:solidFill>
                  <a:schemeClr val="tx1"/>
                </a:solidFill>
              </a:rPr>
              <a:t>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信度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2627" name="Group 3"/>
          <p:cNvGrpSpPr>
            <a:grpSpLocks/>
          </p:cNvGrpSpPr>
          <p:nvPr/>
        </p:nvGrpSpPr>
        <p:grpSpPr bwMode="auto">
          <a:xfrm>
            <a:off x="2514600" y="1295401"/>
            <a:ext cx="5537200" cy="620713"/>
            <a:chOff x="624" y="816"/>
            <a:chExt cx="3488" cy="391"/>
          </a:xfrm>
        </p:grpSpPr>
        <p:sp>
          <p:nvSpPr>
            <p:cNvPr id="282628" name="AutoShape 4"/>
            <p:cNvSpPr>
              <a:spLocks noChangeArrowheads="1"/>
            </p:cNvSpPr>
            <p:nvPr/>
          </p:nvSpPr>
          <p:spPr bwMode="gray">
            <a:xfrm>
              <a:off x="708" y="827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2629" name="Group 5"/>
            <p:cNvGrpSpPr>
              <a:grpSpLocks/>
            </p:cNvGrpSpPr>
            <p:nvPr/>
          </p:nvGrpSpPr>
          <p:grpSpPr bwMode="auto">
            <a:xfrm>
              <a:off x="624" y="816"/>
              <a:ext cx="376" cy="391"/>
              <a:chOff x="892" y="928"/>
              <a:chExt cx="376" cy="391"/>
            </a:xfrm>
          </p:grpSpPr>
          <p:sp>
            <p:nvSpPr>
              <p:cNvPr id="282630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2631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2632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33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82634" name="Rectangle 10"/>
            <p:cNvSpPr>
              <a:spLocks noChangeArrowheads="1"/>
            </p:cNvSpPr>
            <p:nvPr/>
          </p:nvSpPr>
          <p:spPr bwMode="white">
            <a:xfrm>
              <a:off x="1008" y="864"/>
              <a:ext cx="310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altLang="zh-CN" sz="2400" b="1" i="1">
                  <a:solidFill>
                    <a:schemeClr val="bg1"/>
                  </a:solidFill>
                  <a:latin typeface="Verdana"/>
                  <a:ea typeface="Gulim" pitchFamily="34" charset="-127"/>
                </a:rPr>
                <a:t>…</a:t>
              </a:r>
              <a:r>
                <a:rPr lang="en-US" altLang="zh-CN" sz="2400" b="1" i="1">
                  <a:solidFill>
                    <a:schemeClr val="bg1"/>
                  </a:solidFill>
                  <a:ea typeface="Gulim" pitchFamily="34" charset="-127"/>
                </a:rPr>
                <a:t>. </a:t>
              </a:r>
              <a:r>
                <a:rPr lang="en-US" altLang="zh-CN" sz="2400" b="1" i="1">
                  <a:solidFill>
                    <a:schemeClr val="bg1"/>
                  </a:solidFill>
                  <a:latin typeface="Verdana"/>
                  <a:ea typeface="Gulim" pitchFamily="34" charset="-127"/>
                </a:rPr>
                <a:t>…</a:t>
              </a:r>
              <a:endParaRPr lang="ko-KR" altLang="en-US" sz="2400" b="1" i="1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grpSp>
        <p:nvGrpSpPr>
          <p:cNvPr id="282635" name="Group 11"/>
          <p:cNvGrpSpPr>
            <a:grpSpLocks/>
          </p:cNvGrpSpPr>
          <p:nvPr/>
        </p:nvGrpSpPr>
        <p:grpSpPr bwMode="auto">
          <a:xfrm>
            <a:off x="-871538" y="1600201"/>
            <a:ext cx="9253538" cy="4824413"/>
            <a:chOff x="-1509" y="1008"/>
            <a:chExt cx="5829" cy="3039"/>
          </a:xfrm>
        </p:grpSpPr>
        <p:sp>
          <p:nvSpPr>
            <p:cNvPr id="282636" name="AutoShape 12"/>
            <p:cNvSpPr>
              <a:spLocks noChangeArrowheads="1"/>
            </p:cNvSpPr>
            <p:nvPr/>
          </p:nvSpPr>
          <p:spPr bwMode="ltGray">
            <a:xfrm rot="5400000">
              <a:off x="-1526" y="1025"/>
              <a:ext cx="3039" cy="3005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5490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2637" name="AutoShape 13"/>
            <p:cNvSpPr>
              <a:spLocks noChangeArrowheads="1"/>
            </p:cNvSpPr>
            <p:nvPr/>
          </p:nvSpPr>
          <p:spPr bwMode="ltGray">
            <a:xfrm rot="5400000" flipH="1">
              <a:off x="-1270" y="1299"/>
              <a:ext cx="2540" cy="2475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BBE0E3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2638" name="Group 14"/>
            <p:cNvGrpSpPr>
              <a:grpSpLocks/>
            </p:cNvGrpSpPr>
            <p:nvPr/>
          </p:nvGrpSpPr>
          <p:grpSpPr bwMode="auto">
            <a:xfrm>
              <a:off x="912" y="1243"/>
              <a:ext cx="2984" cy="339"/>
              <a:chOff x="912" y="1243"/>
              <a:chExt cx="2984" cy="339"/>
            </a:xfrm>
          </p:grpSpPr>
          <p:sp>
            <p:nvSpPr>
              <p:cNvPr id="282639" name="AutoShape 15"/>
              <p:cNvSpPr>
                <a:spLocks noChangeArrowheads="1"/>
              </p:cNvSpPr>
              <p:nvPr/>
            </p:nvSpPr>
            <p:spPr bwMode="gray">
              <a:xfrm>
                <a:off x="1112" y="1243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400" b="1">
                    <a:ea typeface="宋体" charset="-122"/>
                  </a:rPr>
                  <a:t>Aims and Significance</a:t>
                </a:r>
              </a:p>
            </p:txBody>
          </p:sp>
          <p:grpSp>
            <p:nvGrpSpPr>
              <p:cNvPr id="282640" name="Group 16"/>
              <p:cNvGrpSpPr>
                <a:grpSpLocks/>
              </p:cNvGrpSpPr>
              <p:nvPr/>
            </p:nvGrpSpPr>
            <p:grpSpPr bwMode="auto">
              <a:xfrm>
                <a:off x="912" y="1255"/>
                <a:ext cx="240" cy="327"/>
                <a:chOff x="2078" y="1386"/>
                <a:chExt cx="1615" cy="2204"/>
              </a:xfrm>
            </p:grpSpPr>
            <p:sp>
              <p:nvSpPr>
                <p:cNvPr id="282641" name="Oval 17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42" name="Oval 18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43" name="Oval 19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44" name="Oval 20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45" name="Oval 21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46" name="Oval 22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2647" name="Group 23"/>
            <p:cNvGrpSpPr>
              <a:grpSpLocks/>
            </p:cNvGrpSpPr>
            <p:nvPr/>
          </p:nvGrpSpPr>
          <p:grpSpPr bwMode="auto">
            <a:xfrm>
              <a:off x="1248" y="1728"/>
              <a:ext cx="2976" cy="350"/>
              <a:chOff x="1248" y="1728"/>
              <a:chExt cx="2976" cy="350"/>
            </a:xfrm>
          </p:grpSpPr>
          <p:sp>
            <p:nvSpPr>
              <p:cNvPr id="282648" name="AutoShape 24"/>
              <p:cNvSpPr>
                <a:spLocks noChangeArrowheads="1"/>
              </p:cNvSpPr>
              <p:nvPr/>
            </p:nvSpPr>
            <p:spPr bwMode="gray">
              <a:xfrm>
                <a:off x="1440" y="1728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400" b="1">
                    <a:ea typeface="宋体" charset="-122"/>
                  </a:rPr>
                  <a:t>Main objectives</a:t>
                </a:r>
                <a:r>
                  <a:rPr lang="en-US" altLang="zh-CN">
                    <a:ea typeface="宋体" charset="-122"/>
                  </a:rPr>
                  <a:t> </a:t>
                </a:r>
              </a:p>
            </p:txBody>
          </p:sp>
          <p:grpSp>
            <p:nvGrpSpPr>
              <p:cNvPr id="282649" name="Group 25"/>
              <p:cNvGrpSpPr>
                <a:grpSpLocks/>
              </p:cNvGrpSpPr>
              <p:nvPr/>
            </p:nvGrpSpPr>
            <p:grpSpPr bwMode="auto">
              <a:xfrm>
                <a:off x="1248" y="1751"/>
                <a:ext cx="240" cy="327"/>
                <a:chOff x="2078" y="1386"/>
                <a:chExt cx="1615" cy="2204"/>
              </a:xfrm>
            </p:grpSpPr>
            <p:sp>
              <p:nvSpPr>
                <p:cNvPr id="282650" name="Oval 26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51" name="Oval 27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52" name="Oval 28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53" name="Oval 29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>
                        <a:gamma/>
                        <a:shade val="0"/>
                        <a:invGamma/>
                      </a:srgbClr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54" name="Oval 30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55" name="Oval 31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48BE67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2656" name="Group 32"/>
            <p:cNvGrpSpPr>
              <a:grpSpLocks/>
            </p:cNvGrpSpPr>
            <p:nvPr/>
          </p:nvGrpSpPr>
          <p:grpSpPr bwMode="auto">
            <a:xfrm>
              <a:off x="1344" y="2275"/>
              <a:ext cx="2976" cy="331"/>
              <a:chOff x="1344" y="2275"/>
              <a:chExt cx="2976" cy="331"/>
            </a:xfrm>
          </p:grpSpPr>
          <p:sp>
            <p:nvSpPr>
              <p:cNvPr id="282657" name="AutoShape 33"/>
              <p:cNvSpPr>
                <a:spLocks noChangeArrowheads="1"/>
              </p:cNvSpPr>
              <p:nvPr/>
            </p:nvSpPr>
            <p:spPr bwMode="gray">
              <a:xfrm>
                <a:off x="1536" y="2275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hangingPunct="0"/>
                <a:r>
                  <a:rPr lang="en-US" altLang="zh-CN" sz="2400" b="1">
                    <a:ea typeface="宋体" charset="-122"/>
                  </a:rPr>
                  <a:t>Applications</a:t>
                </a:r>
              </a:p>
            </p:txBody>
          </p:sp>
          <p:grpSp>
            <p:nvGrpSpPr>
              <p:cNvPr id="282658" name="Group 34"/>
              <p:cNvGrpSpPr>
                <a:grpSpLocks/>
              </p:cNvGrpSpPr>
              <p:nvPr/>
            </p:nvGrpSpPr>
            <p:grpSpPr bwMode="auto">
              <a:xfrm>
                <a:off x="1344" y="2279"/>
                <a:ext cx="240" cy="327"/>
                <a:chOff x="2078" y="1386"/>
                <a:chExt cx="1615" cy="2204"/>
              </a:xfrm>
            </p:grpSpPr>
            <p:sp>
              <p:nvSpPr>
                <p:cNvPr id="282659" name="Oval 3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60" name="Oval 3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61" name="Oval 37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62" name="Oval 38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21B3E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63" name="Oval 39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64" name="Oval 40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21B3E1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2665" name="Group 41"/>
            <p:cNvGrpSpPr>
              <a:grpSpLocks/>
            </p:cNvGrpSpPr>
            <p:nvPr/>
          </p:nvGrpSpPr>
          <p:grpSpPr bwMode="auto">
            <a:xfrm>
              <a:off x="1248" y="2787"/>
              <a:ext cx="2996" cy="347"/>
              <a:chOff x="1248" y="2787"/>
              <a:chExt cx="2996" cy="347"/>
            </a:xfrm>
          </p:grpSpPr>
          <p:sp>
            <p:nvSpPr>
              <p:cNvPr id="282666" name="AutoShape 42"/>
              <p:cNvSpPr>
                <a:spLocks noChangeArrowheads="1"/>
              </p:cNvSpPr>
              <p:nvPr/>
            </p:nvSpPr>
            <p:spPr bwMode="gray">
              <a:xfrm>
                <a:off x="1460" y="2787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400" b="1">
                    <a:ea typeface="宋体" charset="-122"/>
                  </a:rPr>
                  <a:t>Novelty</a:t>
                </a:r>
                <a:r>
                  <a:rPr lang="en-US" altLang="zh-CN">
                    <a:ea typeface="宋体" charset="-122"/>
                  </a:rPr>
                  <a:t> </a:t>
                </a:r>
              </a:p>
            </p:txBody>
          </p:sp>
          <p:grpSp>
            <p:nvGrpSpPr>
              <p:cNvPr id="282667" name="Group 43"/>
              <p:cNvGrpSpPr>
                <a:grpSpLocks/>
              </p:cNvGrpSpPr>
              <p:nvPr/>
            </p:nvGrpSpPr>
            <p:grpSpPr bwMode="auto">
              <a:xfrm>
                <a:off x="1248" y="2807"/>
                <a:ext cx="240" cy="327"/>
                <a:chOff x="2078" y="1386"/>
                <a:chExt cx="1615" cy="2204"/>
              </a:xfrm>
            </p:grpSpPr>
            <p:sp>
              <p:nvSpPr>
                <p:cNvPr id="282668" name="Oval 4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69" name="Oval 4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70" name="Oval 46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71" name="Oval 47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>
                        <a:gamma/>
                        <a:shade val="0"/>
                        <a:invGamma/>
                      </a:srgbClr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72" name="Oval 48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73" name="Oval 49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8D67E1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2674" name="Group 50"/>
            <p:cNvGrpSpPr>
              <a:grpSpLocks/>
            </p:cNvGrpSpPr>
            <p:nvPr/>
          </p:nvGrpSpPr>
          <p:grpSpPr bwMode="auto">
            <a:xfrm>
              <a:off x="960" y="3295"/>
              <a:ext cx="2972" cy="333"/>
              <a:chOff x="960" y="3295"/>
              <a:chExt cx="2972" cy="333"/>
            </a:xfrm>
          </p:grpSpPr>
          <p:sp>
            <p:nvSpPr>
              <p:cNvPr id="282675" name="AutoShape 51"/>
              <p:cNvSpPr>
                <a:spLocks noChangeArrowheads="1"/>
              </p:cNvSpPr>
              <p:nvPr/>
            </p:nvSpPr>
            <p:spPr bwMode="gray">
              <a:xfrm>
                <a:off x="1148" y="3308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2400" b="1">
                    <a:ea typeface="宋体" charset="-122"/>
                  </a:rPr>
                  <a:t>Methodology</a:t>
                </a:r>
              </a:p>
            </p:txBody>
          </p:sp>
          <p:grpSp>
            <p:nvGrpSpPr>
              <p:cNvPr id="282676" name="Group 52"/>
              <p:cNvGrpSpPr>
                <a:grpSpLocks/>
              </p:cNvGrpSpPr>
              <p:nvPr/>
            </p:nvGrpSpPr>
            <p:grpSpPr bwMode="auto">
              <a:xfrm>
                <a:off x="960" y="3295"/>
                <a:ext cx="224" cy="327"/>
                <a:chOff x="2078" y="1386"/>
                <a:chExt cx="1615" cy="2204"/>
              </a:xfrm>
            </p:grpSpPr>
            <p:sp>
              <p:nvSpPr>
                <p:cNvPr id="282677" name="Oval 53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78" name="Oval 54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2679" name="Oval 55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80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80" name="Oval 56"/>
                <p:cNvSpPr>
                  <a:spLocks noChangeArrowheads="1"/>
                </p:cNvSpPr>
                <p:nvPr/>
              </p:nvSpPr>
              <p:spPr bwMode="gray">
                <a:xfrm>
                  <a:off x="2254" y="1387"/>
                  <a:ext cx="1180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>
                        <a:gamma/>
                        <a:shade val="0"/>
                        <a:invGamma/>
                      </a:srgbClr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81" name="Oval 57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682" name="Oval 58"/>
                <p:cNvSpPr>
                  <a:spLocks noChangeArrowheads="1"/>
                </p:cNvSpPr>
                <p:nvPr/>
              </p:nvSpPr>
              <p:spPr bwMode="gray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E35E23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3651" name="Group 3"/>
          <p:cNvGrpSpPr>
            <a:grpSpLocks noChangeAspect="1"/>
          </p:cNvGrpSpPr>
          <p:nvPr/>
        </p:nvGrpSpPr>
        <p:grpSpPr bwMode="auto">
          <a:xfrm>
            <a:off x="4724400" y="2667001"/>
            <a:ext cx="3213100" cy="3286125"/>
            <a:chOff x="2016" y="1488"/>
            <a:chExt cx="2112" cy="2160"/>
          </a:xfrm>
        </p:grpSpPr>
        <p:sp>
          <p:nvSpPr>
            <p:cNvPr id="283652" name="Oval 4"/>
            <p:cNvSpPr>
              <a:spLocks noChangeAspect="1" noChangeArrowheads="1"/>
            </p:cNvSpPr>
            <p:nvPr/>
          </p:nvSpPr>
          <p:spPr bwMode="gray">
            <a:xfrm>
              <a:off x="2021" y="1488"/>
              <a:ext cx="2099" cy="2093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3653" name="Picture 5" descr="a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016" y="1488"/>
              <a:ext cx="2108" cy="2109"/>
            </a:xfrm>
            <a:prstGeom prst="rect">
              <a:avLst/>
            </a:prstGeom>
            <a:noFill/>
          </p:spPr>
        </p:pic>
        <p:sp>
          <p:nvSpPr>
            <p:cNvPr id="283654" name="Arc 6"/>
            <p:cNvSpPr>
              <a:spLocks noChangeAspect="1"/>
            </p:cNvSpPr>
            <p:nvPr/>
          </p:nvSpPr>
          <p:spPr bwMode="black">
            <a:xfrm>
              <a:off x="3078" y="1490"/>
              <a:ext cx="1049" cy="10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6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791" y="0"/>
                    <a:pt x="21403" y="9456"/>
                    <a:pt x="21597" y="21245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791" y="0"/>
                    <a:pt x="21403" y="9456"/>
                    <a:pt x="21597" y="2124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folHlink">
                <a:alpha val="59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3655" name="Arc 7"/>
            <p:cNvSpPr>
              <a:spLocks noChangeAspect="1"/>
            </p:cNvSpPr>
            <p:nvPr/>
          </p:nvSpPr>
          <p:spPr bwMode="gray">
            <a:xfrm rot="5400000">
              <a:off x="3064" y="2529"/>
              <a:ext cx="1073" cy="1055"/>
            </a:xfrm>
            <a:custGeom>
              <a:avLst/>
              <a:gdLst>
                <a:gd name="G0" fmla="+- 411 0 0"/>
                <a:gd name="G1" fmla="+- 21600 0 0"/>
                <a:gd name="G2" fmla="+- 21600 0 0"/>
                <a:gd name="T0" fmla="*/ 0 w 22011"/>
                <a:gd name="T1" fmla="*/ 4 h 21670"/>
                <a:gd name="T2" fmla="*/ 22011 w 22011"/>
                <a:gd name="T3" fmla="*/ 21670 h 21670"/>
                <a:gd name="T4" fmla="*/ 411 w 22011"/>
                <a:gd name="T5" fmla="*/ 21600 h 2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11" h="2167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0"/>
                  </a:cubicBezTo>
                  <a:cubicBezTo>
                    <a:pt x="12340" y="0"/>
                    <a:pt x="22011" y="9670"/>
                    <a:pt x="22011" y="21600"/>
                  </a:cubicBezTo>
                  <a:cubicBezTo>
                    <a:pt x="22011" y="21623"/>
                    <a:pt x="22010" y="21646"/>
                    <a:pt x="22010" y="21669"/>
                  </a:cubicBezTo>
                </a:path>
                <a:path w="22011" h="2167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0"/>
                  </a:cubicBezTo>
                  <a:cubicBezTo>
                    <a:pt x="12340" y="0"/>
                    <a:pt x="22011" y="9670"/>
                    <a:pt x="22011" y="21600"/>
                  </a:cubicBezTo>
                  <a:cubicBezTo>
                    <a:pt x="22011" y="21623"/>
                    <a:pt x="22010" y="21646"/>
                    <a:pt x="22010" y="21669"/>
                  </a:cubicBezTo>
                  <a:lnTo>
                    <a:pt x="411" y="21600"/>
                  </a:lnTo>
                  <a:close/>
                </a:path>
              </a:pathLst>
            </a:custGeom>
            <a:solidFill>
              <a:srgbClr val="93C05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3656" name="Arc 8"/>
            <p:cNvSpPr>
              <a:spLocks noChangeAspect="1"/>
            </p:cNvSpPr>
            <p:nvPr/>
          </p:nvSpPr>
          <p:spPr bwMode="gray">
            <a:xfrm rot="5400000" flipH="1" flipV="1">
              <a:off x="2028" y="1492"/>
              <a:ext cx="1051" cy="1057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426 w 21600"/>
                <a:gd name="T1" fmla="*/ 0 h 21787"/>
                <a:gd name="T2" fmla="*/ 21599 w 21600"/>
                <a:gd name="T3" fmla="*/ 21787 h 21787"/>
                <a:gd name="T4" fmla="*/ 0 w 21600"/>
                <a:gd name="T5" fmla="*/ 21596 h 2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87" fill="none" extrusionOk="0">
                  <a:moveTo>
                    <a:pt x="425" y="0"/>
                  </a:moveTo>
                  <a:cubicBezTo>
                    <a:pt x="12187" y="232"/>
                    <a:pt x="21600" y="9832"/>
                    <a:pt x="21600" y="21596"/>
                  </a:cubicBezTo>
                  <a:cubicBezTo>
                    <a:pt x="21600" y="21659"/>
                    <a:pt x="21599" y="21723"/>
                    <a:pt x="21599" y="21787"/>
                  </a:cubicBezTo>
                </a:path>
                <a:path w="21600" h="21787" stroke="0" extrusionOk="0">
                  <a:moveTo>
                    <a:pt x="425" y="0"/>
                  </a:moveTo>
                  <a:cubicBezTo>
                    <a:pt x="12187" y="232"/>
                    <a:pt x="21600" y="9832"/>
                    <a:pt x="21600" y="21596"/>
                  </a:cubicBezTo>
                  <a:cubicBezTo>
                    <a:pt x="21600" y="21659"/>
                    <a:pt x="21599" y="21723"/>
                    <a:pt x="21599" y="21787"/>
                  </a:cubicBezTo>
                  <a:lnTo>
                    <a:pt x="0" y="21596"/>
                  </a:lnTo>
                  <a:close/>
                </a:path>
              </a:pathLst>
            </a:custGeom>
            <a:solidFill>
              <a:srgbClr val="93C05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3657" name="Arc 9"/>
            <p:cNvSpPr>
              <a:spLocks noChangeAspect="1"/>
            </p:cNvSpPr>
            <p:nvPr/>
          </p:nvSpPr>
          <p:spPr bwMode="black">
            <a:xfrm rot="10419033">
              <a:off x="2080" y="2460"/>
              <a:ext cx="1052" cy="1188"/>
            </a:xfrm>
            <a:custGeom>
              <a:avLst/>
              <a:gdLst>
                <a:gd name="G0" fmla="+- 0 0 0"/>
                <a:gd name="G1" fmla="+- 21469 0 0"/>
                <a:gd name="G2" fmla="+- 21600 0 0"/>
                <a:gd name="T0" fmla="*/ 2373 w 21600"/>
                <a:gd name="T1" fmla="*/ 0 h 24319"/>
                <a:gd name="T2" fmla="*/ 21411 w 21600"/>
                <a:gd name="T3" fmla="*/ 24319 h 24319"/>
                <a:gd name="T4" fmla="*/ 0 w 21600"/>
                <a:gd name="T5" fmla="*/ 21469 h 2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19" fill="none" extrusionOk="0">
                  <a:moveTo>
                    <a:pt x="2373" y="-1"/>
                  </a:moveTo>
                  <a:cubicBezTo>
                    <a:pt x="13317" y="1209"/>
                    <a:pt x="21600" y="10458"/>
                    <a:pt x="21600" y="21469"/>
                  </a:cubicBezTo>
                  <a:cubicBezTo>
                    <a:pt x="21600" y="22422"/>
                    <a:pt x="21536" y="23374"/>
                    <a:pt x="21411" y="24319"/>
                  </a:cubicBezTo>
                </a:path>
                <a:path w="21600" h="24319" stroke="0" extrusionOk="0">
                  <a:moveTo>
                    <a:pt x="2373" y="-1"/>
                  </a:moveTo>
                  <a:cubicBezTo>
                    <a:pt x="13317" y="1209"/>
                    <a:pt x="21600" y="10458"/>
                    <a:pt x="21600" y="21469"/>
                  </a:cubicBezTo>
                  <a:cubicBezTo>
                    <a:pt x="21600" y="22422"/>
                    <a:pt x="21536" y="23374"/>
                    <a:pt x="21411" y="24319"/>
                  </a:cubicBezTo>
                  <a:lnTo>
                    <a:pt x="0" y="21469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3658" name="Group 10"/>
            <p:cNvGrpSpPr>
              <a:grpSpLocks noChangeAspect="1"/>
            </p:cNvGrpSpPr>
            <p:nvPr/>
          </p:nvGrpSpPr>
          <p:grpSpPr bwMode="auto">
            <a:xfrm>
              <a:off x="2508" y="1969"/>
              <a:ext cx="1129" cy="1105"/>
              <a:chOff x="2457" y="2000"/>
              <a:chExt cx="901" cy="888"/>
            </a:xfrm>
          </p:grpSpPr>
          <p:pic>
            <p:nvPicPr>
              <p:cNvPr id="283659" name="Picture 11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</p:spPr>
          </p:pic>
          <p:sp>
            <p:nvSpPr>
              <p:cNvPr id="283660" name="Oval 12"/>
              <p:cNvSpPr>
                <a:spLocks noChangeAspect="1"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3661" name="Freeform 13"/>
              <p:cNvSpPr>
                <a:spLocks noChangeAspect="1"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83662" name="Group 14"/>
              <p:cNvGrpSpPr>
                <a:grpSpLocks noChangeAspect="1"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83663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83664" name="AutoShape 16"/>
                  <p:cNvSpPr>
                    <a:spLocks noChangeAspect="1"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65" name="AutoShape 17"/>
                  <p:cNvSpPr>
                    <a:spLocks noChangeAspect="1"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66" name="AutoShape 18"/>
                  <p:cNvSpPr>
                    <a:spLocks noChangeAspect="1"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67" name="AutoShape 19"/>
                  <p:cNvSpPr>
                    <a:spLocks noChangeAspect="1"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83668" name="Group 20"/>
                <p:cNvGrpSpPr>
                  <a:grpSpLocks noChangeAspect="1"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83669" name="AutoShape 21"/>
                  <p:cNvSpPr>
                    <a:spLocks noChangeAspect="1"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70" name="AutoShape 22"/>
                  <p:cNvSpPr>
                    <a:spLocks noChangeAspect="1"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71" name="AutoShape 23"/>
                  <p:cNvSpPr>
                    <a:spLocks noChangeAspect="1"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672" name="AutoShape 24"/>
                  <p:cNvSpPr>
                    <a:spLocks noChangeAspect="1"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3673" name="Rectangle 25"/>
            <p:cNvSpPr>
              <a:spLocks noChangeAspect="1" noChangeArrowheads="1"/>
            </p:cNvSpPr>
            <p:nvPr/>
          </p:nvSpPr>
          <p:spPr bwMode="gray">
            <a:xfrm>
              <a:off x="3014" y="2256"/>
              <a:ext cx="121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altLang="zh-CN" b="1" i="1">
                <a:ea typeface="宋体" charset="-122"/>
              </a:endParaRPr>
            </a:p>
          </p:txBody>
        </p:sp>
      </p:grpSp>
      <p:sp>
        <p:nvSpPr>
          <p:cNvPr id="283674" name="AutoShape 26"/>
          <p:cNvSpPr>
            <a:spLocks/>
          </p:cNvSpPr>
          <p:nvPr/>
        </p:nvSpPr>
        <p:spPr bwMode="auto">
          <a:xfrm>
            <a:off x="7848600" y="2508250"/>
            <a:ext cx="2819400" cy="838200"/>
          </a:xfrm>
          <a:prstGeom prst="accentCallout2">
            <a:avLst>
              <a:gd name="adj1" fmla="val 13634"/>
              <a:gd name="adj2" fmla="val -2704"/>
              <a:gd name="adj3" fmla="val 13634"/>
              <a:gd name="adj4" fmla="val -12389"/>
              <a:gd name="adj5" fmla="val 65718"/>
              <a:gd name="adj6" fmla="val -22352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r>
              <a:rPr lang="en-US" altLang="zh-CN" b="1">
                <a:latin typeface="Times New Roman" pitchFamily="18" charset="0"/>
                <a:ea typeface="宋体" charset="-122"/>
              </a:rPr>
              <a:t>The …</a:t>
            </a:r>
            <a:endParaRPr lang="en-US" altLang="zh-CN">
              <a:ea typeface="宋体" charset="-122"/>
            </a:endParaRPr>
          </a:p>
        </p:txBody>
      </p:sp>
      <p:sp>
        <p:nvSpPr>
          <p:cNvPr id="283675" name="AutoShape 27"/>
          <p:cNvSpPr>
            <a:spLocks/>
          </p:cNvSpPr>
          <p:nvPr/>
        </p:nvSpPr>
        <p:spPr bwMode="auto">
          <a:xfrm>
            <a:off x="7772400" y="5410200"/>
            <a:ext cx="2895600" cy="838200"/>
          </a:xfrm>
          <a:prstGeom prst="accentCallout2">
            <a:avLst>
              <a:gd name="adj1" fmla="val 13634"/>
              <a:gd name="adj2" fmla="val -2630"/>
              <a:gd name="adj3" fmla="val 13634"/>
              <a:gd name="adj4" fmla="val -13157"/>
              <a:gd name="adj5" fmla="val -33333"/>
              <a:gd name="adj6" fmla="val -27741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r>
              <a:rPr lang="en-US" altLang="zh-CN" b="1">
                <a:latin typeface="Times New Roman" pitchFamily="18" charset="0"/>
                <a:ea typeface="宋体" charset="-122"/>
              </a:rPr>
              <a:t>Develop …</a:t>
            </a:r>
            <a:endParaRPr lang="en-US" altLang="zh-CN">
              <a:latin typeface="Times New Roman" pitchFamily="18" charset="0"/>
              <a:ea typeface="宋体" charset="-122"/>
            </a:endParaRPr>
          </a:p>
        </p:txBody>
      </p:sp>
      <p:sp>
        <p:nvSpPr>
          <p:cNvPr id="283676" name="AutoShape 28"/>
          <p:cNvSpPr>
            <a:spLocks/>
          </p:cNvSpPr>
          <p:nvPr/>
        </p:nvSpPr>
        <p:spPr bwMode="auto">
          <a:xfrm flipH="1">
            <a:off x="1752600" y="2438400"/>
            <a:ext cx="3200400" cy="838200"/>
          </a:xfrm>
          <a:prstGeom prst="accentCallout2">
            <a:avLst>
              <a:gd name="adj1" fmla="val 13634"/>
              <a:gd name="adj2" fmla="val -2384"/>
              <a:gd name="adj3" fmla="val 13634"/>
              <a:gd name="adj4" fmla="val -9329"/>
              <a:gd name="adj5" fmla="val 73292"/>
              <a:gd name="adj6" fmla="val -18556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r>
              <a:rPr lang="en-US" altLang="zh-CN" b="1">
                <a:latin typeface="Times New Roman" pitchFamily="18" charset="0"/>
                <a:ea typeface="宋体" charset="-122"/>
              </a:rPr>
              <a:t>Current …</a:t>
            </a:r>
          </a:p>
        </p:txBody>
      </p:sp>
      <p:sp>
        <p:nvSpPr>
          <p:cNvPr id="283677" name="AutoShape 29"/>
          <p:cNvSpPr>
            <a:spLocks/>
          </p:cNvSpPr>
          <p:nvPr/>
        </p:nvSpPr>
        <p:spPr bwMode="auto">
          <a:xfrm>
            <a:off x="1524000" y="5257801"/>
            <a:ext cx="3048000" cy="803275"/>
          </a:xfrm>
          <a:prstGeom prst="accentCallout2">
            <a:avLst>
              <a:gd name="adj1" fmla="val 14231"/>
              <a:gd name="adj2" fmla="val 102500"/>
              <a:gd name="adj3" fmla="val 14231"/>
              <a:gd name="adj4" fmla="val 114167"/>
              <a:gd name="adj5" fmla="val -32213"/>
              <a:gd name="adj6" fmla="val 123333"/>
            </a:avLst>
          </a:prstGeom>
          <a:noFill/>
          <a:ln w="9525">
            <a:solidFill>
              <a:schemeClr val="tx2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r>
              <a:rPr lang="en-US" altLang="zh-CN" b="1">
                <a:latin typeface="Times New Roman" pitchFamily="18" charset="0"/>
                <a:ea typeface="宋体" charset="-122"/>
              </a:rPr>
              <a:t>Fabricate ..</a:t>
            </a:r>
            <a:endParaRPr lang="en-US" altLang="zh-CN">
              <a:latin typeface="Times New Roman" pitchFamily="18" charset="0"/>
              <a:ea typeface="宋体" charset="-122"/>
            </a:endParaRPr>
          </a:p>
        </p:txBody>
      </p:sp>
      <p:grpSp>
        <p:nvGrpSpPr>
          <p:cNvPr id="283678" name="Group 30"/>
          <p:cNvGrpSpPr>
            <a:grpSpLocks/>
          </p:cNvGrpSpPr>
          <p:nvPr/>
        </p:nvGrpSpPr>
        <p:grpSpPr bwMode="auto">
          <a:xfrm>
            <a:off x="2514601" y="1371601"/>
            <a:ext cx="5294313" cy="620713"/>
            <a:chOff x="644" y="880"/>
            <a:chExt cx="3335" cy="391"/>
          </a:xfrm>
        </p:grpSpPr>
        <p:sp>
          <p:nvSpPr>
            <p:cNvPr id="283679" name="AutoShape 31"/>
            <p:cNvSpPr>
              <a:spLocks noChangeArrowheads="1"/>
            </p:cNvSpPr>
            <p:nvPr/>
          </p:nvSpPr>
          <p:spPr bwMode="gray">
            <a:xfrm>
              <a:off x="728" y="891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3680" name="Group 32"/>
            <p:cNvGrpSpPr>
              <a:grpSpLocks/>
            </p:cNvGrpSpPr>
            <p:nvPr/>
          </p:nvGrpSpPr>
          <p:grpSpPr bwMode="auto">
            <a:xfrm>
              <a:off x="644" y="880"/>
              <a:ext cx="376" cy="391"/>
              <a:chOff x="892" y="928"/>
              <a:chExt cx="376" cy="391"/>
            </a:xfrm>
          </p:grpSpPr>
          <p:sp>
            <p:nvSpPr>
              <p:cNvPr id="283681" name="Oval 33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3682" name="Group 34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3683" name="AutoShape 35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3684" name="Oval 36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3685" name="Rectangle 37"/>
          <p:cNvSpPr>
            <a:spLocks noChangeArrowheads="1"/>
          </p:cNvSpPr>
          <p:nvPr/>
        </p:nvSpPr>
        <p:spPr bwMode="white">
          <a:xfrm>
            <a:off x="3117850" y="1435100"/>
            <a:ext cx="4425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Aims and Significance</a:t>
            </a:r>
            <a:endParaRPr lang="en-US" altLang="ko-KR" sz="2800" b="1" i="1">
              <a:solidFill>
                <a:schemeClr val="bg1"/>
              </a:solidFill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4675" name="Group 3"/>
          <p:cNvGrpSpPr>
            <a:grpSpLocks/>
          </p:cNvGrpSpPr>
          <p:nvPr/>
        </p:nvGrpSpPr>
        <p:grpSpPr bwMode="auto">
          <a:xfrm>
            <a:off x="2546351" y="1397001"/>
            <a:ext cx="5294313" cy="620713"/>
            <a:chOff x="644" y="880"/>
            <a:chExt cx="3335" cy="391"/>
          </a:xfrm>
        </p:grpSpPr>
        <p:grpSp>
          <p:nvGrpSpPr>
            <p:cNvPr id="284676" name="Group 4"/>
            <p:cNvGrpSpPr>
              <a:grpSpLocks/>
            </p:cNvGrpSpPr>
            <p:nvPr/>
          </p:nvGrpSpPr>
          <p:grpSpPr bwMode="auto">
            <a:xfrm>
              <a:off x="644" y="880"/>
              <a:ext cx="3335" cy="391"/>
              <a:chOff x="644" y="880"/>
              <a:chExt cx="3335" cy="391"/>
            </a:xfrm>
          </p:grpSpPr>
          <p:sp>
            <p:nvSpPr>
              <p:cNvPr id="284677" name="AutoShape 5"/>
              <p:cNvSpPr>
                <a:spLocks noChangeArrowheads="1"/>
              </p:cNvSpPr>
              <p:nvPr/>
            </p:nvSpPr>
            <p:spPr bwMode="gray">
              <a:xfrm>
                <a:off x="728" y="891"/>
                <a:ext cx="3251" cy="26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>
                <a:outerShdw dist="28398" dir="3806097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4678" name="Group 6"/>
              <p:cNvGrpSpPr>
                <a:grpSpLocks/>
              </p:cNvGrpSpPr>
              <p:nvPr/>
            </p:nvGrpSpPr>
            <p:grpSpPr bwMode="auto">
              <a:xfrm>
                <a:off x="644" y="880"/>
                <a:ext cx="376" cy="391"/>
                <a:chOff x="892" y="928"/>
                <a:chExt cx="376" cy="391"/>
              </a:xfrm>
            </p:grpSpPr>
            <p:sp>
              <p:nvSpPr>
                <p:cNvPr id="284679" name="Oval 7"/>
                <p:cNvSpPr>
                  <a:spLocks noChangeArrowheads="1"/>
                </p:cNvSpPr>
                <p:nvPr/>
              </p:nvSpPr>
              <p:spPr bwMode="gray">
                <a:xfrm>
                  <a:off x="897" y="948"/>
                  <a:ext cx="371" cy="371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84680" name="Group 8"/>
                <p:cNvGrpSpPr>
                  <a:grpSpLocks/>
                </p:cNvGrpSpPr>
                <p:nvPr/>
              </p:nvGrpSpPr>
              <p:grpSpPr bwMode="auto">
                <a:xfrm>
                  <a:off x="892" y="928"/>
                  <a:ext cx="376" cy="376"/>
                  <a:chOff x="892" y="928"/>
                  <a:chExt cx="376" cy="376"/>
                </a:xfrm>
              </p:grpSpPr>
              <p:sp>
                <p:nvSpPr>
                  <p:cNvPr id="284681" name="AutoShape 9"/>
                  <p:cNvSpPr>
                    <a:spLocks noChangeArrowheads="1"/>
                  </p:cNvSpPr>
                  <p:nvPr/>
                </p:nvSpPr>
                <p:spPr bwMode="gray">
                  <a:xfrm>
                    <a:off x="892" y="928"/>
                    <a:ext cx="376" cy="37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+- 21600 0 540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1"/>
                      </a:gs>
                    </a:gsLst>
                    <a:path path="rect">
                      <a:fillToRect l="100000" t="10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dist="254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682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979" y="1009"/>
                    <a:ext cx="212" cy="21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shade val="46275"/>
                          <a:invGamma/>
                        </a:schemeClr>
                      </a:gs>
                    </a:gsLst>
                    <a:path path="rect">
                      <a:fillToRect r="100000" b="10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84683" name="Rectangle 11"/>
            <p:cNvSpPr>
              <a:spLocks noChangeArrowheads="1"/>
            </p:cNvSpPr>
            <p:nvPr/>
          </p:nvSpPr>
          <p:spPr bwMode="white">
            <a:xfrm>
              <a:off x="1024" y="920"/>
              <a:ext cx="2369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altLang="zh-CN" sz="2800" b="1" i="1">
                  <a:solidFill>
                    <a:schemeClr val="bg1"/>
                  </a:solidFill>
                  <a:ea typeface="Gulim" pitchFamily="34" charset="-127"/>
                </a:rPr>
                <a:t>Main Objectives</a:t>
              </a:r>
              <a:endParaRPr lang="en-US" altLang="ko-KR" sz="2800" b="1" i="1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grpSp>
        <p:nvGrpSpPr>
          <p:cNvPr id="284684" name="Group 12"/>
          <p:cNvGrpSpPr>
            <a:grpSpLocks/>
          </p:cNvGrpSpPr>
          <p:nvPr/>
        </p:nvGrpSpPr>
        <p:grpSpPr bwMode="auto">
          <a:xfrm>
            <a:off x="2286000" y="2667000"/>
            <a:ext cx="533400" cy="609600"/>
            <a:chOff x="982" y="214"/>
            <a:chExt cx="759" cy="872"/>
          </a:xfrm>
        </p:grpSpPr>
        <p:sp>
          <p:nvSpPr>
            <p:cNvPr id="284685" name="Freeform 13"/>
            <p:cNvSpPr>
              <a:spLocks/>
            </p:cNvSpPr>
            <p:nvPr/>
          </p:nvSpPr>
          <p:spPr bwMode="auto">
            <a:xfrm>
              <a:off x="1214" y="214"/>
              <a:ext cx="299" cy="434"/>
            </a:xfrm>
            <a:custGeom>
              <a:avLst/>
              <a:gdLst/>
              <a:ahLst/>
              <a:cxnLst>
                <a:cxn ang="0">
                  <a:pos x="174" y="121"/>
                </a:cxn>
                <a:cxn ang="0">
                  <a:pos x="174" y="23"/>
                </a:cxn>
                <a:cxn ang="0">
                  <a:pos x="170" y="9"/>
                </a:cxn>
                <a:cxn ang="0">
                  <a:pos x="165" y="5"/>
                </a:cxn>
                <a:cxn ang="0">
                  <a:pos x="156" y="0"/>
                </a:cxn>
                <a:cxn ang="0">
                  <a:pos x="152" y="0"/>
                </a:cxn>
                <a:cxn ang="0">
                  <a:pos x="143" y="0"/>
                </a:cxn>
                <a:cxn ang="0">
                  <a:pos x="134" y="5"/>
                </a:cxn>
                <a:cxn ang="0">
                  <a:pos x="125" y="9"/>
                </a:cxn>
                <a:cxn ang="0">
                  <a:pos x="125" y="23"/>
                </a:cxn>
                <a:cxn ang="0">
                  <a:pos x="125" y="126"/>
                </a:cxn>
                <a:cxn ang="0">
                  <a:pos x="76" y="99"/>
                </a:cxn>
                <a:cxn ang="0">
                  <a:pos x="67" y="94"/>
                </a:cxn>
                <a:cxn ang="0">
                  <a:pos x="58" y="94"/>
                </a:cxn>
                <a:cxn ang="0">
                  <a:pos x="49" y="99"/>
                </a:cxn>
                <a:cxn ang="0">
                  <a:pos x="45" y="103"/>
                </a:cxn>
                <a:cxn ang="0">
                  <a:pos x="40" y="112"/>
                </a:cxn>
                <a:cxn ang="0">
                  <a:pos x="45" y="117"/>
                </a:cxn>
                <a:cxn ang="0">
                  <a:pos x="45" y="126"/>
                </a:cxn>
                <a:cxn ang="0">
                  <a:pos x="54" y="134"/>
                </a:cxn>
                <a:cxn ang="0">
                  <a:pos x="121" y="170"/>
                </a:cxn>
                <a:cxn ang="0">
                  <a:pos x="121" y="242"/>
                </a:cxn>
                <a:cxn ang="0">
                  <a:pos x="36" y="188"/>
                </a:cxn>
                <a:cxn ang="0">
                  <a:pos x="27" y="184"/>
                </a:cxn>
                <a:cxn ang="0">
                  <a:pos x="18" y="184"/>
                </a:cxn>
                <a:cxn ang="0">
                  <a:pos x="9" y="188"/>
                </a:cxn>
                <a:cxn ang="0">
                  <a:pos x="5" y="193"/>
                </a:cxn>
                <a:cxn ang="0">
                  <a:pos x="0" y="202"/>
                </a:cxn>
                <a:cxn ang="0">
                  <a:pos x="0" y="210"/>
                </a:cxn>
                <a:cxn ang="0">
                  <a:pos x="5" y="219"/>
                </a:cxn>
                <a:cxn ang="0">
                  <a:pos x="14" y="224"/>
                </a:cxn>
                <a:cxn ang="0">
                  <a:pos x="121" y="291"/>
                </a:cxn>
                <a:cxn ang="0">
                  <a:pos x="121" y="434"/>
                </a:cxn>
                <a:cxn ang="0">
                  <a:pos x="174" y="434"/>
                </a:cxn>
                <a:cxn ang="0">
                  <a:pos x="174" y="291"/>
                </a:cxn>
                <a:cxn ang="0">
                  <a:pos x="290" y="224"/>
                </a:cxn>
                <a:cxn ang="0">
                  <a:pos x="295" y="219"/>
                </a:cxn>
                <a:cxn ang="0">
                  <a:pos x="299" y="210"/>
                </a:cxn>
                <a:cxn ang="0">
                  <a:pos x="299" y="202"/>
                </a:cxn>
                <a:cxn ang="0">
                  <a:pos x="299" y="197"/>
                </a:cxn>
                <a:cxn ang="0">
                  <a:pos x="295" y="188"/>
                </a:cxn>
                <a:cxn ang="0">
                  <a:pos x="286" y="184"/>
                </a:cxn>
                <a:cxn ang="0">
                  <a:pos x="277" y="184"/>
                </a:cxn>
                <a:cxn ang="0">
                  <a:pos x="268" y="188"/>
                </a:cxn>
                <a:cxn ang="0">
                  <a:pos x="174" y="237"/>
                </a:cxn>
                <a:cxn ang="0">
                  <a:pos x="174" y="170"/>
                </a:cxn>
                <a:cxn ang="0">
                  <a:pos x="246" y="134"/>
                </a:cxn>
                <a:cxn ang="0">
                  <a:pos x="250" y="130"/>
                </a:cxn>
                <a:cxn ang="0">
                  <a:pos x="255" y="121"/>
                </a:cxn>
                <a:cxn ang="0">
                  <a:pos x="255" y="112"/>
                </a:cxn>
                <a:cxn ang="0">
                  <a:pos x="250" y="108"/>
                </a:cxn>
                <a:cxn ang="0">
                  <a:pos x="246" y="103"/>
                </a:cxn>
                <a:cxn ang="0">
                  <a:pos x="237" y="99"/>
                </a:cxn>
                <a:cxn ang="0">
                  <a:pos x="232" y="99"/>
                </a:cxn>
                <a:cxn ang="0">
                  <a:pos x="223" y="99"/>
                </a:cxn>
                <a:cxn ang="0">
                  <a:pos x="174" y="12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86" name="Freeform 14"/>
            <p:cNvSpPr>
              <a:spLocks/>
            </p:cNvSpPr>
            <p:nvPr/>
          </p:nvSpPr>
          <p:spPr bwMode="auto">
            <a:xfrm>
              <a:off x="982" y="398"/>
              <a:ext cx="393" cy="272"/>
            </a:xfrm>
            <a:custGeom>
              <a:avLst/>
              <a:gdLst/>
              <a:ahLst/>
              <a:cxnLst>
                <a:cxn ang="0">
                  <a:pos x="121" y="71"/>
                </a:cxn>
                <a:cxn ang="0">
                  <a:pos x="36" y="22"/>
                </a:cxn>
                <a:cxn ang="0">
                  <a:pos x="27" y="18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5" y="58"/>
                </a:cxn>
                <a:cxn ang="0">
                  <a:pos x="9" y="62"/>
                </a:cxn>
                <a:cxn ang="0">
                  <a:pos x="98" y="116"/>
                </a:cxn>
                <a:cxn ang="0">
                  <a:pos x="54" y="143"/>
                </a:cxn>
                <a:cxn ang="0">
                  <a:pos x="45" y="147"/>
                </a:cxn>
                <a:cxn ang="0">
                  <a:pos x="40" y="156"/>
                </a:cxn>
                <a:cxn ang="0">
                  <a:pos x="40" y="165"/>
                </a:cxn>
                <a:cxn ang="0">
                  <a:pos x="40" y="174"/>
                </a:cxn>
                <a:cxn ang="0">
                  <a:pos x="49" y="178"/>
                </a:cxn>
                <a:cxn ang="0">
                  <a:pos x="54" y="183"/>
                </a:cxn>
                <a:cxn ang="0">
                  <a:pos x="63" y="183"/>
                </a:cxn>
                <a:cxn ang="0">
                  <a:pos x="72" y="183"/>
                </a:cxn>
                <a:cxn ang="0">
                  <a:pos x="139" y="143"/>
                </a:cxn>
                <a:cxn ang="0">
                  <a:pos x="197" y="178"/>
                </a:cxn>
                <a:cxn ang="0">
                  <a:pos x="112" y="223"/>
                </a:cxn>
                <a:cxn ang="0">
                  <a:pos x="103" y="232"/>
                </a:cxn>
                <a:cxn ang="0">
                  <a:pos x="98" y="241"/>
                </a:cxn>
                <a:cxn ang="0">
                  <a:pos x="98" y="246"/>
                </a:cxn>
                <a:cxn ang="0">
                  <a:pos x="98" y="254"/>
                </a:cxn>
                <a:cxn ang="0">
                  <a:pos x="103" y="263"/>
                </a:cxn>
                <a:cxn ang="0">
                  <a:pos x="112" y="268"/>
                </a:cxn>
                <a:cxn ang="0">
                  <a:pos x="121" y="268"/>
                </a:cxn>
                <a:cxn ang="0">
                  <a:pos x="130" y="263"/>
                </a:cxn>
                <a:cxn ang="0">
                  <a:pos x="241" y="201"/>
                </a:cxn>
                <a:cxn ang="0">
                  <a:pos x="366" y="272"/>
                </a:cxn>
                <a:cxn ang="0">
                  <a:pos x="393" y="228"/>
                </a:cxn>
                <a:cxn ang="0">
                  <a:pos x="268" y="156"/>
                </a:cxn>
                <a:cxn ang="0">
                  <a:pos x="268" y="22"/>
                </a:cxn>
                <a:cxn ang="0">
                  <a:pos x="268" y="13"/>
                </a:cxn>
                <a:cxn ang="0">
                  <a:pos x="264" y="9"/>
                </a:cxn>
                <a:cxn ang="0">
                  <a:pos x="255" y="4"/>
                </a:cxn>
                <a:cxn ang="0">
                  <a:pos x="250" y="0"/>
                </a:cxn>
                <a:cxn ang="0">
                  <a:pos x="241" y="0"/>
                </a:cxn>
                <a:cxn ang="0">
                  <a:pos x="232" y="4"/>
                </a:cxn>
                <a:cxn ang="0">
                  <a:pos x="228" y="13"/>
                </a:cxn>
                <a:cxn ang="0">
                  <a:pos x="228" y="22"/>
                </a:cxn>
                <a:cxn ang="0">
                  <a:pos x="223" y="129"/>
                </a:cxn>
                <a:cxn ang="0">
                  <a:pos x="165" y="94"/>
                </a:cxn>
                <a:cxn ang="0">
                  <a:pos x="170" y="18"/>
                </a:cxn>
                <a:cxn ang="0">
                  <a:pos x="165" y="9"/>
                </a:cxn>
                <a:cxn ang="0">
                  <a:pos x="161" y="4"/>
                </a:cxn>
                <a:cxn ang="0">
                  <a:pos x="156" y="0"/>
                </a:cxn>
                <a:cxn ang="0">
                  <a:pos x="148" y="0"/>
                </a:cxn>
                <a:cxn ang="0">
                  <a:pos x="139" y="0"/>
                </a:cxn>
                <a:cxn ang="0">
                  <a:pos x="134" y="4"/>
                </a:cxn>
                <a:cxn ang="0">
                  <a:pos x="130" y="9"/>
                </a:cxn>
                <a:cxn ang="0">
                  <a:pos x="125" y="18"/>
                </a:cxn>
                <a:cxn ang="0">
                  <a:pos x="121" y="7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87" name="Freeform 15"/>
            <p:cNvSpPr>
              <a:spLocks/>
            </p:cNvSpPr>
            <p:nvPr/>
          </p:nvSpPr>
          <p:spPr bwMode="auto">
            <a:xfrm>
              <a:off x="982" y="626"/>
              <a:ext cx="393" cy="277"/>
            </a:xfrm>
            <a:custGeom>
              <a:avLst/>
              <a:gdLst/>
              <a:ahLst/>
              <a:cxnLst>
                <a:cxn ang="0">
                  <a:pos x="98" y="156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23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9" y="246"/>
                </a:cxn>
                <a:cxn ang="0">
                  <a:pos x="14" y="250"/>
                </a:cxn>
                <a:cxn ang="0">
                  <a:pos x="23" y="250"/>
                </a:cxn>
                <a:cxn ang="0">
                  <a:pos x="36" y="250"/>
                </a:cxn>
                <a:cxn ang="0">
                  <a:pos x="125" y="196"/>
                </a:cxn>
                <a:cxn ang="0">
                  <a:pos x="125" y="250"/>
                </a:cxn>
                <a:cxn ang="0">
                  <a:pos x="125" y="263"/>
                </a:cxn>
                <a:cxn ang="0">
                  <a:pos x="130" y="268"/>
                </a:cxn>
                <a:cxn ang="0">
                  <a:pos x="139" y="272"/>
                </a:cxn>
                <a:cxn ang="0">
                  <a:pos x="143" y="277"/>
                </a:cxn>
                <a:cxn ang="0">
                  <a:pos x="152" y="277"/>
                </a:cxn>
                <a:cxn ang="0">
                  <a:pos x="161" y="272"/>
                </a:cxn>
                <a:cxn ang="0">
                  <a:pos x="165" y="263"/>
                </a:cxn>
                <a:cxn ang="0">
                  <a:pos x="165" y="254"/>
                </a:cxn>
                <a:cxn ang="0">
                  <a:pos x="165" y="178"/>
                </a:cxn>
                <a:cxn ang="0">
                  <a:pos x="223" y="143"/>
                </a:cxn>
                <a:cxn ang="0">
                  <a:pos x="223" y="241"/>
                </a:cxn>
                <a:cxn ang="0">
                  <a:pos x="223" y="250"/>
                </a:cxn>
                <a:cxn ang="0">
                  <a:pos x="228" y="259"/>
                </a:cxn>
                <a:cxn ang="0">
                  <a:pos x="237" y="263"/>
                </a:cxn>
                <a:cxn ang="0">
                  <a:pos x="246" y="268"/>
                </a:cxn>
                <a:cxn ang="0">
                  <a:pos x="255" y="268"/>
                </a:cxn>
                <a:cxn ang="0">
                  <a:pos x="259" y="263"/>
                </a:cxn>
                <a:cxn ang="0">
                  <a:pos x="264" y="254"/>
                </a:cxn>
                <a:cxn ang="0">
                  <a:pos x="268" y="246"/>
                </a:cxn>
                <a:cxn ang="0">
                  <a:pos x="268" y="116"/>
                </a:cxn>
                <a:cxn ang="0">
                  <a:pos x="393" y="44"/>
                </a:cxn>
                <a:cxn ang="0">
                  <a:pos x="366" y="0"/>
                </a:cxn>
                <a:cxn ang="0">
                  <a:pos x="241" y="71"/>
                </a:cxn>
                <a:cxn ang="0">
                  <a:pos x="125" y="4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3" y="4"/>
                </a:cxn>
                <a:cxn ang="0">
                  <a:pos x="98" y="9"/>
                </a:cxn>
                <a:cxn ang="0">
                  <a:pos x="94" y="18"/>
                </a:cxn>
                <a:cxn ang="0">
                  <a:pos x="94" y="26"/>
                </a:cxn>
                <a:cxn ang="0">
                  <a:pos x="98" y="35"/>
                </a:cxn>
                <a:cxn ang="0">
                  <a:pos x="107" y="40"/>
                </a:cxn>
                <a:cxn ang="0">
                  <a:pos x="197" y="98"/>
                </a:cxn>
                <a:cxn ang="0">
                  <a:pos x="139" y="129"/>
                </a:cxn>
                <a:cxn ang="0">
                  <a:pos x="72" y="89"/>
                </a:cxn>
                <a:cxn ang="0">
                  <a:pos x="63" y="85"/>
                </a:cxn>
                <a:cxn ang="0">
                  <a:pos x="58" y="85"/>
                </a:cxn>
                <a:cxn ang="0">
                  <a:pos x="49" y="89"/>
                </a:cxn>
                <a:cxn ang="0">
                  <a:pos x="45" y="98"/>
                </a:cxn>
                <a:cxn ang="0">
                  <a:pos x="45" y="102"/>
                </a:cxn>
                <a:cxn ang="0">
                  <a:pos x="45" y="111"/>
                </a:cxn>
                <a:cxn ang="0">
                  <a:pos x="45" y="120"/>
                </a:cxn>
                <a:cxn ang="0">
                  <a:pos x="54" y="125"/>
                </a:cxn>
                <a:cxn ang="0">
                  <a:pos x="98" y="156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88" name="Freeform 16"/>
            <p:cNvSpPr>
              <a:spLocks/>
            </p:cNvSpPr>
            <p:nvPr/>
          </p:nvSpPr>
          <p:spPr bwMode="auto">
            <a:xfrm>
              <a:off x="1210" y="648"/>
              <a:ext cx="299" cy="438"/>
            </a:xfrm>
            <a:custGeom>
              <a:avLst/>
              <a:gdLst/>
              <a:ahLst/>
              <a:cxnLst>
                <a:cxn ang="0">
                  <a:pos x="125" y="313"/>
                </a:cxn>
                <a:cxn ang="0">
                  <a:pos x="125" y="411"/>
                </a:cxn>
                <a:cxn ang="0">
                  <a:pos x="129" y="425"/>
                </a:cxn>
                <a:cxn ang="0">
                  <a:pos x="134" y="429"/>
                </a:cxn>
                <a:cxn ang="0">
                  <a:pos x="143" y="434"/>
                </a:cxn>
                <a:cxn ang="0">
                  <a:pos x="147" y="438"/>
                </a:cxn>
                <a:cxn ang="0">
                  <a:pos x="156" y="434"/>
                </a:cxn>
                <a:cxn ang="0">
                  <a:pos x="165" y="429"/>
                </a:cxn>
                <a:cxn ang="0">
                  <a:pos x="174" y="425"/>
                </a:cxn>
                <a:cxn ang="0">
                  <a:pos x="174" y="411"/>
                </a:cxn>
                <a:cxn ang="0">
                  <a:pos x="174" y="308"/>
                </a:cxn>
                <a:cxn ang="0">
                  <a:pos x="223" y="335"/>
                </a:cxn>
                <a:cxn ang="0">
                  <a:pos x="232" y="340"/>
                </a:cxn>
                <a:cxn ang="0">
                  <a:pos x="241" y="340"/>
                </a:cxn>
                <a:cxn ang="0">
                  <a:pos x="250" y="335"/>
                </a:cxn>
                <a:cxn ang="0">
                  <a:pos x="254" y="331"/>
                </a:cxn>
                <a:cxn ang="0">
                  <a:pos x="254" y="322"/>
                </a:cxn>
                <a:cxn ang="0">
                  <a:pos x="254" y="317"/>
                </a:cxn>
                <a:cxn ang="0">
                  <a:pos x="254" y="308"/>
                </a:cxn>
                <a:cxn ang="0">
                  <a:pos x="245" y="300"/>
                </a:cxn>
                <a:cxn ang="0">
                  <a:pos x="178" y="264"/>
                </a:cxn>
                <a:cxn ang="0">
                  <a:pos x="178" y="192"/>
                </a:cxn>
                <a:cxn ang="0">
                  <a:pos x="263" y="246"/>
                </a:cxn>
                <a:cxn ang="0">
                  <a:pos x="272" y="250"/>
                </a:cxn>
                <a:cxn ang="0">
                  <a:pos x="281" y="250"/>
                </a:cxn>
                <a:cxn ang="0">
                  <a:pos x="290" y="246"/>
                </a:cxn>
                <a:cxn ang="0">
                  <a:pos x="294" y="241"/>
                </a:cxn>
                <a:cxn ang="0">
                  <a:pos x="299" y="232"/>
                </a:cxn>
                <a:cxn ang="0">
                  <a:pos x="299" y="224"/>
                </a:cxn>
                <a:cxn ang="0">
                  <a:pos x="294" y="215"/>
                </a:cxn>
                <a:cxn ang="0">
                  <a:pos x="285" y="210"/>
                </a:cxn>
                <a:cxn ang="0">
                  <a:pos x="178" y="143"/>
                </a:cxn>
                <a:cxn ang="0">
                  <a:pos x="178" y="0"/>
                </a:cxn>
                <a:cxn ang="0">
                  <a:pos x="125" y="0"/>
                </a:cxn>
                <a:cxn ang="0">
                  <a:pos x="125" y="143"/>
                </a:cxn>
                <a:cxn ang="0">
                  <a:pos x="9" y="210"/>
                </a:cxn>
                <a:cxn ang="0">
                  <a:pos x="4" y="215"/>
                </a:cxn>
                <a:cxn ang="0">
                  <a:pos x="0" y="224"/>
                </a:cxn>
                <a:cxn ang="0">
                  <a:pos x="0" y="232"/>
                </a:cxn>
                <a:cxn ang="0">
                  <a:pos x="0" y="237"/>
                </a:cxn>
                <a:cxn ang="0">
                  <a:pos x="4" y="246"/>
                </a:cxn>
                <a:cxn ang="0">
                  <a:pos x="13" y="250"/>
                </a:cxn>
                <a:cxn ang="0">
                  <a:pos x="22" y="250"/>
                </a:cxn>
                <a:cxn ang="0">
                  <a:pos x="31" y="246"/>
                </a:cxn>
                <a:cxn ang="0">
                  <a:pos x="125" y="197"/>
                </a:cxn>
                <a:cxn ang="0">
                  <a:pos x="125" y="264"/>
                </a:cxn>
                <a:cxn ang="0">
                  <a:pos x="53" y="300"/>
                </a:cxn>
                <a:cxn ang="0">
                  <a:pos x="49" y="304"/>
                </a:cxn>
                <a:cxn ang="0">
                  <a:pos x="44" y="313"/>
                </a:cxn>
                <a:cxn ang="0">
                  <a:pos x="44" y="322"/>
                </a:cxn>
                <a:cxn ang="0">
                  <a:pos x="49" y="326"/>
                </a:cxn>
                <a:cxn ang="0">
                  <a:pos x="53" y="331"/>
                </a:cxn>
                <a:cxn ang="0">
                  <a:pos x="62" y="335"/>
                </a:cxn>
                <a:cxn ang="0">
                  <a:pos x="67" y="335"/>
                </a:cxn>
                <a:cxn ang="0">
                  <a:pos x="76" y="335"/>
                </a:cxn>
                <a:cxn ang="0">
                  <a:pos x="125" y="313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89" name="Freeform 17"/>
            <p:cNvSpPr>
              <a:spLocks/>
            </p:cNvSpPr>
            <p:nvPr/>
          </p:nvSpPr>
          <p:spPr bwMode="auto">
            <a:xfrm>
              <a:off x="1348" y="626"/>
              <a:ext cx="393" cy="272"/>
            </a:xfrm>
            <a:custGeom>
              <a:avLst/>
              <a:gdLst/>
              <a:ahLst/>
              <a:cxnLst>
                <a:cxn ang="0">
                  <a:pos x="272" y="201"/>
                </a:cxn>
                <a:cxn ang="0">
                  <a:pos x="357" y="250"/>
                </a:cxn>
                <a:cxn ang="0">
                  <a:pos x="366" y="254"/>
                </a:cxn>
                <a:cxn ang="0">
                  <a:pos x="375" y="254"/>
                </a:cxn>
                <a:cxn ang="0">
                  <a:pos x="384" y="250"/>
                </a:cxn>
                <a:cxn ang="0">
                  <a:pos x="388" y="241"/>
                </a:cxn>
                <a:cxn ang="0">
                  <a:pos x="393" y="232"/>
                </a:cxn>
                <a:cxn ang="0">
                  <a:pos x="393" y="223"/>
                </a:cxn>
                <a:cxn ang="0">
                  <a:pos x="388" y="214"/>
                </a:cxn>
                <a:cxn ang="0">
                  <a:pos x="384" y="210"/>
                </a:cxn>
                <a:cxn ang="0">
                  <a:pos x="295" y="156"/>
                </a:cxn>
                <a:cxn ang="0">
                  <a:pos x="339" y="129"/>
                </a:cxn>
                <a:cxn ang="0">
                  <a:pos x="348" y="125"/>
                </a:cxn>
                <a:cxn ang="0">
                  <a:pos x="353" y="116"/>
                </a:cxn>
                <a:cxn ang="0">
                  <a:pos x="353" y="107"/>
                </a:cxn>
                <a:cxn ang="0">
                  <a:pos x="353" y="98"/>
                </a:cxn>
                <a:cxn ang="0">
                  <a:pos x="344" y="94"/>
                </a:cxn>
                <a:cxn ang="0">
                  <a:pos x="339" y="89"/>
                </a:cxn>
                <a:cxn ang="0">
                  <a:pos x="330" y="89"/>
                </a:cxn>
                <a:cxn ang="0">
                  <a:pos x="321" y="89"/>
                </a:cxn>
                <a:cxn ang="0">
                  <a:pos x="254" y="129"/>
                </a:cxn>
                <a:cxn ang="0">
                  <a:pos x="196" y="94"/>
                </a:cxn>
                <a:cxn ang="0">
                  <a:pos x="281" y="49"/>
                </a:cxn>
                <a:cxn ang="0">
                  <a:pos x="290" y="40"/>
                </a:cxn>
                <a:cxn ang="0">
                  <a:pos x="295" y="31"/>
                </a:cxn>
                <a:cxn ang="0">
                  <a:pos x="295" y="26"/>
                </a:cxn>
                <a:cxn ang="0">
                  <a:pos x="295" y="18"/>
                </a:cxn>
                <a:cxn ang="0">
                  <a:pos x="290" y="9"/>
                </a:cxn>
                <a:cxn ang="0">
                  <a:pos x="281" y="4"/>
                </a:cxn>
                <a:cxn ang="0">
                  <a:pos x="272" y="4"/>
                </a:cxn>
                <a:cxn ang="0">
                  <a:pos x="263" y="9"/>
                </a:cxn>
                <a:cxn ang="0">
                  <a:pos x="152" y="71"/>
                </a:cxn>
                <a:cxn ang="0">
                  <a:pos x="27" y="0"/>
                </a:cxn>
                <a:cxn ang="0">
                  <a:pos x="0" y="44"/>
                </a:cxn>
                <a:cxn ang="0">
                  <a:pos x="125" y="116"/>
                </a:cxn>
                <a:cxn ang="0">
                  <a:pos x="125" y="250"/>
                </a:cxn>
                <a:cxn ang="0">
                  <a:pos x="125" y="259"/>
                </a:cxn>
                <a:cxn ang="0">
                  <a:pos x="129" y="263"/>
                </a:cxn>
                <a:cxn ang="0">
                  <a:pos x="138" y="268"/>
                </a:cxn>
                <a:cxn ang="0">
                  <a:pos x="143" y="272"/>
                </a:cxn>
                <a:cxn ang="0">
                  <a:pos x="152" y="272"/>
                </a:cxn>
                <a:cxn ang="0">
                  <a:pos x="161" y="268"/>
                </a:cxn>
                <a:cxn ang="0">
                  <a:pos x="165" y="259"/>
                </a:cxn>
                <a:cxn ang="0">
                  <a:pos x="165" y="250"/>
                </a:cxn>
                <a:cxn ang="0">
                  <a:pos x="170" y="143"/>
                </a:cxn>
                <a:cxn ang="0">
                  <a:pos x="228" y="178"/>
                </a:cxn>
                <a:cxn ang="0">
                  <a:pos x="223" y="254"/>
                </a:cxn>
                <a:cxn ang="0">
                  <a:pos x="228" y="263"/>
                </a:cxn>
                <a:cxn ang="0">
                  <a:pos x="232" y="268"/>
                </a:cxn>
                <a:cxn ang="0">
                  <a:pos x="237" y="272"/>
                </a:cxn>
                <a:cxn ang="0">
                  <a:pos x="245" y="272"/>
                </a:cxn>
                <a:cxn ang="0">
                  <a:pos x="254" y="272"/>
                </a:cxn>
                <a:cxn ang="0">
                  <a:pos x="259" y="268"/>
                </a:cxn>
                <a:cxn ang="0">
                  <a:pos x="263" y="263"/>
                </a:cxn>
                <a:cxn ang="0">
                  <a:pos x="268" y="254"/>
                </a:cxn>
                <a:cxn ang="0">
                  <a:pos x="272" y="20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0" name="Freeform 18"/>
            <p:cNvSpPr>
              <a:spLocks/>
            </p:cNvSpPr>
            <p:nvPr/>
          </p:nvSpPr>
          <p:spPr bwMode="auto">
            <a:xfrm>
              <a:off x="1348" y="393"/>
              <a:ext cx="393" cy="277"/>
            </a:xfrm>
            <a:custGeom>
              <a:avLst/>
              <a:gdLst/>
              <a:ahLst/>
              <a:cxnLst>
                <a:cxn ang="0">
                  <a:pos x="295" y="121"/>
                </a:cxn>
                <a:cxn ang="0">
                  <a:pos x="384" y="72"/>
                </a:cxn>
                <a:cxn ang="0">
                  <a:pos x="393" y="63"/>
                </a:cxn>
                <a:cxn ang="0">
                  <a:pos x="393" y="54"/>
                </a:cxn>
                <a:cxn ang="0">
                  <a:pos x="393" y="49"/>
                </a:cxn>
                <a:cxn ang="0">
                  <a:pos x="393" y="40"/>
                </a:cxn>
                <a:cxn ang="0">
                  <a:pos x="384" y="31"/>
                </a:cxn>
                <a:cxn ang="0">
                  <a:pos x="379" y="27"/>
                </a:cxn>
                <a:cxn ang="0">
                  <a:pos x="370" y="27"/>
                </a:cxn>
                <a:cxn ang="0">
                  <a:pos x="357" y="27"/>
                </a:cxn>
                <a:cxn ang="0">
                  <a:pos x="268" y="81"/>
                </a:cxn>
                <a:cxn ang="0">
                  <a:pos x="268" y="27"/>
                </a:cxn>
                <a:cxn ang="0">
                  <a:pos x="268" y="14"/>
                </a:cxn>
                <a:cxn ang="0">
                  <a:pos x="263" y="9"/>
                </a:cxn>
                <a:cxn ang="0">
                  <a:pos x="254" y="5"/>
                </a:cxn>
                <a:cxn ang="0">
                  <a:pos x="250" y="0"/>
                </a:cxn>
                <a:cxn ang="0">
                  <a:pos x="241" y="5"/>
                </a:cxn>
                <a:cxn ang="0">
                  <a:pos x="232" y="5"/>
                </a:cxn>
                <a:cxn ang="0">
                  <a:pos x="228" y="14"/>
                </a:cxn>
                <a:cxn ang="0">
                  <a:pos x="228" y="23"/>
                </a:cxn>
                <a:cxn ang="0">
                  <a:pos x="228" y="99"/>
                </a:cxn>
                <a:cxn ang="0">
                  <a:pos x="170" y="134"/>
                </a:cxn>
                <a:cxn ang="0">
                  <a:pos x="170" y="36"/>
                </a:cxn>
                <a:cxn ang="0">
                  <a:pos x="170" y="27"/>
                </a:cxn>
                <a:cxn ang="0">
                  <a:pos x="165" y="18"/>
                </a:cxn>
                <a:cxn ang="0">
                  <a:pos x="156" y="14"/>
                </a:cxn>
                <a:cxn ang="0">
                  <a:pos x="147" y="9"/>
                </a:cxn>
                <a:cxn ang="0">
                  <a:pos x="138" y="9"/>
                </a:cxn>
                <a:cxn ang="0">
                  <a:pos x="134" y="14"/>
                </a:cxn>
                <a:cxn ang="0">
                  <a:pos x="129" y="23"/>
                </a:cxn>
                <a:cxn ang="0">
                  <a:pos x="125" y="31"/>
                </a:cxn>
                <a:cxn ang="0">
                  <a:pos x="125" y="161"/>
                </a:cxn>
                <a:cxn ang="0">
                  <a:pos x="0" y="233"/>
                </a:cxn>
                <a:cxn ang="0">
                  <a:pos x="27" y="277"/>
                </a:cxn>
                <a:cxn ang="0">
                  <a:pos x="152" y="206"/>
                </a:cxn>
                <a:cxn ang="0">
                  <a:pos x="268" y="273"/>
                </a:cxn>
                <a:cxn ang="0">
                  <a:pos x="272" y="277"/>
                </a:cxn>
                <a:cxn ang="0">
                  <a:pos x="281" y="277"/>
                </a:cxn>
                <a:cxn ang="0">
                  <a:pos x="290" y="273"/>
                </a:cxn>
                <a:cxn ang="0">
                  <a:pos x="295" y="268"/>
                </a:cxn>
                <a:cxn ang="0">
                  <a:pos x="299" y="259"/>
                </a:cxn>
                <a:cxn ang="0">
                  <a:pos x="299" y="251"/>
                </a:cxn>
                <a:cxn ang="0">
                  <a:pos x="295" y="242"/>
                </a:cxn>
                <a:cxn ang="0">
                  <a:pos x="286" y="237"/>
                </a:cxn>
                <a:cxn ang="0">
                  <a:pos x="196" y="179"/>
                </a:cxn>
                <a:cxn ang="0">
                  <a:pos x="254" y="148"/>
                </a:cxn>
                <a:cxn ang="0">
                  <a:pos x="321" y="188"/>
                </a:cxn>
                <a:cxn ang="0">
                  <a:pos x="330" y="192"/>
                </a:cxn>
                <a:cxn ang="0">
                  <a:pos x="335" y="192"/>
                </a:cxn>
                <a:cxn ang="0">
                  <a:pos x="344" y="188"/>
                </a:cxn>
                <a:cxn ang="0">
                  <a:pos x="348" y="179"/>
                </a:cxn>
                <a:cxn ang="0">
                  <a:pos x="348" y="175"/>
                </a:cxn>
                <a:cxn ang="0">
                  <a:pos x="348" y="166"/>
                </a:cxn>
                <a:cxn ang="0">
                  <a:pos x="348" y="157"/>
                </a:cxn>
                <a:cxn ang="0">
                  <a:pos x="339" y="152"/>
                </a:cxn>
                <a:cxn ang="0">
                  <a:pos x="295" y="12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1" name="Freeform 19"/>
            <p:cNvSpPr>
              <a:spLocks/>
            </p:cNvSpPr>
            <p:nvPr/>
          </p:nvSpPr>
          <p:spPr bwMode="auto">
            <a:xfrm>
              <a:off x="1232" y="536"/>
              <a:ext cx="263" cy="22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9" y="67"/>
                </a:cxn>
                <a:cxn ang="0">
                  <a:pos x="67" y="0"/>
                </a:cxn>
                <a:cxn ang="0">
                  <a:pos x="134" y="23"/>
                </a:cxn>
                <a:cxn ang="0">
                  <a:pos x="201" y="0"/>
                </a:cxn>
                <a:cxn ang="0">
                  <a:pos x="214" y="67"/>
                </a:cxn>
                <a:cxn ang="0">
                  <a:pos x="263" y="116"/>
                </a:cxn>
                <a:cxn ang="0">
                  <a:pos x="214" y="161"/>
                </a:cxn>
                <a:cxn ang="0">
                  <a:pos x="201" y="228"/>
                </a:cxn>
                <a:cxn ang="0">
                  <a:pos x="134" y="210"/>
                </a:cxn>
                <a:cxn ang="0">
                  <a:pos x="67" y="228"/>
                </a:cxn>
                <a:cxn ang="0">
                  <a:pos x="49" y="161"/>
                </a:cxn>
                <a:cxn ang="0">
                  <a:pos x="0" y="116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4692" name="Rectangle 20"/>
          <p:cNvSpPr>
            <a:spLocks noChangeArrowheads="1"/>
          </p:cNvSpPr>
          <p:nvPr/>
        </p:nvSpPr>
        <p:spPr bwMode="auto">
          <a:xfrm>
            <a:off x="5646739" y="2667001"/>
            <a:ext cx="17922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investigate ….</a:t>
            </a:r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>
            <a:off x="2819400" y="3124200"/>
            <a:ext cx="7467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4694" name="Group 22"/>
          <p:cNvGrpSpPr>
            <a:grpSpLocks/>
          </p:cNvGrpSpPr>
          <p:nvPr/>
        </p:nvGrpSpPr>
        <p:grpSpPr bwMode="auto">
          <a:xfrm>
            <a:off x="2286000" y="3352800"/>
            <a:ext cx="533400" cy="609600"/>
            <a:chOff x="982" y="214"/>
            <a:chExt cx="759" cy="872"/>
          </a:xfrm>
        </p:grpSpPr>
        <p:sp>
          <p:nvSpPr>
            <p:cNvPr id="284695" name="Freeform 23"/>
            <p:cNvSpPr>
              <a:spLocks/>
            </p:cNvSpPr>
            <p:nvPr/>
          </p:nvSpPr>
          <p:spPr bwMode="auto">
            <a:xfrm>
              <a:off x="1214" y="214"/>
              <a:ext cx="299" cy="434"/>
            </a:xfrm>
            <a:custGeom>
              <a:avLst/>
              <a:gdLst/>
              <a:ahLst/>
              <a:cxnLst>
                <a:cxn ang="0">
                  <a:pos x="174" y="121"/>
                </a:cxn>
                <a:cxn ang="0">
                  <a:pos x="174" y="23"/>
                </a:cxn>
                <a:cxn ang="0">
                  <a:pos x="170" y="9"/>
                </a:cxn>
                <a:cxn ang="0">
                  <a:pos x="165" y="5"/>
                </a:cxn>
                <a:cxn ang="0">
                  <a:pos x="156" y="0"/>
                </a:cxn>
                <a:cxn ang="0">
                  <a:pos x="152" y="0"/>
                </a:cxn>
                <a:cxn ang="0">
                  <a:pos x="143" y="0"/>
                </a:cxn>
                <a:cxn ang="0">
                  <a:pos x="134" y="5"/>
                </a:cxn>
                <a:cxn ang="0">
                  <a:pos x="125" y="9"/>
                </a:cxn>
                <a:cxn ang="0">
                  <a:pos x="125" y="23"/>
                </a:cxn>
                <a:cxn ang="0">
                  <a:pos x="125" y="126"/>
                </a:cxn>
                <a:cxn ang="0">
                  <a:pos x="76" y="99"/>
                </a:cxn>
                <a:cxn ang="0">
                  <a:pos x="67" y="94"/>
                </a:cxn>
                <a:cxn ang="0">
                  <a:pos x="58" y="94"/>
                </a:cxn>
                <a:cxn ang="0">
                  <a:pos x="49" y="99"/>
                </a:cxn>
                <a:cxn ang="0">
                  <a:pos x="45" y="103"/>
                </a:cxn>
                <a:cxn ang="0">
                  <a:pos x="40" y="112"/>
                </a:cxn>
                <a:cxn ang="0">
                  <a:pos x="45" y="117"/>
                </a:cxn>
                <a:cxn ang="0">
                  <a:pos x="45" y="126"/>
                </a:cxn>
                <a:cxn ang="0">
                  <a:pos x="54" y="134"/>
                </a:cxn>
                <a:cxn ang="0">
                  <a:pos x="121" y="170"/>
                </a:cxn>
                <a:cxn ang="0">
                  <a:pos x="121" y="242"/>
                </a:cxn>
                <a:cxn ang="0">
                  <a:pos x="36" y="188"/>
                </a:cxn>
                <a:cxn ang="0">
                  <a:pos x="27" y="184"/>
                </a:cxn>
                <a:cxn ang="0">
                  <a:pos x="18" y="184"/>
                </a:cxn>
                <a:cxn ang="0">
                  <a:pos x="9" y="188"/>
                </a:cxn>
                <a:cxn ang="0">
                  <a:pos x="5" y="193"/>
                </a:cxn>
                <a:cxn ang="0">
                  <a:pos x="0" y="202"/>
                </a:cxn>
                <a:cxn ang="0">
                  <a:pos x="0" y="210"/>
                </a:cxn>
                <a:cxn ang="0">
                  <a:pos x="5" y="219"/>
                </a:cxn>
                <a:cxn ang="0">
                  <a:pos x="14" y="224"/>
                </a:cxn>
                <a:cxn ang="0">
                  <a:pos x="121" y="291"/>
                </a:cxn>
                <a:cxn ang="0">
                  <a:pos x="121" y="434"/>
                </a:cxn>
                <a:cxn ang="0">
                  <a:pos x="174" y="434"/>
                </a:cxn>
                <a:cxn ang="0">
                  <a:pos x="174" y="291"/>
                </a:cxn>
                <a:cxn ang="0">
                  <a:pos x="290" y="224"/>
                </a:cxn>
                <a:cxn ang="0">
                  <a:pos x="295" y="219"/>
                </a:cxn>
                <a:cxn ang="0">
                  <a:pos x="299" y="210"/>
                </a:cxn>
                <a:cxn ang="0">
                  <a:pos x="299" y="202"/>
                </a:cxn>
                <a:cxn ang="0">
                  <a:pos x="299" y="197"/>
                </a:cxn>
                <a:cxn ang="0">
                  <a:pos x="295" y="188"/>
                </a:cxn>
                <a:cxn ang="0">
                  <a:pos x="286" y="184"/>
                </a:cxn>
                <a:cxn ang="0">
                  <a:pos x="277" y="184"/>
                </a:cxn>
                <a:cxn ang="0">
                  <a:pos x="268" y="188"/>
                </a:cxn>
                <a:cxn ang="0">
                  <a:pos x="174" y="237"/>
                </a:cxn>
                <a:cxn ang="0">
                  <a:pos x="174" y="170"/>
                </a:cxn>
                <a:cxn ang="0">
                  <a:pos x="246" y="134"/>
                </a:cxn>
                <a:cxn ang="0">
                  <a:pos x="250" y="130"/>
                </a:cxn>
                <a:cxn ang="0">
                  <a:pos x="255" y="121"/>
                </a:cxn>
                <a:cxn ang="0">
                  <a:pos x="255" y="112"/>
                </a:cxn>
                <a:cxn ang="0">
                  <a:pos x="250" y="108"/>
                </a:cxn>
                <a:cxn ang="0">
                  <a:pos x="246" y="103"/>
                </a:cxn>
                <a:cxn ang="0">
                  <a:pos x="237" y="99"/>
                </a:cxn>
                <a:cxn ang="0">
                  <a:pos x="232" y="99"/>
                </a:cxn>
                <a:cxn ang="0">
                  <a:pos x="223" y="99"/>
                </a:cxn>
                <a:cxn ang="0">
                  <a:pos x="174" y="12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6" name="Freeform 24"/>
            <p:cNvSpPr>
              <a:spLocks/>
            </p:cNvSpPr>
            <p:nvPr/>
          </p:nvSpPr>
          <p:spPr bwMode="auto">
            <a:xfrm>
              <a:off x="982" y="398"/>
              <a:ext cx="393" cy="272"/>
            </a:xfrm>
            <a:custGeom>
              <a:avLst/>
              <a:gdLst/>
              <a:ahLst/>
              <a:cxnLst>
                <a:cxn ang="0">
                  <a:pos x="121" y="71"/>
                </a:cxn>
                <a:cxn ang="0">
                  <a:pos x="36" y="22"/>
                </a:cxn>
                <a:cxn ang="0">
                  <a:pos x="27" y="18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5" y="58"/>
                </a:cxn>
                <a:cxn ang="0">
                  <a:pos x="9" y="62"/>
                </a:cxn>
                <a:cxn ang="0">
                  <a:pos x="98" y="116"/>
                </a:cxn>
                <a:cxn ang="0">
                  <a:pos x="54" y="143"/>
                </a:cxn>
                <a:cxn ang="0">
                  <a:pos x="45" y="147"/>
                </a:cxn>
                <a:cxn ang="0">
                  <a:pos x="40" y="156"/>
                </a:cxn>
                <a:cxn ang="0">
                  <a:pos x="40" y="165"/>
                </a:cxn>
                <a:cxn ang="0">
                  <a:pos x="40" y="174"/>
                </a:cxn>
                <a:cxn ang="0">
                  <a:pos x="49" y="178"/>
                </a:cxn>
                <a:cxn ang="0">
                  <a:pos x="54" y="183"/>
                </a:cxn>
                <a:cxn ang="0">
                  <a:pos x="63" y="183"/>
                </a:cxn>
                <a:cxn ang="0">
                  <a:pos x="72" y="183"/>
                </a:cxn>
                <a:cxn ang="0">
                  <a:pos x="139" y="143"/>
                </a:cxn>
                <a:cxn ang="0">
                  <a:pos x="197" y="178"/>
                </a:cxn>
                <a:cxn ang="0">
                  <a:pos x="112" y="223"/>
                </a:cxn>
                <a:cxn ang="0">
                  <a:pos x="103" y="232"/>
                </a:cxn>
                <a:cxn ang="0">
                  <a:pos x="98" y="241"/>
                </a:cxn>
                <a:cxn ang="0">
                  <a:pos x="98" y="246"/>
                </a:cxn>
                <a:cxn ang="0">
                  <a:pos x="98" y="254"/>
                </a:cxn>
                <a:cxn ang="0">
                  <a:pos x="103" y="263"/>
                </a:cxn>
                <a:cxn ang="0">
                  <a:pos x="112" y="268"/>
                </a:cxn>
                <a:cxn ang="0">
                  <a:pos x="121" y="268"/>
                </a:cxn>
                <a:cxn ang="0">
                  <a:pos x="130" y="263"/>
                </a:cxn>
                <a:cxn ang="0">
                  <a:pos x="241" y="201"/>
                </a:cxn>
                <a:cxn ang="0">
                  <a:pos x="366" y="272"/>
                </a:cxn>
                <a:cxn ang="0">
                  <a:pos x="393" y="228"/>
                </a:cxn>
                <a:cxn ang="0">
                  <a:pos x="268" y="156"/>
                </a:cxn>
                <a:cxn ang="0">
                  <a:pos x="268" y="22"/>
                </a:cxn>
                <a:cxn ang="0">
                  <a:pos x="268" y="13"/>
                </a:cxn>
                <a:cxn ang="0">
                  <a:pos x="264" y="9"/>
                </a:cxn>
                <a:cxn ang="0">
                  <a:pos x="255" y="4"/>
                </a:cxn>
                <a:cxn ang="0">
                  <a:pos x="250" y="0"/>
                </a:cxn>
                <a:cxn ang="0">
                  <a:pos x="241" y="0"/>
                </a:cxn>
                <a:cxn ang="0">
                  <a:pos x="232" y="4"/>
                </a:cxn>
                <a:cxn ang="0">
                  <a:pos x="228" y="13"/>
                </a:cxn>
                <a:cxn ang="0">
                  <a:pos x="228" y="22"/>
                </a:cxn>
                <a:cxn ang="0">
                  <a:pos x="223" y="129"/>
                </a:cxn>
                <a:cxn ang="0">
                  <a:pos x="165" y="94"/>
                </a:cxn>
                <a:cxn ang="0">
                  <a:pos x="170" y="18"/>
                </a:cxn>
                <a:cxn ang="0">
                  <a:pos x="165" y="9"/>
                </a:cxn>
                <a:cxn ang="0">
                  <a:pos x="161" y="4"/>
                </a:cxn>
                <a:cxn ang="0">
                  <a:pos x="156" y="0"/>
                </a:cxn>
                <a:cxn ang="0">
                  <a:pos x="148" y="0"/>
                </a:cxn>
                <a:cxn ang="0">
                  <a:pos x="139" y="0"/>
                </a:cxn>
                <a:cxn ang="0">
                  <a:pos x="134" y="4"/>
                </a:cxn>
                <a:cxn ang="0">
                  <a:pos x="130" y="9"/>
                </a:cxn>
                <a:cxn ang="0">
                  <a:pos x="125" y="18"/>
                </a:cxn>
                <a:cxn ang="0">
                  <a:pos x="121" y="7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7" name="Freeform 25"/>
            <p:cNvSpPr>
              <a:spLocks/>
            </p:cNvSpPr>
            <p:nvPr/>
          </p:nvSpPr>
          <p:spPr bwMode="auto">
            <a:xfrm>
              <a:off x="982" y="626"/>
              <a:ext cx="393" cy="277"/>
            </a:xfrm>
            <a:custGeom>
              <a:avLst/>
              <a:gdLst/>
              <a:ahLst/>
              <a:cxnLst>
                <a:cxn ang="0">
                  <a:pos x="98" y="156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23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9" y="246"/>
                </a:cxn>
                <a:cxn ang="0">
                  <a:pos x="14" y="250"/>
                </a:cxn>
                <a:cxn ang="0">
                  <a:pos x="23" y="250"/>
                </a:cxn>
                <a:cxn ang="0">
                  <a:pos x="36" y="250"/>
                </a:cxn>
                <a:cxn ang="0">
                  <a:pos x="125" y="196"/>
                </a:cxn>
                <a:cxn ang="0">
                  <a:pos x="125" y="250"/>
                </a:cxn>
                <a:cxn ang="0">
                  <a:pos x="125" y="263"/>
                </a:cxn>
                <a:cxn ang="0">
                  <a:pos x="130" y="268"/>
                </a:cxn>
                <a:cxn ang="0">
                  <a:pos x="139" y="272"/>
                </a:cxn>
                <a:cxn ang="0">
                  <a:pos x="143" y="277"/>
                </a:cxn>
                <a:cxn ang="0">
                  <a:pos x="152" y="277"/>
                </a:cxn>
                <a:cxn ang="0">
                  <a:pos x="161" y="272"/>
                </a:cxn>
                <a:cxn ang="0">
                  <a:pos x="165" y="263"/>
                </a:cxn>
                <a:cxn ang="0">
                  <a:pos x="165" y="254"/>
                </a:cxn>
                <a:cxn ang="0">
                  <a:pos x="165" y="178"/>
                </a:cxn>
                <a:cxn ang="0">
                  <a:pos x="223" y="143"/>
                </a:cxn>
                <a:cxn ang="0">
                  <a:pos x="223" y="241"/>
                </a:cxn>
                <a:cxn ang="0">
                  <a:pos x="223" y="250"/>
                </a:cxn>
                <a:cxn ang="0">
                  <a:pos x="228" y="259"/>
                </a:cxn>
                <a:cxn ang="0">
                  <a:pos x="237" y="263"/>
                </a:cxn>
                <a:cxn ang="0">
                  <a:pos x="246" y="268"/>
                </a:cxn>
                <a:cxn ang="0">
                  <a:pos x="255" y="268"/>
                </a:cxn>
                <a:cxn ang="0">
                  <a:pos x="259" y="263"/>
                </a:cxn>
                <a:cxn ang="0">
                  <a:pos x="264" y="254"/>
                </a:cxn>
                <a:cxn ang="0">
                  <a:pos x="268" y="246"/>
                </a:cxn>
                <a:cxn ang="0">
                  <a:pos x="268" y="116"/>
                </a:cxn>
                <a:cxn ang="0">
                  <a:pos x="393" y="44"/>
                </a:cxn>
                <a:cxn ang="0">
                  <a:pos x="366" y="0"/>
                </a:cxn>
                <a:cxn ang="0">
                  <a:pos x="241" y="71"/>
                </a:cxn>
                <a:cxn ang="0">
                  <a:pos x="125" y="4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3" y="4"/>
                </a:cxn>
                <a:cxn ang="0">
                  <a:pos x="98" y="9"/>
                </a:cxn>
                <a:cxn ang="0">
                  <a:pos x="94" y="18"/>
                </a:cxn>
                <a:cxn ang="0">
                  <a:pos x="94" y="26"/>
                </a:cxn>
                <a:cxn ang="0">
                  <a:pos x="98" y="35"/>
                </a:cxn>
                <a:cxn ang="0">
                  <a:pos x="107" y="40"/>
                </a:cxn>
                <a:cxn ang="0">
                  <a:pos x="197" y="98"/>
                </a:cxn>
                <a:cxn ang="0">
                  <a:pos x="139" y="129"/>
                </a:cxn>
                <a:cxn ang="0">
                  <a:pos x="72" y="89"/>
                </a:cxn>
                <a:cxn ang="0">
                  <a:pos x="63" y="85"/>
                </a:cxn>
                <a:cxn ang="0">
                  <a:pos x="58" y="85"/>
                </a:cxn>
                <a:cxn ang="0">
                  <a:pos x="49" y="89"/>
                </a:cxn>
                <a:cxn ang="0">
                  <a:pos x="45" y="98"/>
                </a:cxn>
                <a:cxn ang="0">
                  <a:pos x="45" y="102"/>
                </a:cxn>
                <a:cxn ang="0">
                  <a:pos x="45" y="111"/>
                </a:cxn>
                <a:cxn ang="0">
                  <a:pos x="45" y="120"/>
                </a:cxn>
                <a:cxn ang="0">
                  <a:pos x="54" y="125"/>
                </a:cxn>
                <a:cxn ang="0">
                  <a:pos x="98" y="156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8" name="Freeform 26"/>
            <p:cNvSpPr>
              <a:spLocks/>
            </p:cNvSpPr>
            <p:nvPr/>
          </p:nvSpPr>
          <p:spPr bwMode="auto">
            <a:xfrm>
              <a:off x="1210" y="648"/>
              <a:ext cx="299" cy="438"/>
            </a:xfrm>
            <a:custGeom>
              <a:avLst/>
              <a:gdLst/>
              <a:ahLst/>
              <a:cxnLst>
                <a:cxn ang="0">
                  <a:pos x="125" y="313"/>
                </a:cxn>
                <a:cxn ang="0">
                  <a:pos x="125" y="411"/>
                </a:cxn>
                <a:cxn ang="0">
                  <a:pos x="129" y="425"/>
                </a:cxn>
                <a:cxn ang="0">
                  <a:pos x="134" y="429"/>
                </a:cxn>
                <a:cxn ang="0">
                  <a:pos x="143" y="434"/>
                </a:cxn>
                <a:cxn ang="0">
                  <a:pos x="147" y="438"/>
                </a:cxn>
                <a:cxn ang="0">
                  <a:pos x="156" y="434"/>
                </a:cxn>
                <a:cxn ang="0">
                  <a:pos x="165" y="429"/>
                </a:cxn>
                <a:cxn ang="0">
                  <a:pos x="174" y="425"/>
                </a:cxn>
                <a:cxn ang="0">
                  <a:pos x="174" y="411"/>
                </a:cxn>
                <a:cxn ang="0">
                  <a:pos x="174" y="308"/>
                </a:cxn>
                <a:cxn ang="0">
                  <a:pos x="223" y="335"/>
                </a:cxn>
                <a:cxn ang="0">
                  <a:pos x="232" y="340"/>
                </a:cxn>
                <a:cxn ang="0">
                  <a:pos x="241" y="340"/>
                </a:cxn>
                <a:cxn ang="0">
                  <a:pos x="250" y="335"/>
                </a:cxn>
                <a:cxn ang="0">
                  <a:pos x="254" y="331"/>
                </a:cxn>
                <a:cxn ang="0">
                  <a:pos x="254" y="322"/>
                </a:cxn>
                <a:cxn ang="0">
                  <a:pos x="254" y="317"/>
                </a:cxn>
                <a:cxn ang="0">
                  <a:pos x="254" y="308"/>
                </a:cxn>
                <a:cxn ang="0">
                  <a:pos x="245" y="300"/>
                </a:cxn>
                <a:cxn ang="0">
                  <a:pos x="178" y="264"/>
                </a:cxn>
                <a:cxn ang="0">
                  <a:pos x="178" y="192"/>
                </a:cxn>
                <a:cxn ang="0">
                  <a:pos x="263" y="246"/>
                </a:cxn>
                <a:cxn ang="0">
                  <a:pos x="272" y="250"/>
                </a:cxn>
                <a:cxn ang="0">
                  <a:pos x="281" y="250"/>
                </a:cxn>
                <a:cxn ang="0">
                  <a:pos x="290" y="246"/>
                </a:cxn>
                <a:cxn ang="0">
                  <a:pos x="294" y="241"/>
                </a:cxn>
                <a:cxn ang="0">
                  <a:pos x="299" y="232"/>
                </a:cxn>
                <a:cxn ang="0">
                  <a:pos x="299" y="224"/>
                </a:cxn>
                <a:cxn ang="0">
                  <a:pos x="294" y="215"/>
                </a:cxn>
                <a:cxn ang="0">
                  <a:pos x="285" y="210"/>
                </a:cxn>
                <a:cxn ang="0">
                  <a:pos x="178" y="143"/>
                </a:cxn>
                <a:cxn ang="0">
                  <a:pos x="178" y="0"/>
                </a:cxn>
                <a:cxn ang="0">
                  <a:pos x="125" y="0"/>
                </a:cxn>
                <a:cxn ang="0">
                  <a:pos x="125" y="143"/>
                </a:cxn>
                <a:cxn ang="0">
                  <a:pos x="9" y="210"/>
                </a:cxn>
                <a:cxn ang="0">
                  <a:pos x="4" y="215"/>
                </a:cxn>
                <a:cxn ang="0">
                  <a:pos x="0" y="224"/>
                </a:cxn>
                <a:cxn ang="0">
                  <a:pos x="0" y="232"/>
                </a:cxn>
                <a:cxn ang="0">
                  <a:pos x="0" y="237"/>
                </a:cxn>
                <a:cxn ang="0">
                  <a:pos x="4" y="246"/>
                </a:cxn>
                <a:cxn ang="0">
                  <a:pos x="13" y="250"/>
                </a:cxn>
                <a:cxn ang="0">
                  <a:pos x="22" y="250"/>
                </a:cxn>
                <a:cxn ang="0">
                  <a:pos x="31" y="246"/>
                </a:cxn>
                <a:cxn ang="0">
                  <a:pos x="125" y="197"/>
                </a:cxn>
                <a:cxn ang="0">
                  <a:pos x="125" y="264"/>
                </a:cxn>
                <a:cxn ang="0">
                  <a:pos x="53" y="300"/>
                </a:cxn>
                <a:cxn ang="0">
                  <a:pos x="49" y="304"/>
                </a:cxn>
                <a:cxn ang="0">
                  <a:pos x="44" y="313"/>
                </a:cxn>
                <a:cxn ang="0">
                  <a:pos x="44" y="322"/>
                </a:cxn>
                <a:cxn ang="0">
                  <a:pos x="49" y="326"/>
                </a:cxn>
                <a:cxn ang="0">
                  <a:pos x="53" y="331"/>
                </a:cxn>
                <a:cxn ang="0">
                  <a:pos x="62" y="335"/>
                </a:cxn>
                <a:cxn ang="0">
                  <a:pos x="67" y="335"/>
                </a:cxn>
                <a:cxn ang="0">
                  <a:pos x="76" y="335"/>
                </a:cxn>
                <a:cxn ang="0">
                  <a:pos x="125" y="313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348" y="626"/>
              <a:ext cx="393" cy="272"/>
            </a:xfrm>
            <a:custGeom>
              <a:avLst/>
              <a:gdLst/>
              <a:ahLst/>
              <a:cxnLst>
                <a:cxn ang="0">
                  <a:pos x="272" y="201"/>
                </a:cxn>
                <a:cxn ang="0">
                  <a:pos x="357" y="250"/>
                </a:cxn>
                <a:cxn ang="0">
                  <a:pos x="366" y="254"/>
                </a:cxn>
                <a:cxn ang="0">
                  <a:pos x="375" y="254"/>
                </a:cxn>
                <a:cxn ang="0">
                  <a:pos x="384" y="250"/>
                </a:cxn>
                <a:cxn ang="0">
                  <a:pos x="388" y="241"/>
                </a:cxn>
                <a:cxn ang="0">
                  <a:pos x="393" y="232"/>
                </a:cxn>
                <a:cxn ang="0">
                  <a:pos x="393" y="223"/>
                </a:cxn>
                <a:cxn ang="0">
                  <a:pos x="388" y="214"/>
                </a:cxn>
                <a:cxn ang="0">
                  <a:pos x="384" y="210"/>
                </a:cxn>
                <a:cxn ang="0">
                  <a:pos x="295" y="156"/>
                </a:cxn>
                <a:cxn ang="0">
                  <a:pos x="339" y="129"/>
                </a:cxn>
                <a:cxn ang="0">
                  <a:pos x="348" y="125"/>
                </a:cxn>
                <a:cxn ang="0">
                  <a:pos x="353" y="116"/>
                </a:cxn>
                <a:cxn ang="0">
                  <a:pos x="353" y="107"/>
                </a:cxn>
                <a:cxn ang="0">
                  <a:pos x="353" y="98"/>
                </a:cxn>
                <a:cxn ang="0">
                  <a:pos x="344" y="94"/>
                </a:cxn>
                <a:cxn ang="0">
                  <a:pos x="339" y="89"/>
                </a:cxn>
                <a:cxn ang="0">
                  <a:pos x="330" y="89"/>
                </a:cxn>
                <a:cxn ang="0">
                  <a:pos x="321" y="89"/>
                </a:cxn>
                <a:cxn ang="0">
                  <a:pos x="254" y="129"/>
                </a:cxn>
                <a:cxn ang="0">
                  <a:pos x="196" y="94"/>
                </a:cxn>
                <a:cxn ang="0">
                  <a:pos x="281" y="49"/>
                </a:cxn>
                <a:cxn ang="0">
                  <a:pos x="290" y="40"/>
                </a:cxn>
                <a:cxn ang="0">
                  <a:pos x="295" y="31"/>
                </a:cxn>
                <a:cxn ang="0">
                  <a:pos x="295" y="26"/>
                </a:cxn>
                <a:cxn ang="0">
                  <a:pos x="295" y="18"/>
                </a:cxn>
                <a:cxn ang="0">
                  <a:pos x="290" y="9"/>
                </a:cxn>
                <a:cxn ang="0">
                  <a:pos x="281" y="4"/>
                </a:cxn>
                <a:cxn ang="0">
                  <a:pos x="272" y="4"/>
                </a:cxn>
                <a:cxn ang="0">
                  <a:pos x="263" y="9"/>
                </a:cxn>
                <a:cxn ang="0">
                  <a:pos x="152" y="71"/>
                </a:cxn>
                <a:cxn ang="0">
                  <a:pos x="27" y="0"/>
                </a:cxn>
                <a:cxn ang="0">
                  <a:pos x="0" y="44"/>
                </a:cxn>
                <a:cxn ang="0">
                  <a:pos x="125" y="116"/>
                </a:cxn>
                <a:cxn ang="0">
                  <a:pos x="125" y="250"/>
                </a:cxn>
                <a:cxn ang="0">
                  <a:pos x="125" y="259"/>
                </a:cxn>
                <a:cxn ang="0">
                  <a:pos x="129" y="263"/>
                </a:cxn>
                <a:cxn ang="0">
                  <a:pos x="138" y="268"/>
                </a:cxn>
                <a:cxn ang="0">
                  <a:pos x="143" y="272"/>
                </a:cxn>
                <a:cxn ang="0">
                  <a:pos x="152" y="272"/>
                </a:cxn>
                <a:cxn ang="0">
                  <a:pos x="161" y="268"/>
                </a:cxn>
                <a:cxn ang="0">
                  <a:pos x="165" y="259"/>
                </a:cxn>
                <a:cxn ang="0">
                  <a:pos x="165" y="250"/>
                </a:cxn>
                <a:cxn ang="0">
                  <a:pos x="170" y="143"/>
                </a:cxn>
                <a:cxn ang="0">
                  <a:pos x="228" y="178"/>
                </a:cxn>
                <a:cxn ang="0">
                  <a:pos x="223" y="254"/>
                </a:cxn>
                <a:cxn ang="0">
                  <a:pos x="228" y="263"/>
                </a:cxn>
                <a:cxn ang="0">
                  <a:pos x="232" y="268"/>
                </a:cxn>
                <a:cxn ang="0">
                  <a:pos x="237" y="272"/>
                </a:cxn>
                <a:cxn ang="0">
                  <a:pos x="245" y="272"/>
                </a:cxn>
                <a:cxn ang="0">
                  <a:pos x="254" y="272"/>
                </a:cxn>
                <a:cxn ang="0">
                  <a:pos x="259" y="268"/>
                </a:cxn>
                <a:cxn ang="0">
                  <a:pos x="263" y="263"/>
                </a:cxn>
                <a:cxn ang="0">
                  <a:pos x="268" y="254"/>
                </a:cxn>
                <a:cxn ang="0">
                  <a:pos x="272" y="20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348" y="393"/>
              <a:ext cx="393" cy="277"/>
            </a:xfrm>
            <a:custGeom>
              <a:avLst/>
              <a:gdLst/>
              <a:ahLst/>
              <a:cxnLst>
                <a:cxn ang="0">
                  <a:pos x="295" y="121"/>
                </a:cxn>
                <a:cxn ang="0">
                  <a:pos x="384" y="72"/>
                </a:cxn>
                <a:cxn ang="0">
                  <a:pos x="393" y="63"/>
                </a:cxn>
                <a:cxn ang="0">
                  <a:pos x="393" y="54"/>
                </a:cxn>
                <a:cxn ang="0">
                  <a:pos x="393" y="49"/>
                </a:cxn>
                <a:cxn ang="0">
                  <a:pos x="393" y="40"/>
                </a:cxn>
                <a:cxn ang="0">
                  <a:pos x="384" y="31"/>
                </a:cxn>
                <a:cxn ang="0">
                  <a:pos x="379" y="27"/>
                </a:cxn>
                <a:cxn ang="0">
                  <a:pos x="370" y="27"/>
                </a:cxn>
                <a:cxn ang="0">
                  <a:pos x="357" y="27"/>
                </a:cxn>
                <a:cxn ang="0">
                  <a:pos x="268" y="81"/>
                </a:cxn>
                <a:cxn ang="0">
                  <a:pos x="268" y="27"/>
                </a:cxn>
                <a:cxn ang="0">
                  <a:pos x="268" y="14"/>
                </a:cxn>
                <a:cxn ang="0">
                  <a:pos x="263" y="9"/>
                </a:cxn>
                <a:cxn ang="0">
                  <a:pos x="254" y="5"/>
                </a:cxn>
                <a:cxn ang="0">
                  <a:pos x="250" y="0"/>
                </a:cxn>
                <a:cxn ang="0">
                  <a:pos x="241" y="5"/>
                </a:cxn>
                <a:cxn ang="0">
                  <a:pos x="232" y="5"/>
                </a:cxn>
                <a:cxn ang="0">
                  <a:pos x="228" y="14"/>
                </a:cxn>
                <a:cxn ang="0">
                  <a:pos x="228" y="23"/>
                </a:cxn>
                <a:cxn ang="0">
                  <a:pos x="228" y="99"/>
                </a:cxn>
                <a:cxn ang="0">
                  <a:pos x="170" y="134"/>
                </a:cxn>
                <a:cxn ang="0">
                  <a:pos x="170" y="36"/>
                </a:cxn>
                <a:cxn ang="0">
                  <a:pos x="170" y="27"/>
                </a:cxn>
                <a:cxn ang="0">
                  <a:pos x="165" y="18"/>
                </a:cxn>
                <a:cxn ang="0">
                  <a:pos x="156" y="14"/>
                </a:cxn>
                <a:cxn ang="0">
                  <a:pos x="147" y="9"/>
                </a:cxn>
                <a:cxn ang="0">
                  <a:pos x="138" y="9"/>
                </a:cxn>
                <a:cxn ang="0">
                  <a:pos x="134" y="14"/>
                </a:cxn>
                <a:cxn ang="0">
                  <a:pos x="129" y="23"/>
                </a:cxn>
                <a:cxn ang="0">
                  <a:pos x="125" y="31"/>
                </a:cxn>
                <a:cxn ang="0">
                  <a:pos x="125" y="161"/>
                </a:cxn>
                <a:cxn ang="0">
                  <a:pos x="0" y="233"/>
                </a:cxn>
                <a:cxn ang="0">
                  <a:pos x="27" y="277"/>
                </a:cxn>
                <a:cxn ang="0">
                  <a:pos x="152" y="206"/>
                </a:cxn>
                <a:cxn ang="0">
                  <a:pos x="268" y="273"/>
                </a:cxn>
                <a:cxn ang="0">
                  <a:pos x="272" y="277"/>
                </a:cxn>
                <a:cxn ang="0">
                  <a:pos x="281" y="277"/>
                </a:cxn>
                <a:cxn ang="0">
                  <a:pos x="290" y="273"/>
                </a:cxn>
                <a:cxn ang="0">
                  <a:pos x="295" y="268"/>
                </a:cxn>
                <a:cxn ang="0">
                  <a:pos x="299" y="259"/>
                </a:cxn>
                <a:cxn ang="0">
                  <a:pos x="299" y="251"/>
                </a:cxn>
                <a:cxn ang="0">
                  <a:pos x="295" y="242"/>
                </a:cxn>
                <a:cxn ang="0">
                  <a:pos x="286" y="237"/>
                </a:cxn>
                <a:cxn ang="0">
                  <a:pos x="196" y="179"/>
                </a:cxn>
                <a:cxn ang="0">
                  <a:pos x="254" y="148"/>
                </a:cxn>
                <a:cxn ang="0">
                  <a:pos x="321" y="188"/>
                </a:cxn>
                <a:cxn ang="0">
                  <a:pos x="330" y="192"/>
                </a:cxn>
                <a:cxn ang="0">
                  <a:pos x="335" y="192"/>
                </a:cxn>
                <a:cxn ang="0">
                  <a:pos x="344" y="188"/>
                </a:cxn>
                <a:cxn ang="0">
                  <a:pos x="348" y="179"/>
                </a:cxn>
                <a:cxn ang="0">
                  <a:pos x="348" y="175"/>
                </a:cxn>
                <a:cxn ang="0">
                  <a:pos x="348" y="166"/>
                </a:cxn>
                <a:cxn ang="0">
                  <a:pos x="348" y="157"/>
                </a:cxn>
                <a:cxn ang="0">
                  <a:pos x="339" y="152"/>
                </a:cxn>
                <a:cxn ang="0">
                  <a:pos x="295" y="12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1" name="Freeform 29"/>
            <p:cNvSpPr>
              <a:spLocks/>
            </p:cNvSpPr>
            <p:nvPr/>
          </p:nvSpPr>
          <p:spPr bwMode="auto">
            <a:xfrm>
              <a:off x="1232" y="536"/>
              <a:ext cx="263" cy="22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9" y="67"/>
                </a:cxn>
                <a:cxn ang="0">
                  <a:pos x="67" y="0"/>
                </a:cxn>
                <a:cxn ang="0">
                  <a:pos x="134" y="23"/>
                </a:cxn>
                <a:cxn ang="0">
                  <a:pos x="201" y="0"/>
                </a:cxn>
                <a:cxn ang="0">
                  <a:pos x="214" y="67"/>
                </a:cxn>
                <a:cxn ang="0">
                  <a:pos x="263" y="116"/>
                </a:cxn>
                <a:cxn ang="0">
                  <a:pos x="214" y="161"/>
                </a:cxn>
                <a:cxn ang="0">
                  <a:pos x="201" y="228"/>
                </a:cxn>
                <a:cxn ang="0">
                  <a:pos x="134" y="210"/>
                </a:cxn>
                <a:cxn ang="0">
                  <a:pos x="67" y="228"/>
                </a:cxn>
                <a:cxn ang="0">
                  <a:pos x="49" y="161"/>
                </a:cxn>
                <a:cxn ang="0">
                  <a:pos x="0" y="116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4702" name="Rectangle 30"/>
          <p:cNvSpPr>
            <a:spLocks noChangeArrowheads="1"/>
          </p:cNvSpPr>
          <p:nvPr/>
        </p:nvSpPr>
        <p:spPr bwMode="auto">
          <a:xfrm>
            <a:off x="6076951" y="3352801"/>
            <a:ext cx="1177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study …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>
            <a:off x="2819400" y="3810000"/>
            <a:ext cx="7467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4704" name="Group 32"/>
          <p:cNvGrpSpPr>
            <a:grpSpLocks/>
          </p:cNvGrpSpPr>
          <p:nvPr/>
        </p:nvGrpSpPr>
        <p:grpSpPr bwMode="auto">
          <a:xfrm>
            <a:off x="2286000" y="4114800"/>
            <a:ext cx="533400" cy="609600"/>
            <a:chOff x="982" y="214"/>
            <a:chExt cx="759" cy="872"/>
          </a:xfrm>
        </p:grpSpPr>
        <p:sp>
          <p:nvSpPr>
            <p:cNvPr id="284705" name="Freeform 33"/>
            <p:cNvSpPr>
              <a:spLocks/>
            </p:cNvSpPr>
            <p:nvPr/>
          </p:nvSpPr>
          <p:spPr bwMode="auto">
            <a:xfrm>
              <a:off x="1214" y="214"/>
              <a:ext cx="299" cy="434"/>
            </a:xfrm>
            <a:custGeom>
              <a:avLst/>
              <a:gdLst/>
              <a:ahLst/>
              <a:cxnLst>
                <a:cxn ang="0">
                  <a:pos x="174" y="121"/>
                </a:cxn>
                <a:cxn ang="0">
                  <a:pos x="174" y="23"/>
                </a:cxn>
                <a:cxn ang="0">
                  <a:pos x="170" y="9"/>
                </a:cxn>
                <a:cxn ang="0">
                  <a:pos x="165" y="5"/>
                </a:cxn>
                <a:cxn ang="0">
                  <a:pos x="156" y="0"/>
                </a:cxn>
                <a:cxn ang="0">
                  <a:pos x="152" y="0"/>
                </a:cxn>
                <a:cxn ang="0">
                  <a:pos x="143" y="0"/>
                </a:cxn>
                <a:cxn ang="0">
                  <a:pos x="134" y="5"/>
                </a:cxn>
                <a:cxn ang="0">
                  <a:pos x="125" y="9"/>
                </a:cxn>
                <a:cxn ang="0">
                  <a:pos x="125" y="23"/>
                </a:cxn>
                <a:cxn ang="0">
                  <a:pos x="125" y="126"/>
                </a:cxn>
                <a:cxn ang="0">
                  <a:pos x="76" y="99"/>
                </a:cxn>
                <a:cxn ang="0">
                  <a:pos x="67" y="94"/>
                </a:cxn>
                <a:cxn ang="0">
                  <a:pos x="58" y="94"/>
                </a:cxn>
                <a:cxn ang="0">
                  <a:pos x="49" y="99"/>
                </a:cxn>
                <a:cxn ang="0">
                  <a:pos x="45" y="103"/>
                </a:cxn>
                <a:cxn ang="0">
                  <a:pos x="40" y="112"/>
                </a:cxn>
                <a:cxn ang="0">
                  <a:pos x="45" y="117"/>
                </a:cxn>
                <a:cxn ang="0">
                  <a:pos x="45" y="126"/>
                </a:cxn>
                <a:cxn ang="0">
                  <a:pos x="54" y="134"/>
                </a:cxn>
                <a:cxn ang="0">
                  <a:pos x="121" y="170"/>
                </a:cxn>
                <a:cxn ang="0">
                  <a:pos x="121" y="242"/>
                </a:cxn>
                <a:cxn ang="0">
                  <a:pos x="36" y="188"/>
                </a:cxn>
                <a:cxn ang="0">
                  <a:pos x="27" y="184"/>
                </a:cxn>
                <a:cxn ang="0">
                  <a:pos x="18" y="184"/>
                </a:cxn>
                <a:cxn ang="0">
                  <a:pos x="9" y="188"/>
                </a:cxn>
                <a:cxn ang="0">
                  <a:pos x="5" y="193"/>
                </a:cxn>
                <a:cxn ang="0">
                  <a:pos x="0" y="202"/>
                </a:cxn>
                <a:cxn ang="0">
                  <a:pos x="0" y="210"/>
                </a:cxn>
                <a:cxn ang="0">
                  <a:pos x="5" y="219"/>
                </a:cxn>
                <a:cxn ang="0">
                  <a:pos x="14" y="224"/>
                </a:cxn>
                <a:cxn ang="0">
                  <a:pos x="121" y="291"/>
                </a:cxn>
                <a:cxn ang="0">
                  <a:pos x="121" y="434"/>
                </a:cxn>
                <a:cxn ang="0">
                  <a:pos x="174" y="434"/>
                </a:cxn>
                <a:cxn ang="0">
                  <a:pos x="174" y="291"/>
                </a:cxn>
                <a:cxn ang="0">
                  <a:pos x="290" y="224"/>
                </a:cxn>
                <a:cxn ang="0">
                  <a:pos x="295" y="219"/>
                </a:cxn>
                <a:cxn ang="0">
                  <a:pos x="299" y="210"/>
                </a:cxn>
                <a:cxn ang="0">
                  <a:pos x="299" y="202"/>
                </a:cxn>
                <a:cxn ang="0">
                  <a:pos x="299" y="197"/>
                </a:cxn>
                <a:cxn ang="0">
                  <a:pos x="295" y="188"/>
                </a:cxn>
                <a:cxn ang="0">
                  <a:pos x="286" y="184"/>
                </a:cxn>
                <a:cxn ang="0">
                  <a:pos x="277" y="184"/>
                </a:cxn>
                <a:cxn ang="0">
                  <a:pos x="268" y="188"/>
                </a:cxn>
                <a:cxn ang="0">
                  <a:pos x="174" y="237"/>
                </a:cxn>
                <a:cxn ang="0">
                  <a:pos x="174" y="170"/>
                </a:cxn>
                <a:cxn ang="0">
                  <a:pos x="246" y="134"/>
                </a:cxn>
                <a:cxn ang="0">
                  <a:pos x="250" y="130"/>
                </a:cxn>
                <a:cxn ang="0">
                  <a:pos x="255" y="121"/>
                </a:cxn>
                <a:cxn ang="0">
                  <a:pos x="255" y="112"/>
                </a:cxn>
                <a:cxn ang="0">
                  <a:pos x="250" y="108"/>
                </a:cxn>
                <a:cxn ang="0">
                  <a:pos x="246" y="103"/>
                </a:cxn>
                <a:cxn ang="0">
                  <a:pos x="237" y="99"/>
                </a:cxn>
                <a:cxn ang="0">
                  <a:pos x="232" y="99"/>
                </a:cxn>
                <a:cxn ang="0">
                  <a:pos x="223" y="99"/>
                </a:cxn>
                <a:cxn ang="0">
                  <a:pos x="174" y="12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6" name="Freeform 34"/>
            <p:cNvSpPr>
              <a:spLocks/>
            </p:cNvSpPr>
            <p:nvPr/>
          </p:nvSpPr>
          <p:spPr bwMode="auto">
            <a:xfrm>
              <a:off x="982" y="398"/>
              <a:ext cx="393" cy="272"/>
            </a:xfrm>
            <a:custGeom>
              <a:avLst/>
              <a:gdLst/>
              <a:ahLst/>
              <a:cxnLst>
                <a:cxn ang="0">
                  <a:pos x="121" y="71"/>
                </a:cxn>
                <a:cxn ang="0">
                  <a:pos x="36" y="22"/>
                </a:cxn>
                <a:cxn ang="0">
                  <a:pos x="27" y="18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5" y="58"/>
                </a:cxn>
                <a:cxn ang="0">
                  <a:pos x="9" y="62"/>
                </a:cxn>
                <a:cxn ang="0">
                  <a:pos x="98" y="116"/>
                </a:cxn>
                <a:cxn ang="0">
                  <a:pos x="54" y="143"/>
                </a:cxn>
                <a:cxn ang="0">
                  <a:pos x="45" y="147"/>
                </a:cxn>
                <a:cxn ang="0">
                  <a:pos x="40" y="156"/>
                </a:cxn>
                <a:cxn ang="0">
                  <a:pos x="40" y="165"/>
                </a:cxn>
                <a:cxn ang="0">
                  <a:pos x="40" y="174"/>
                </a:cxn>
                <a:cxn ang="0">
                  <a:pos x="49" y="178"/>
                </a:cxn>
                <a:cxn ang="0">
                  <a:pos x="54" y="183"/>
                </a:cxn>
                <a:cxn ang="0">
                  <a:pos x="63" y="183"/>
                </a:cxn>
                <a:cxn ang="0">
                  <a:pos x="72" y="183"/>
                </a:cxn>
                <a:cxn ang="0">
                  <a:pos x="139" y="143"/>
                </a:cxn>
                <a:cxn ang="0">
                  <a:pos x="197" y="178"/>
                </a:cxn>
                <a:cxn ang="0">
                  <a:pos x="112" y="223"/>
                </a:cxn>
                <a:cxn ang="0">
                  <a:pos x="103" y="232"/>
                </a:cxn>
                <a:cxn ang="0">
                  <a:pos x="98" y="241"/>
                </a:cxn>
                <a:cxn ang="0">
                  <a:pos x="98" y="246"/>
                </a:cxn>
                <a:cxn ang="0">
                  <a:pos x="98" y="254"/>
                </a:cxn>
                <a:cxn ang="0">
                  <a:pos x="103" y="263"/>
                </a:cxn>
                <a:cxn ang="0">
                  <a:pos x="112" y="268"/>
                </a:cxn>
                <a:cxn ang="0">
                  <a:pos x="121" y="268"/>
                </a:cxn>
                <a:cxn ang="0">
                  <a:pos x="130" y="263"/>
                </a:cxn>
                <a:cxn ang="0">
                  <a:pos x="241" y="201"/>
                </a:cxn>
                <a:cxn ang="0">
                  <a:pos x="366" y="272"/>
                </a:cxn>
                <a:cxn ang="0">
                  <a:pos x="393" y="228"/>
                </a:cxn>
                <a:cxn ang="0">
                  <a:pos x="268" y="156"/>
                </a:cxn>
                <a:cxn ang="0">
                  <a:pos x="268" y="22"/>
                </a:cxn>
                <a:cxn ang="0">
                  <a:pos x="268" y="13"/>
                </a:cxn>
                <a:cxn ang="0">
                  <a:pos x="264" y="9"/>
                </a:cxn>
                <a:cxn ang="0">
                  <a:pos x="255" y="4"/>
                </a:cxn>
                <a:cxn ang="0">
                  <a:pos x="250" y="0"/>
                </a:cxn>
                <a:cxn ang="0">
                  <a:pos x="241" y="0"/>
                </a:cxn>
                <a:cxn ang="0">
                  <a:pos x="232" y="4"/>
                </a:cxn>
                <a:cxn ang="0">
                  <a:pos x="228" y="13"/>
                </a:cxn>
                <a:cxn ang="0">
                  <a:pos x="228" y="22"/>
                </a:cxn>
                <a:cxn ang="0">
                  <a:pos x="223" y="129"/>
                </a:cxn>
                <a:cxn ang="0">
                  <a:pos x="165" y="94"/>
                </a:cxn>
                <a:cxn ang="0">
                  <a:pos x="170" y="18"/>
                </a:cxn>
                <a:cxn ang="0">
                  <a:pos x="165" y="9"/>
                </a:cxn>
                <a:cxn ang="0">
                  <a:pos x="161" y="4"/>
                </a:cxn>
                <a:cxn ang="0">
                  <a:pos x="156" y="0"/>
                </a:cxn>
                <a:cxn ang="0">
                  <a:pos x="148" y="0"/>
                </a:cxn>
                <a:cxn ang="0">
                  <a:pos x="139" y="0"/>
                </a:cxn>
                <a:cxn ang="0">
                  <a:pos x="134" y="4"/>
                </a:cxn>
                <a:cxn ang="0">
                  <a:pos x="130" y="9"/>
                </a:cxn>
                <a:cxn ang="0">
                  <a:pos x="125" y="18"/>
                </a:cxn>
                <a:cxn ang="0">
                  <a:pos x="121" y="7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982" y="626"/>
              <a:ext cx="393" cy="277"/>
            </a:xfrm>
            <a:custGeom>
              <a:avLst/>
              <a:gdLst/>
              <a:ahLst/>
              <a:cxnLst>
                <a:cxn ang="0">
                  <a:pos x="98" y="156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23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9" y="246"/>
                </a:cxn>
                <a:cxn ang="0">
                  <a:pos x="14" y="250"/>
                </a:cxn>
                <a:cxn ang="0">
                  <a:pos x="23" y="250"/>
                </a:cxn>
                <a:cxn ang="0">
                  <a:pos x="36" y="250"/>
                </a:cxn>
                <a:cxn ang="0">
                  <a:pos x="125" y="196"/>
                </a:cxn>
                <a:cxn ang="0">
                  <a:pos x="125" y="250"/>
                </a:cxn>
                <a:cxn ang="0">
                  <a:pos x="125" y="263"/>
                </a:cxn>
                <a:cxn ang="0">
                  <a:pos x="130" y="268"/>
                </a:cxn>
                <a:cxn ang="0">
                  <a:pos x="139" y="272"/>
                </a:cxn>
                <a:cxn ang="0">
                  <a:pos x="143" y="277"/>
                </a:cxn>
                <a:cxn ang="0">
                  <a:pos x="152" y="277"/>
                </a:cxn>
                <a:cxn ang="0">
                  <a:pos x="161" y="272"/>
                </a:cxn>
                <a:cxn ang="0">
                  <a:pos x="165" y="263"/>
                </a:cxn>
                <a:cxn ang="0">
                  <a:pos x="165" y="254"/>
                </a:cxn>
                <a:cxn ang="0">
                  <a:pos x="165" y="178"/>
                </a:cxn>
                <a:cxn ang="0">
                  <a:pos x="223" y="143"/>
                </a:cxn>
                <a:cxn ang="0">
                  <a:pos x="223" y="241"/>
                </a:cxn>
                <a:cxn ang="0">
                  <a:pos x="223" y="250"/>
                </a:cxn>
                <a:cxn ang="0">
                  <a:pos x="228" y="259"/>
                </a:cxn>
                <a:cxn ang="0">
                  <a:pos x="237" y="263"/>
                </a:cxn>
                <a:cxn ang="0">
                  <a:pos x="246" y="268"/>
                </a:cxn>
                <a:cxn ang="0">
                  <a:pos x="255" y="268"/>
                </a:cxn>
                <a:cxn ang="0">
                  <a:pos x="259" y="263"/>
                </a:cxn>
                <a:cxn ang="0">
                  <a:pos x="264" y="254"/>
                </a:cxn>
                <a:cxn ang="0">
                  <a:pos x="268" y="246"/>
                </a:cxn>
                <a:cxn ang="0">
                  <a:pos x="268" y="116"/>
                </a:cxn>
                <a:cxn ang="0">
                  <a:pos x="393" y="44"/>
                </a:cxn>
                <a:cxn ang="0">
                  <a:pos x="366" y="0"/>
                </a:cxn>
                <a:cxn ang="0">
                  <a:pos x="241" y="71"/>
                </a:cxn>
                <a:cxn ang="0">
                  <a:pos x="125" y="4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3" y="4"/>
                </a:cxn>
                <a:cxn ang="0">
                  <a:pos x="98" y="9"/>
                </a:cxn>
                <a:cxn ang="0">
                  <a:pos x="94" y="18"/>
                </a:cxn>
                <a:cxn ang="0">
                  <a:pos x="94" y="26"/>
                </a:cxn>
                <a:cxn ang="0">
                  <a:pos x="98" y="35"/>
                </a:cxn>
                <a:cxn ang="0">
                  <a:pos x="107" y="40"/>
                </a:cxn>
                <a:cxn ang="0">
                  <a:pos x="197" y="98"/>
                </a:cxn>
                <a:cxn ang="0">
                  <a:pos x="139" y="129"/>
                </a:cxn>
                <a:cxn ang="0">
                  <a:pos x="72" y="89"/>
                </a:cxn>
                <a:cxn ang="0">
                  <a:pos x="63" y="85"/>
                </a:cxn>
                <a:cxn ang="0">
                  <a:pos x="58" y="85"/>
                </a:cxn>
                <a:cxn ang="0">
                  <a:pos x="49" y="89"/>
                </a:cxn>
                <a:cxn ang="0">
                  <a:pos x="45" y="98"/>
                </a:cxn>
                <a:cxn ang="0">
                  <a:pos x="45" y="102"/>
                </a:cxn>
                <a:cxn ang="0">
                  <a:pos x="45" y="111"/>
                </a:cxn>
                <a:cxn ang="0">
                  <a:pos x="45" y="120"/>
                </a:cxn>
                <a:cxn ang="0">
                  <a:pos x="54" y="125"/>
                </a:cxn>
                <a:cxn ang="0">
                  <a:pos x="98" y="156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210" y="648"/>
              <a:ext cx="299" cy="438"/>
            </a:xfrm>
            <a:custGeom>
              <a:avLst/>
              <a:gdLst/>
              <a:ahLst/>
              <a:cxnLst>
                <a:cxn ang="0">
                  <a:pos x="125" y="313"/>
                </a:cxn>
                <a:cxn ang="0">
                  <a:pos x="125" y="411"/>
                </a:cxn>
                <a:cxn ang="0">
                  <a:pos x="129" y="425"/>
                </a:cxn>
                <a:cxn ang="0">
                  <a:pos x="134" y="429"/>
                </a:cxn>
                <a:cxn ang="0">
                  <a:pos x="143" y="434"/>
                </a:cxn>
                <a:cxn ang="0">
                  <a:pos x="147" y="438"/>
                </a:cxn>
                <a:cxn ang="0">
                  <a:pos x="156" y="434"/>
                </a:cxn>
                <a:cxn ang="0">
                  <a:pos x="165" y="429"/>
                </a:cxn>
                <a:cxn ang="0">
                  <a:pos x="174" y="425"/>
                </a:cxn>
                <a:cxn ang="0">
                  <a:pos x="174" y="411"/>
                </a:cxn>
                <a:cxn ang="0">
                  <a:pos x="174" y="308"/>
                </a:cxn>
                <a:cxn ang="0">
                  <a:pos x="223" y="335"/>
                </a:cxn>
                <a:cxn ang="0">
                  <a:pos x="232" y="340"/>
                </a:cxn>
                <a:cxn ang="0">
                  <a:pos x="241" y="340"/>
                </a:cxn>
                <a:cxn ang="0">
                  <a:pos x="250" y="335"/>
                </a:cxn>
                <a:cxn ang="0">
                  <a:pos x="254" y="331"/>
                </a:cxn>
                <a:cxn ang="0">
                  <a:pos x="254" y="322"/>
                </a:cxn>
                <a:cxn ang="0">
                  <a:pos x="254" y="317"/>
                </a:cxn>
                <a:cxn ang="0">
                  <a:pos x="254" y="308"/>
                </a:cxn>
                <a:cxn ang="0">
                  <a:pos x="245" y="300"/>
                </a:cxn>
                <a:cxn ang="0">
                  <a:pos x="178" y="264"/>
                </a:cxn>
                <a:cxn ang="0">
                  <a:pos x="178" y="192"/>
                </a:cxn>
                <a:cxn ang="0">
                  <a:pos x="263" y="246"/>
                </a:cxn>
                <a:cxn ang="0">
                  <a:pos x="272" y="250"/>
                </a:cxn>
                <a:cxn ang="0">
                  <a:pos x="281" y="250"/>
                </a:cxn>
                <a:cxn ang="0">
                  <a:pos x="290" y="246"/>
                </a:cxn>
                <a:cxn ang="0">
                  <a:pos x="294" y="241"/>
                </a:cxn>
                <a:cxn ang="0">
                  <a:pos x="299" y="232"/>
                </a:cxn>
                <a:cxn ang="0">
                  <a:pos x="299" y="224"/>
                </a:cxn>
                <a:cxn ang="0">
                  <a:pos x="294" y="215"/>
                </a:cxn>
                <a:cxn ang="0">
                  <a:pos x="285" y="210"/>
                </a:cxn>
                <a:cxn ang="0">
                  <a:pos x="178" y="143"/>
                </a:cxn>
                <a:cxn ang="0">
                  <a:pos x="178" y="0"/>
                </a:cxn>
                <a:cxn ang="0">
                  <a:pos x="125" y="0"/>
                </a:cxn>
                <a:cxn ang="0">
                  <a:pos x="125" y="143"/>
                </a:cxn>
                <a:cxn ang="0">
                  <a:pos x="9" y="210"/>
                </a:cxn>
                <a:cxn ang="0">
                  <a:pos x="4" y="215"/>
                </a:cxn>
                <a:cxn ang="0">
                  <a:pos x="0" y="224"/>
                </a:cxn>
                <a:cxn ang="0">
                  <a:pos x="0" y="232"/>
                </a:cxn>
                <a:cxn ang="0">
                  <a:pos x="0" y="237"/>
                </a:cxn>
                <a:cxn ang="0">
                  <a:pos x="4" y="246"/>
                </a:cxn>
                <a:cxn ang="0">
                  <a:pos x="13" y="250"/>
                </a:cxn>
                <a:cxn ang="0">
                  <a:pos x="22" y="250"/>
                </a:cxn>
                <a:cxn ang="0">
                  <a:pos x="31" y="246"/>
                </a:cxn>
                <a:cxn ang="0">
                  <a:pos x="125" y="197"/>
                </a:cxn>
                <a:cxn ang="0">
                  <a:pos x="125" y="264"/>
                </a:cxn>
                <a:cxn ang="0">
                  <a:pos x="53" y="300"/>
                </a:cxn>
                <a:cxn ang="0">
                  <a:pos x="49" y="304"/>
                </a:cxn>
                <a:cxn ang="0">
                  <a:pos x="44" y="313"/>
                </a:cxn>
                <a:cxn ang="0">
                  <a:pos x="44" y="322"/>
                </a:cxn>
                <a:cxn ang="0">
                  <a:pos x="49" y="326"/>
                </a:cxn>
                <a:cxn ang="0">
                  <a:pos x="53" y="331"/>
                </a:cxn>
                <a:cxn ang="0">
                  <a:pos x="62" y="335"/>
                </a:cxn>
                <a:cxn ang="0">
                  <a:pos x="67" y="335"/>
                </a:cxn>
                <a:cxn ang="0">
                  <a:pos x="76" y="335"/>
                </a:cxn>
                <a:cxn ang="0">
                  <a:pos x="125" y="313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09" name="Freeform 37"/>
            <p:cNvSpPr>
              <a:spLocks/>
            </p:cNvSpPr>
            <p:nvPr/>
          </p:nvSpPr>
          <p:spPr bwMode="auto">
            <a:xfrm>
              <a:off x="1348" y="626"/>
              <a:ext cx="393" cy="272"/>
            </a:xfrm>
            <a:custGeom>
              <a:avLst/>
              <a:gdLst/>
              <a:ahLst/>
              <a:cxnLst>
                <a:cxn ang="0">
                  <a:pos x="272" y="201"/>
                </a:cxn>
                <a:cxn ang="0">
                  <a:pos x="357" y="250"/>
                </a:cxn>
                <a:cxn ang="0">
                  <a:pos x="366" y="254"/>
                </a:cxn>
                <a:cxn ang="0">
                  <a:pos x="375" y="254"/>
                </a:cxn>
                <a:cxn ang="0">
                  <a:pos x="384" y="250"/>
                </a:cxn>
                <a:cxn ang="0">
                  <a:pos x="388" y="241"/>
                </a:cxn>
                <a:cxn ang="0">
                  <a:pos x="393" y="232"/>
                </a:cxn>
                <a:cxn ang="0">
                  <a:pos x="393" y="223"/>
                </a:cxn>
                <a:cxn ang="0">
                  <a:pos x="388" y="214"/>
                </a:cxn>
                <a:cxn ang="0">
                  <a:pos x="384" y="210"/>
                </a:cxn>
                <a:cxn ang="0">
                  <a:pos x="295" y="156"/>
                </a:cxn>
                <a:cxn ang="0">
                  <a:pos x="339" y="129"/>
                </a:cxn>
                <a:cxn ang="0">
                  <a:pos x="348" y="125"/>
                </a:cxn>
                <a:cxn ang="0">
                  <a:pos x="353" y="116"/>
                </a:cxn>
                <a:cxn ang="0">
                  <a:pos x="353" y="107"/>
                </a:cxn>
                <a:cxn ang="0">
                  <a:pos x="353" y="98"/>
                </a:cxn>
                <a:cxn ang="0">
                  <a:pos x="344" y="94"/>
                </a:cxn>
                <a:cxn ang="0">
                  <a:pos x="339" y="89"/>
                </a:cxn>
                <a:cxn ang="0">
                  <a:pos x="330" y="89"/>
                </a:cxn>
                <a:cxn ang="0">
                  <a:pos x="321" y="89"/>
                </a:cxn>
                <a:cxn ang="0">
                  <a:pos x="254" y="129"/>
                </a:cxn>
                <a:cxn ang="0">
                  <a:pos x="196" y="94"/>
                </a:cxn>
                <a:cxn ang="0">
                  <a:pos x="281" y="49"/>
                </a:cxn>
                <a:cxn ang="0">
                  <a:pos x="290" y="40"/>
                </a:cxn>
                <a:cxn ang="0">
                  <a:pos x="295" y="31"/>
                </a:cxn>
                <a:cxn ang="0">
                  <a:pos x="295" y="26"/>
                </a:cxn>
                <a:cxn ang="0">
                  <a:pos x="295" y="18"/>
                </a:cxn>
                <a:cxn ang="0">
                  <a:pos x="290" y="9"/>
                </a:cxn>
                <a:cxn ang="0">
                  <a:pos x="281" y="4"/>
                </a:cxn>
                <a:cxn ang="0">
                  <a:pos x="272" y="4"/>
                </a:cxn>
                <a:cxn ang="0">
                  <a:pos x="263" y="9"/>
                </a:cxn>
                <a:cxn ang="0">
                  <a:pos x="152" y="71"/>
                </a:cxn>
                <a:cxn ang="0">
                  <a:pos x="27" y="0"/>
                </a:cxn>
                <a:cxn ang="0">
                  <a:pos x="0" y="44"/>
                </a:cxn>
                <a:cxn ang="0">
                  <a:pos x="125" y="116"/>
                </a:cxn>
                <a:cxn ang="0">
                  <a:pos x="125" y="250"/>
                </a:cxn>
                <a:cxn ang="0">
                  <a:pos x="125" y="259"/>
                </a:cxn>
                <a:cxn ang="0">
                  <a:pos x="129" y="263"/>
                </a:cxn>
                <a:cxn ang="0">
                  <a:pos x="138" y="268"/>
                </a:cxn>
                <a:cxn ang="0">
                  <a:pos x="143" y="272"/>
                </a:cxn>
                <a:cxn ang="0">
                  <a:pos x="152" y="272"/>
                </a:cxn>
                <a:cxn ang="0">
                  <a:pos x="161" y="268"/>
                </a:cxn>
                <a:cxn ang="0">
                  <a:pos x="165" y="259"/>
                </a:cxn>
                <a:cxn ang="0">
                  <a:pos x="165" y="250"/>
                </a:cxn>
                <a:cxn ang="0">
                  <a:pos x="170" y="143"/>
                </a:cxn>
                <a:cxn ang="0">
                  <a:pos x="228" y="178"/>
                </a:cxn>
                <a:cxn ang="0">
                  <a:pos x="223" y="254"/>
                </a:cxn>
                <a:cxn ang="0">
                  <a:pos x="228" y="263"/>
                </a:cxn>
                <a:cxn ang="0">
                  <a:pos x="232" y="268"/>
                </a:cxn>
                <a:cxn ang="0">
                  <a:pos x="237" y="272"/>
                </a:cxn>
                <a:cxn ang="0">
                  <a:pos x="245" y="272"/>
                </a:cxn>
                <a:cxn ang="0">
                  <a:pos x="254" y="272"/>
                </a:cxn>
                <a:cxn ang="0">
                  <a:pos x="259" y="268"/>
                </a:cxn>
                <a:cxn ang="0">
                  <a:pos x="263" y="263"/>
                </a:cxn>
                <a:cxn ang="0">
                  <a:pos x="268" y="254"/>
                </a:cxn>
                <a:cxn ang="0">
                  <a:pos x="272" y="20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0" name="Freeform 38"/>
            <p:cNvSpPr>
              <a:spLocks/>
            </p:cNvSpPr>
            <p:nvPr/>
          </p:nvSpPr>
          <p:spPr bwMode="auto">
            <a:xfrm>
              <a:off x="1348" y="393"/>
              <a:ext cx="393" cy="277"/>
            </a:xfrm>
            <a:custGeom>
              <a:avLst/>
              <a:gdLst/>
              <a:ahLst/>
              <a:cxnLst>
                <a:cxn ang="0">
                  <a:pos x="295" y="121"/>
                </a:cxn>
                <a:cxn ang="0">
                  <a:pos x="384" y="72"/>
                </a:cxn>
                <a:cxn ang="0">
                  <a:pos x="393" y="63"/>
                </a:cxn>
                <a:cxn ang="0">
                  <a:pos x="393" y="54"/>
                </a:cxn>
                <a:cxn ang="0">
                  <a:pos x="393" y="49"/>
                </a:cxn>
                <a:cxn ang="0">
                  <a:pos x="393" y="40"/>
                </a:cxn>
                <a:cxn ang="0">
                  <a:pos x="384" y="31"/>
                </a:cxn>
                <a:cxn ang="0">
                  <a:pos x="379" y="27"/>
                </a:cxn>
                <a:cxn ang="0">
                  <a:pos x="370" y="27"/>
                </a:cxn>
                <a:cxn ang="0">
                  <a:pos x="357" y="27"/>
                </a:cxn>
                <a:cxn ang="0">
                  <a:pos x="268" y="81"/>
                </a:cxn>
                <a:cxn ang="0">
                  <a:pos x="268" y="27"/>
                </a:cxn>
                <a:cxn ang="0">
                  <a:pos x="268" y="14"/>
                </a:cxn>
                <a:cxn ang="0">
                  <a:pos x="263" y="9"/>
                </a:cxn>
                <a:cxn ang="0">
                  <a:pos x="254" y="5"/>
                </a:cxn>
                <a:cxn ang="0">
                  <a:pos x="250" y="0"/>
                </a:cxn>
                <a:cxn ang="0">
                  <a:pos x="241" y="5"/>
                </a:cxn>
                <a:cxn ang="0">
                  <a:pos x="232" y="5"/>
                </a:cxn>
                <a:cxn ang="0">
                  <a:pos x="228" y="14"/>
                </a:cxn>
                <a:cxn ang="0">
                  <a:pos x="228" y="23"/>
                </a:cxn>
                <a:cxn ang="0">
                  <a:pos x="228" y="99"/>
                </a:cxn>
                <a:cxn ang="0">
                  <a:pos x="170" y="134"/>
                </a:cxn>
                <a:cxn ang="0">
                  <a:pos x="170" y="36"/>
                </a:cxn>
                <a:cxn ang="0">
                  <a:pos x="170" y="27"/>
                </a:cxn>
                <a:cxn ang="0">
                  <a:pos x="165" y="18"/>
                </a:cxn>
                <a:cxn ang="0">
                  <a:pos x="156" y="14"/>
                </a:cxn>
                <a:cxn ang="0">
                  <a:pos x="147" y="9"/>
                </a:cxn>
                <a:cxn ang="0">
                  <a:pos x="138" y="9"/>
                </a:cxn>
                <a:cxn ang="0">
                  <a:pos x="134" y="14"/>
                </a:cxn>
                <a:cxn ang="0">
                  <a:pos x="129" y="23"/>
                </a:cxn>
                <a:cxn ang="0">
                  <a:pos x="125" y="31"/>
                </a:cxn>
                <a:cxn ang="0">
                  <a:pos x="125" y="161"/>
                </a:cxn>
                <a:cxn ang="0">
                  <a:pos x="0" y="233"/>
                </a:cxn>
                <a:cxn ang="0">
                  <a:pos x="27" y="277"/>
                </a:cxn>
                <a:cxn ang="0">
                  <a:pos x="152" y="206"/>
                </a:cxn>
                <a:cxn ang="0">
                  <a:pos x="268" y="273"/>
                </a:cxn>
                <a:cxn ang="0">
                  <a:pos x="272" y="277"/>
                </a:cxn>
                <a:cxn ang="0">
                  <a:pos x="281" y="277"/>
                </a:cxn>
                <a:cxn ang="0">
                  <a:pos x="290" y="273"/>
                </a:cxn>
                <a:cxn ang="0">
                  <a:pos x="295" y="268"/>
                </a:cxn>
                <a:cxn ang="0">
                  <a:pos x="299" y="259"/>
                </a:cxn>
                <a:cxn ang="0">
                  <a:pos x="299" y="251"/>
                </a:cxn>
                <a:cxn ang="0">
                  <a:pos x="295" y="242"/>
                </a:cxn>
                <a:cxn ang="0">
                  <a:pos x="286" y="237"/>
                </a:cxn>
                <a:cxn ang="0">
                  <a:pos x="196" y="179"/>
                </a:cxn>
                <a:cxn ang="0">
                  <a:pos x="254" y="148"/>
                </a:cxn>
                <a:cxn ang="0">
                  <a:pos x="321" y="188"/>
                </a:cxn>
                <a:cxn ang="0">
                  <a:pos x="330" y="192"/>
                </a:cxn>
                <a:cxn ang="0">
                  <a:pos x="335" y="192"/>
                </a:cxn>
                <a:cxn ang="0">
                  <a:pos x="344" y="188"/>
                </a:cxn>
                <a:cxn ang="0">
                  <a:pos x="348" y="179"/>
                </a:cxn>
                <a:cxn ang="0">
                  <a:pos x="348" y="175"/>
                </a:cxn>
                <a:cxn ang="0">
                  <a:pos x="348" y="166"/>
                </a:cxn>
                <a:cxn ang="0">
                  <a:pos x="348" y="157"/>
                </a:cxn>
                <a:cxn ang="0">
                  <a:pos x="339" y="152"/>
                </a:cxn>
                <a:cxn ang="0">
                  <a:pos x="295" y="12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1" name="Freeform 39"/>
            <p:cNvSpPr>
              <a:spLocks/>
            </p:cNvSpPr>
            <p:nvPr/>
          </p:nvSpPr>
          <p:spPr bwMode="auto">
            <a:xfrm>
              <a:off x="1232" y="536"/>
              <a:ext cx="263" cy="22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9" y="67"/>
                </a:cxn>
                <a:cxn ang="0">
                  <a:pos x="67" y="0"/>
                </a:cxn>
                <a:cxn ang="0">
                  <a:pos x="134" y="23"/>
                </a:cxn>
                <a:cxn ang="0">
                  <a:pos x="201" y="0"/>
                </a:cxn>
                <a:cxn ang="0">
                  <a:pos x="214" y="67"/>
                </a:cxn>
                <a:cxn ang="0">
                  <a:pos x="263" y="116"/>
                </a:cxn>
                <a:cxn ang="0">
                  <a:pos x="214" y="161"/>
                </a:cxn>
                <a:cxn ang="0">
                  <a:pos x="201" y="228"/>
                </a:cxn>
                <a:cxn ang="0">
                  <a:pos x="134" y="210"/>
                </a:cxn>
                <a:cxn ang="0">
                  <a:pos x="67" y="228"/>
                </a:cxn>
                <a:cxn ang="0">
                  <a:pos x="49" y="161"/>
                </a:cxn>
                <a:cxn ang="0">
                  <a:pos x="0" y="116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4712" name="Rectangle 40"/>
          <p:cNvSpPr>
            <a:spLocks noChangeArrowheads="1"/>
          </p:cNvSpPr>
          <p:nvPr/>
        </p:nvSpPr>
        <p:spPr bwMode="auto">
          <a:xfrm>
            <a:off x="5722938" y="4114801"/>
            <a:ext cx="132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realize …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84713" name="Line 41"/>
          <p:cNvSpPr>
            <a:spLocks noChangeShapeType="1"/>
          </p:cNvSpPr>
          <p:nvPr/>
        </p:nvSpPr>
        <p:spPr bwMode="auto">
          <a:xfrm>
            <a:off x="2819400" y="4572000"/>
            <a:ext cx="74676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4714" name="Group 42"/>
          <p:cNvGrpSpPr>
            <a:grpSpLocks/>
          </p:cNvGrpSpPr>
          <p:nvPr/>
        </p:nvGrpSpPr>
        <p:grpSpPr bwMode="auto">
          <a:xfrm>
            <a:off x="2286000" y="4876800"/>
            <a:ext cx="533400" cy="609600"/>
            <a:chOff x="982" y="214"/>
            <a:chExt cx="759" cy="87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1214" y="214"/>
              <a:ext cx="299" cy="434"/>
            </a:xfrm>
            <a:custGeom>
              <a:avLst/>
              <a:gdLst/>
              <a:ahLst/>
              <a:cxnLst>
                <a:cxn ang="0">
                  <a:pos x="174" y="121"/>
                </a:cxn>
                <a:cxn ang="0">
                  <a:pos x="174" y="23"/>
                </a:cxn>
                <a:cxn ang="0">
                  <a:pos x="170" y="9"/>
                </a:cxn>
                <a:cxn ang="0">
                  <a:pos x="165" y="5"/>
                </a:cxn>
                <a:cxn ang="0">
                  <a:pos x="156" y="0"/>
                </a:cxn>
                <a:cxn ang="0">
                  <a:pos x="152" y="0"/>
                </a:cxn>
                <a:cxn ang="0">
                  <a:pos x="143" y="0"/>
                </a:cxn>
                <a:cxn ang="0">
                  <a:pos x="134" y="5"/>
                </a:cxn>
                <a:cxn ang="0">
                  <a:pos x="125" y="9"/>
                </a:cxn>
                <a:cxn ang="0">
                  <a:pos x="125" y="23"/>
                </a:cxn>
                <a:cxn ang="0">
                  <a:pos x="125" y="126"/>
                </a:cxn>
                <a:cxn ang="0">
                  <a:pos x="76" y="99"/>
                </a:cxn>
                <a:cxn ang="0">
                  <a:pos x="67" y="94"/>
                </a:cxn>
                <a:cxn ang="0">
                  <a:pos x="58" y="94"/>
                </a:cxn>
                <a:cxn ang="0">
                  <a:pos x="49" y="99"/>
                </a:cxn>
                <a:cxn ang="0">
                  <a:pos x="45" y="103"/>
                </a:cxn>
                <a:cxn ang="0">
                  <a:pos x="40" y="112"/>
                </a:cxn>
                <a:cxn ang="0">
                  <a:pos x="45" y="117"/>
                </a:cxn>
                <a:cxn ang="0">
                  <a:pos x="45" y="126"/>
                </a:cxn>
                <a:cxn ang="0">
                  <a:pos x="54" y="134"/>
                </a:cxn>
                <a:cxn ang="0">
                  <a:pos x="121" y="170"/>
                </a:cxn>
                <a:cxn ang="0">
                  <a:pos x="121" y="242"/>
                </a:cxn>
                <a:cxn ang="0">
                  <a:pos x="36" y="188"/>
                </a:cxn>
                <a:cxn ang="0">
                  <a:pos x="27" y="184"/>
                </a:cxn>
                <a:cxn ang="0">
                  <a:pos x="18" y="184"/>
                </a:cxn>
                <a:cxn ang="0">
                  <a:pos x="9" y="188"/>
                </a:cxn>
                <a:cxn ang="0">
                  <a:pos x="5" y="193"/>
                </a:cxn>
                <a:cxn ang="0">
                  <a:pos x="0" y="202"/>
                </a:cxn>
                <a:cxn ang="0">
                  <a:pos x="0" y="210"/>
                </a:cxn>
                <a:cxn ang="0">
                  <a:pos x="5" y="219"/>
                </a:cxn>
                <a:cxn ang="0">
                  <a:pos x="14" y="224"/>
                </a:cxn>
                <a:cxn ang="0">
                  <a:pos x="121" y="291"/>
                </a:cxn>
                <a:cxn ang="0">
                  <a:pos x="121" y="434"/>
                </a:cxn>
                <a:cxn ang="0">
                  <a:pos x="174" y="434"/>
                </a:cxn>
                <a:cxn ang="0">
                  <a:pos x="174" y="291"/>
                </a:cxn>
                <a:cxn ang="0">
                  <a:pos x="290" y="224"/>
                </a:cxn>
                <a:cxn ang="0">
                  <a:pos x="295" y="219"/>
                </a:cxn>
                <a:cxn ang="0">
                  <a:pos x="299" y="210"/>
                </a:cxn>
                <a:cxn ang="0">
                  <a:pos x="299" y="202"/>
                </a:cxn>
                <a:cxn ang="0">
                  <a:pos x="299" y="197"/>
                </a:cxn>
                <a:cxn ang="0">
                  <a:pos x="295" y="188"/>
                </a:cxn>
                <a:cxn ang="0">
                  <a:pos x="286" y="184"/>
                </a:cxn>
                <a:cxn ang="0">
                  <a:pos x="277" y="184"/>
                </a:cxn>
                <a:cxn ang="0">
                  <a:pos x="268" y="188"/>
                </a:cxn>
                <a:cxn ang="0">
                  <a:pos x="174" y="237"/>
                </a:cxn>
                <a:cxn ang="0">
                  <a:pos x="174" y="170"/>
                </a:cxn>
                <a:cxn ang="0">
                  <a:pos x="246" y="134"/>
                </a:cxn>
                <a:cxn ang="0">
                  <a:pos x="250" y="130"/>
                </a:cxn>
                <a:cxn ang="0">
                  <a:pos x="255" y="121"/>
                </a:cxn>
                <a:cxn ang="0">
                  <a:pos x="255" y="112"/>
                </a:cxn>
                <a:cxn ang="0">
                  <a:pos x="250" y="108"/>
                </a:cxn>
                <a:cxn ang="0">
                  <a:pos x="246" y="103"/>
                </a:cxn>
                <a:cxn ang="0">
                  <a:pos x="237" y="99"/>
                </a:cxn>
                <a:cxn ang="0">
                  <a:pos x="232" y="99"/>
                </a:cxn>
                <a:cxn ang="0">
                  <a:pos x="223" y="99"/>
                </a:cxn>
                <a:cxn ang="0">
                  <a:pos x="174" y="121"/>
                </a:cxn>
              </a:cxnLst>
              <a:rect l="0" t="0" r="r" b="b"/>
              <a:pathLst>
                <a:path w="299" h="434">
                  <a:moveTo>
                    <a:pt x="174" y="121"/>
                  </a:moveTo>
                  <a:lnTo>
                    <a:pt x="174" y="23"/>
                  </a:lnTo>
                  <a:lnTo>
                    <a:pt x="170" y="9"/>
                  </a:lnTo>
                  <a:lnTo>
                    <a:pt x="165" y="5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3" y="0"/>
                  </a:lnTo>
                  <a:lnTo>
                    <a:pt x="134" y="5"/>
                  </a:lnTo>
                  <a:lnTo>
                    <a:pt x="125" y="9"/>
                  </a:lnTo>
                  <a:lnTo>
                    <a:pt x="125" y="23"/>
                  </a:lnTo>
                  <a:lnTo>
                    <a:pt x="125" y="126"/>
                  </a:lnTo>
                  <a:lnTo>
                    <a:pt x="76" y="99"/>
                  </a:lnTo>
                  <a:lnTo>
                    <a:pt x="67" y="94"/>
                  </a:lnTo>
                  <a:lnTo>
                    <a:pt x="58" y="94"/>
                  </a:lnTo>
                  <a:lnTo>
                    <a:pt x="49" y="99"/>
                  </a:lnTo>
                  <a:lnTo>
                    <a:pt x="45" y="103"/>
                  </a:lnTo>
                  <a:lnTo>
                    <a:pt x="40" y="112"/>
                  </a:lnTo>
                  <a:lnTo>
                    <a:pt x="45" y="117"/>
                  </a:lnTo>
                  <a:lnTo>
                    <a:pt x="45" y="126"/>
                  </a:lnTo>
                  <a:lnTo>
                    <a:pt x="54" y="134"/>
                  </a:lnTo>
                  <a:lnTo>
                    <a:pt x="121" y="170"/>
                  </a:lnTo>
                  <a:lnTo>
                    <a:pt x="121" y="242"/>
                  </a:lnTo>
                  <a:lnTo>
                    <a:pt x="36" y="188"/>
                  </a:lnTo>
                  <a:lnTo>
                    <a:pt x="27" y="184"/>
                  </a:lnTo>
                  <a:lnTo>
                    <a:pt x="18" y="184"/>
                  </a:lnTo>
                  <a:lnTo>
                    <a:pt x="9" y="188"/>
                  </a:lnTo>
                  <a:lnTo>
                    <a:pt x="5" y="193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5" y="219"/>
                  </a:lnTo>
                  <a:lnTo>
                    <a:pt x="14" y="224"/>
                  </a:lnTo>
                  <a:lnTo>
                    <a:pt x="121" y="291"/>
                  </a:lnTo>
                  <a:lnTo>
                    <a:pt x="121" y="434"/>
                  </a:lnTo>
                  <a:lnTo>
                    <a:pt x="174" y="434"/>
                  </a:lnTo>
                  <a:lnTo>
                    <a:pt x="174" y="291"/>
                  </a:lnTo>
                  <a:lnTo>
                    <a:pt x="290" y="224"/>
                  </a:lnTo>
                  <a:lnTo>
                    <a:pt x="295" y="219"/>
                  </a:lnTo>
                  <a:lnTo>
                    <a:pt x="299" y="210"/>
                  </a:lnTo>
                  <a:lnTo>
                    <a:pt x="299" y="202"/>
                  </a:lnTo>
                  <a:lnTo>
                    <a:pt x="299" y="197"/>
                  </a:lnTo>
                  <a:lnTo>
                    <a:pt x="295" y="188"/>
                  </a:lnTo>
                  <a:lnTo>
                    <a:pt x="286" y="184"/>
                  </a:lnTo>
                  <a:lnTo>
                    <a:pt x="277" y="184"/>
                  </a:lnTo>
                  <a:lnTo>
                    <a:pt x="268" y="188"/>
                  </a:lnTo>
                  <a:lnTo>
                    <a:pt x="174" y="237"/>
                  </a:lnTo>
                  <a:lnTo>
                    <a:pt x="174" y="170"/>
                  </a:lnTo>
                  <a:lnTo>
                    <a:pt x="246" y="134"/>
                  </a:lnTo>
                  <a:lnTo>
                    <a:pt x="250" y="130"/>
                  </a:lnTo>
                  <a:lnTo>
                    <a:pt x="255" y="121"/>
                  </a:lnTo>
                  <a:lnTo>
                    <a:pt x="255" y="112"/>
                  </a:lnTo>
                  <a:lnTo>
                    <a:pt x="250" y="108"/>
                  </a:lnTo>
                  <a:lnTo>
                    <a:pt x="246" y="103"/>
                  </a:lnTo>
                  <a:lnTo>
                    <a:pt x="237" y="99"/>
                  </a:lnTo>
                  <a:lnTo>
                    <a:pt x="232" y="99"/>
                  </a:lnTo>
                  <a:lnTo>
                    <a:pt x="223" y="99"/>
                  </a:lnTo>
                  <a:lnTo>
                    <a:pt x="174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982" y="398"/>
              <a:ext cx="393" cy="272"/>
            </a:xfrm>
            <a:custGeom>
              <a:avLst/>
              <a:gdLst/>
              <a:ahLst/>
              <a:cxnLst>
                <a:cxn ang="0">
                  <a:pos x="121" y="71"/>
                </a:cxn>
                <a:cxn ang="0">
                  <a:pos x="36" y="22"/>
                </a:cxn>
                <a:cxn ang="0">
                  <a:pos x="27" y="18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5" y="31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5" y="58"/>
                </a:cxn>
                <a:cxn ang="0">
                  <a:pos x="9" y="62"/>
                </a:cxn>
                <a:cxn ang="0">
                  <a:pos x="98" y="116"/>
                </a:cxn>
                <a:cxn ang="0">
                  <a:pos x="54" y="143"/>
                </a:cxn>
                <a:cxn ang="0">
                  <a:pos x="45" y="147"/>
                </a:cxn>
                <a:cxn ang="0">
                  <a:pos x="40" y="156"/>
                </a:cxn>
                <a:cxn ang="0">
                  <a:pos x="40" y="165"/>
                </a:cxn>
                <a:cxn ang="0">
                  <a:pos x="40" y="174"/>
                </a:cxn>
                <a:cxn ang="0">
                  <a:pos x="49" y="178"/>
                </a:cxn>
                <a:cxn ang="0">
                  <a:pos x="54" y="183"/>
                </a:cxn>
                <a:cxn ang="0">
                  <a:pos x="63" y="183"/>
                </a:cxn>
                <a:cxn ang="0">
                  <a:pos x="72" y="183"/>
                </a:cxn>
                <a:cxn ang="0">
                  <a:pos x="139" y="143"/>
                </a:cxn>
                <a:cxn ang="0">
                  <a:pos x="197" y="178"/>
                </a:cxn>
                <a:cxn ang="0">
                  <a:pos x="112" y="223"/>
                </a:cxn>
                <a:cxn ang="0">
                  <a:pos x="103" y="232"/>
                </a:cxn>
                <a:cxn ang="0">
                  <a:pos x="98" y="241"/>
                </a:cxn>
                <a:cxn ang="0">
                  <a:pos x="98" y="246"/>
                </a:cxn>
                <a:cxn ang="0">
                  <a:pos x="98" y="254"/>
                </a:cxn>
                <a:cxn ang="0">
                  <a:pos x="103" y="263"/>
                </a:cxn>
                <a:cxn ang="0">
                  <a:pos x="112" y="268"/>
                </a:cxn>
                <a:cxn ang="0">
                  <a:pos x="121" y="268"/>
                </a:cxn>
                <a:cxn ang="0">
                  <a:pos x="130" y="263"/>
                </a:cxn>
                <a:cxn ang="0">
                  <a:pos x="241" y="201"/>
                </a:cxn>
                <a:cxn ang="0">
                  <a:pos x="366" y="272"/>
                </a:cxn>
                <a:cxn ang="0">
                  <a:pos x="393" y="228"/>
                </a:cxn>
                <a:cxn ang="0">
                  <a:pos x="268" y="156"/>
                </a:cxn>
                <a:cxn ang="0">
                  <a:pos x="268" y="22"/>
                </a:cxn>
                <a:cxn ang="0">
                  <a:pos x="268" y="13"/>
                </a:cxn>
                <a:cxn ang="0">
                  <a:pos x="264" y="9"/>
                </a:cxn>
                <a:cxn ang="0">
                  <a:pos x="255" y="4"/>
                </a:cxn>
                <a:cxn ang="0">
                  <a:pos x="250" y="0"/>
                </a:cxn>
                <a:cxn ang="0">
                  <a:pos x="241" y="0"/>
                </a:cxn>
                <a:cxn ang="0">
                  <a:pos x="232" y="4"/>
                </a:cxn>
                <a:cxn ang="0">
                  <a:pos x="228" y="13"/>
                </a:cxn>
                <a:cxn ang="0">
                  <a:pos x="228" y="22"/>
                </a:cxn>
                <a:cxn ang="0">
                  <a:pos x="223" y="129"/>
                </a:cxn>
                <a:cxn ang="0">
                  <a:pos x="165" y="94"/>
                </a:cxn>
                <a:cxn ang="0">
                  <a:pos x="170" y="18"/>
                </a:cxn>
                <a:cxn ang="0">
                  <a:pos x="165" y="9"/>
                </a:cxn>
                <a:cxn ang="0">
                  <a:pos x="161" y="4"/>
                </a:cxn>
                <a:cxn ang="0">
                  <a:pos x="156" y="0"/>
                </a:cxn>
                <a:cxn ang="0">
                  <a:pos x="148" y="0"/>
                </a:cxn>
                <a:cxn ang="0">
                  <a:pos x="139" y="0"/>
                </a:cxn>
                <a:cxn ang="0">
                  <a:pos x="134" y="4"/>
                </a:cxn>
                <a:cxn ang="0">
                  <a:pos x="130" y="9"/>
                </a:cxn>
                <a:cxn ang="0">
                  <a:pos x="125" y="18"/>
                </a:cxn>
                <a:cxn ang="0">
                  <a:pos x="121" y="71"/>
                </a:cxn>
              </a:cxnLst>
              <a:rect l="0" t="0" r="r" b="b"/>
              <a:pathLst>
                <a:path w="393" h="272">
                  <a:moveTo>
                    <a:pt x="121" y="71"/>
                  </a:moveTo>
                  <a:lnTo>
                    <a:pt x="36" y="22"/>
                  </a:lnTo>
                  <a:lnTo>
                    <a:pt x="27" y="18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5" y="31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98" y="116"/>
                  </a:lnTo>
                  <a:lnTo>
                    <a:pt x="54" y="143"/>
                  </a:lnTo>
                  <a:lnTo>
                    <a:pt x="45" y="147"/>
                  </a:lnTo>
                  <a:lnTo>
                    <a:pt x="40" y="156"/>
                  </a:lnTo>
                  <a:lnTo>
                    <a:pt x="40" y="165"/>
                  </a:lnTo>
                  <a:lnTo>
                    <a:pt x="40" y="174"/>
                  </a:lnTo>
                  <a:lnTo>
                    <a:pt x="49" y="178"/>
                  </a:lnTo>
                  <a:lnTo>
                    <a:pt x="54" y="183"/>
                  </a:lnTo>
                  <a:lnTo>
                    <a:pt x="63" y="183"/>
                  </a:lnTo>
                  <a:lnTo>
                    <a:pt x="72" y="183"/>
                  </a:lnTo>
                  <a:lnTo>
                    <a:pt x="139" y="143"/>
                  </a:lnTo>
                  <a:lnTo>
                    <a:pt x="197" y="178"/>
                  </a:lnTo>
                  <a:lnTo>
                    <a:pt x="112" y="223"/>
                  </a:lnTo>
                  <a:lnTo>
                    <a:pt x="103" y="232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8" y="254"/>
                  </a:lnTo>
                  <a:lnTo>
                    <a:pt x="103" y="263"/>
                  </a:lnTo>
                  <a:lnTo>
                    <a:pt x="112" y="268"/>
                  </a:lnTo>
                  <a:lnTo>
                    <a:pt x="121" y="268"/>
                  </a:lnTo>
                  <a:lnTo>
                    <a:pt x="130" y="263"/>
                  </a:lnTo>
                  <a:lnTo>
                    <a:pt x="241" y="201"/>
                  </a:lnTo>
                  <a:lnTo>
                    <a:pt x="366" y="272"/>
                  </a:lnTo>
                  <a:lnTo>
                    <a:pt x="393" y="228"/>
                  </a:lnTo>
                  <a:lnTo>
                    <a:pt x="268" y="156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64" y="9"/>
                  </a:lnTo>
                  <a:lnTo>
                    <a:pt x="255" y="4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4"/>
                  </a:lnTo>
                  <a:lnTo>
                    <a:pt x="228" y="13"/>
                  </a:lnTo>
                  <a:lnTo>
                    <a:pt x="228" y="22"/>
                  </a:lnTo>
                  <a:lnTo>
                    <a:pt x="223" y="129"/>
                  </a:lnTo>
                  <a:lnTo>
                    <a:pt x="165" y="94"/>
                  </a:lnTo>
                  <a:lnTo>
                    <a:pt x="170" y="18"/>
                  </a:lnTo>
                  <a:lnTo>
                    <a:pt x="165" y="9"/>
                  </a:lnTo>
                  <a:lnTo>
                    <a:pt x="161" y="4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4" y="4"/>
                  </a:lnTo>
                  <a:lnTo>
                    <a:pt x="130" y="9"/>
                  </a:lnTo>
                  <a:lnTo>
                    <a:pt x="125" y="18"/>
                  </a:lnTo>
                  <a:lnTo>
                    <a:pt x="121" y="7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7" name="Freeform 45"/>
            <p:cNvSpPr>
              <a:spLocks/>
            </p:cNvSpPr>
            <p:nvPr/>
          </p:nvSpPr>
          <p:spPr bwMode="auto">
            <a:xfrm>
              <a:off x="982" y="626"/>
              <a:ext cx="393" cy="277"/>
            </a:xfrm>
            <a:custGeom>
              <a:avLst/>
              <a:gdLst/>
              <a:ahLst/>
              <a:cxnLst>
                <a:cxn ang="0">
                  <a:pos x="98" y="156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23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9" y="246"/>
                </a:cxn>
                <a:cxn ang="0">
                  <a:pos x="14" y="250"/>
                </a:cxn>
                <a:cxn ang="0">
                  <a:pos x="23" y="250"/>
                </a:cxn>
                <a:cxn ang="0">
                  <a:pos x="36" y="250"/>
                </a:cxn>
                <a:cxn ang="0">
                  <a:pos x="125" y="196"/>
                </a:cxn>
                <a:cxn ang="0">
                  <a:pos x="125" y="250"/>
                </a:cxn>
                <a:cxn ang="0">
                  <a:pos x="125" y="263"/>
                </a:cxn>
                <a:cxn ang="0">
                  <a:pos x="130" y="268"/>
                </a:cxn>
                <a:cxn ang="0">
                  <a:pos x="139" y="272"/>
                </a:cxn>
                <a:cxn ang="0">
                  <a:pos x="143" y="277"/>
                </a:cxn>
                <a:cxn ang="0">
                  <a:pos x="152" y="277"/>
                </a:cxn>
                <a:cxn ang="0">
                  <a:pos x="161" y="272"/>
                </a:cxn>
                <a:cxn ang="0">
                  <a:pos x="165" y="263"/>
                </a:cxn>
                <a:cxn ang="0">
                  <a:pos x="165" y="254"/>
                </a:cxn>
                <a:cxn ang="0">
                  <a:pos x="165" y="178"/>
                </a:cxn>
                <a:cxn ang="0">
                  <a:pos x="223" y="143"/>
                </a:cxn>
                <a:cxn ang="0">
                  <a:pos x="223" y="241"/>
                </a:cxn>
                <a:cxn ang="0">
                  <a:pos x="223" y="250"/>
                </a:cxn>
                <a:cxn ang="0">
                  <a:pos x="228" y="259"/>
                </a:cxn>
                <a:cxn ang="0">
                  <a:pos x="237" y="263"/>
                </a:cxn>
                <a:cxn ang="0">
                  <a:pos x="246" y="268"/>
                </a:cxn>
                <a:cxn ang="0">
                  <a:pos x="255" y="268"/>
                </a:cxn>
                <a:cxn ang="0">
                  <a:pos x="259" y="263"/>
                </a:cxn>
                <a:cxn ang="0">
                  <a:pos x="264" y="254"/>
                </a:cxn>
                <a:cxn ang="0">
                  <a:pos x="268" y="246"/>
                </a:cxn>
                <a:cxn ang="0">
                  <a:pos x="268" y="116"/>
                </a:cxn>
                <a:cxn ang="0">
                  <a:pos x="393" y="44"/>
                </a:cxn>
                <a:cxn ang="0">
                  <a:pos x="366" y="0"/>
                </a:cxn>
                <a:cxn ang="0">
                  <a:pos x="241" y="71"/>
                </a:cxn>
                <a:cxn ang="0">
                  <a:pos x="125" y="4"/>
                </a:cxn>
                <a:cxn ang="0">
                  <a:pos x="121" y="0"/>
                </a:cxn>
                <a:cxn ang="0">
                  <a:pos x="112" y="0"/>
                </a:cxn>
                <a:cxn ang="0">
                  <a:pos x="103" y="4"/>
                </a:cxn>
                <a:cxn ang="0">
                  <a:pos x="98" y="9"/>
                </a:cxn>
                <a:cxn ang="0">
                  <a:pos x="94" y="18"/>
                </a:cxn>
                <a:cxn ang="0">
                  <a:pos x="94" y="26"/>
                </a:cxn>
                <a:cxn ang="0">
                  <a:pos x="98" y="35"/>
                </a:cxn>
                <a:cxn ang="0">
                  <a:pos x="107" y="40"/>
                </a:cxn>
                <a:cxn ang="0">
                  <a:pos x="197" y="98"/>
                </a:cxn>
                <a:cxn ang="0">
                  <a:pos x="139" y="129"/>
                </a:cxn>
                <a:cxn ang="0">
                  <a:pos x="72" y="89"/>
                </a:cxn>
                <a:cxn ang="0">
                  <a:pos x="63" y="85"/>
                </a:cxn>
                <a:cxn ang="0">
                  <a:pos x="58" y="85"/>
                </a:cxn>
                <a:cxn ang="0">
                  <a:pos x="49" y="89"/>
                </a:cxn>
                <a:cxn ang="0">
                  <a:pos x="45" y="98"/>
                </a:cxn>
                <a:cxn ang="0">
                  <a:pos x="45" y="102"/>
                </a:cxn>
                <a:cxn ang="0">
                  <a:pos x="45" y="111"/>
                </a:cxn>
                <a:cxn ang="0">
                  <a:pos x="45" y="120"/>
                </a:cxn>
                <a:cxn ang="0">
                  <a:pos x="54" y="125"/>
                </a:cxn>
                <a:cxn ang="0">
                  <a:pos x="98" y="156"/>
                </a:cxn>
              </a:cxnLst>
              <a:rect l="0" t="0" r="r" b="b"/>
              <a:pathLst>
                <a:path w="393" h="277">
                  <a:moveTo>
                    <a:pt x="98" y="156"/>
                  </a:moveTo>
                  <a:lnTo>
                    <a:pt x="9" y="205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9" y="246"/>
                  </a:lnTo>
                  <a:lnTo>
                    <a:pt x="14" y="250"/>
                  </a:lnTo>
                  <a:lnTo>
                    <a:pt x="23" y="250"/>
                  </a:lnTo>
                  <a:lnTo>
                    <a:pt x="36" y="250"/>
                  </a:lnTo>
                  <a:lnTo>
                    <a:pt x="125" y="196"/>
                  </a:lnTo>
                  <a:lnTo>
                    <a:pt x="125" y="250"/>
                  </a:lnTo>
                  <a:lnTo>
                    <a:pt x="125" y="263"/>
                  </a:lnTo>
                  <a:lnTo>
                    <a:pt x="130" y="268"/>
                  </a:lnTo>
                  <a:lnTo>
                    <a:pt x="139" y="272"/>
                  </a:lnTo>
                  <a:lnTo>
                    <a:pt x="143" y="277"/>
                  </a:lnTo>
                  <a:lnTo>
                    <a:pt x="152" y="277"/>
                  </a:lnTo>
                  <a:lnTo>
                    <a:pt x="161" y="272"/>
                  </a:lnTo>
                  <a:lnTo>
                    <a:pt x="165" y="263"/>
                  </a:lnTo>
                  <a:lnTo>
                    <a:pt x="165" y="254"/>
                  </a:lnTo>
                  <a:lnTo>
                    <a:pt x="165" y="178"/>
                  </a:lnTo>
                  <a:lnTo>
                    <a:pt x="223" y="143"/>
                  </a:lnTo>
                  <a:lnTo>
                    <a:pt x="223" y="241"/>
                  </a:lnTo>
                  <a:lnTo>
                    <a:pt x="223" y="250"/>
                  </a:lnTo>
                  <a:lnTo>
                    <a:pt x="228" y="259"/>
                  </a:lnTo>
                  <a:lnTo>
                    <a:pt x="237" y="263"/>
                  </a:lnTo>
                  <a:lnTo>
                    <a:pt x="246" y="268"/>
                  </a:lnTo>
                  <a:lnTo>
                    <a:pt x="255" y="268"/>
                  </a:lnTo>
                  <a:lnTo>
                    <a:pt x="259" y="263"/>
                  </a:lnTo>
                  <a:lnTo>
                    <a:pt x="264" y="254"/>
                  </a:lnTo>
                  <a:lnTo>
                    <a:pt x="268" y="246"/>
                  </a:lnTo>
                  <a:lnTo>
                    <a:pt x="268" y="116"/>
                  </a:lnTo>
                  <a:lnTo>
                    <a:pt x="393" y="44"/>
                  </a:lnTo>
                  <a:lnTo>
                    <a:pt x="366" y="0"/>
                  </a:lnTo>
                  <a:lnTo>
                    <a:pt x="241" y="71"/>
                  </a:lnTo>
                  <a:lnTo>
                    <a:pt x="125" y="4"/>
                  </a:lnTo>
                  <a:lnTo>
                    <a:pt x="121" y="0"/>
                  </a:lnTo>
                  <a:lnTo>
                    <a:pt x="112" y="0"/>
                  </a:lnTo>
                  <a:lnTo>
                    <a:pt x="103" y="4"/>
                  </a:lnTo>
                  <a:lnTo>
                    <a:pt x="98" y="9"/>
                  </a:lnTo>
                  <a:lnTo>
                    <a:pt x="94" y="18"/>
                  </a:lnTo>
                  <a:lnTo>
                    <a:pt x="94" y="26"/>
                  </a:lnTo>
                  <a:lnTo>
                    <a:pt x="98" y="35"/>
                  </a:lnTo>
                  <a:lnTo>
                    <a:pt x="107" y="40"/>
                  </a:lnTo>
                  <a:lnTo>
                    <a:pt x="197" y="98"/>
                  </a:lnTo>
                  <a:lnTo>
                    <a:pt x="139" y="129"/>
                  </a:lnTo>
                  <a:lnTo>
                    <a:pt x="72" y="89"/>
                  </a:lnTo>
                  <a:lnTo>
                    <a:pt x="63" y="85"/>
                  </a:lnTo>
                  <a:lnTo>
                    <a:pt x="58" y="85"/>
                  </a:lnTo>
                  <a:lnTo>
                    <a:pt x="49" y="89"/>
                  </a:lnTo>
                  <a:lnTo>
                    <a:pt x="45" y="98"/>
                  </a:lnTo>
                  <a:lnTo>
                    <a:pt x="45" y="102"/>
                  </a:lnTo>
                  <a:lnTo>
                    <a:pt x="45" y="111"/>
                  </a:lnTo>
                  <a:lnTo>
                    <a:pt x="45" y="120"/>
                  </a:lnTo>
                  <a:lnTo>
                    <a:pt x="54" y="125"/>
                  </a:lnTo>
                  <a:lnTo>
                    <a:pt x="98" y="15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8" name="Freeform 46"/>
            <p:cNvSpPr>
              <a:spLocks/>
            </p:cNvSpPr>
            <p:nvPr/>
          </p:nvSpPr>
          <p:spPr bwMode="auto">
            <a:xfrm>
              <a:off x="1210" y="648"/>
              <a:ext cx="299" cy="438"/>
            </a:xfrm>
            <a:custGeom>
              <a:avLst/>
              <a:gdLst/>
              <a:ahLst/>
              <a:cxnLst>
                <a:cxn ang="0">
                  <a:pos x="125" y="313"/>
                </a:cxn>
                <a:cxn ang="0">
                  <a:pos x="125" y="411"/>
                </a:cxn>
                <a:cxn ang="0">
                  <a:pos x="129" y="425"/>
                </a:cxn>
                <a:cxn ang="0">
                  <a:pos x="134" y="429"/>
                </a:cxn>
                <a:cxn ang="0">
                  <a:pos x="143" y="434"/>
                </a:cxn>
                <a:cxn ang="0">
                  <a:pos x="147" y="438"/>
                </a:cxn>
                <a:cxn ang="0">
                  <a:pos x="156" y="434"/>
                </a:cxn>
                <a:cxn ang="0">
                  <a:pos x="165" y="429"/>
                </a:cxn>
                <a:cxn ang="0">
                  <a:pos x="174" y="425"/>
                </a:cxn>
                <a:cxn ang="0">
                  <a:pos x="174" y="411"/>
                </a:cxn>
                <a:cxn ang="0">
                  <a:pos x="174" y="308"/>
                </a:cxn>
                <a:cxn ang="0">
                  <a:pos x="223" y="335"/>
                </a:cxn>
                <a:cxn ang="0">
                  <a:pos x="232" y="340"/>
                </a:cxn>
                <a:cxn ang="0">
                  <a:pos x="241" y="340"/>
                </a:cxn>
                <a:cxn ang="0">
                  <a:pos x="250" y="335"/>
                </a:cxn>
                <a:cxn ang="0">
                  <a:pos x="254" y="331"/>
                </a:cxn>
                <a:cxn ang="0">
                  <a:pos x="254" y="322"/>
                </a:cxn>
                <a:cxn ang="0">
                  <a:pos x="254" y="317"/>
                </a:cxn>
                <a:cxn ang="0">
                  <a:pos x="254" y="308"/>
                </a:cxn>
                <a:cxn ang="0">
                  <a:pos x="245" y="300"/>
                </a:cxn>
                <a:cxn ang="0">
                  <a:pos x="178" y="264"/>
                </a:cxn>
                <a:cxn ang="0">
                  <a:pos x="178" y="192"/>
                </a:cxn>
                <a:cxn ang="0">
                  <a:pos x="263" y="246"/>
                </a:cxn>
                <a:cxn ang="0">
                  <a:pos x="272" y="250"/>
                </a:cxn>
                <a:cxn ang="0">
                  <a:pos x="281" y="250"/>
                </a:cxn>
                <a:cxn ang="0">
                  <a:pos x="290" y="246"/>
                </a:cxn>
                <a:cxn ang="0">
                  <a:pos x="294" y="241"/>
                </a:cxn>
                <a:cxn ang="0">
                  <a:pos x="299" y="232"/>
                </a:cxn>
                <a:cxn ang="0">
                  <a:pos x="299" y="224"/>
                </a:cxn>
                <a:cxn ang="0">
                  <a:pos x="294" y="215"/>
                </a:cxn>
                <a:cxn ang="0">
                  <a:pos x="285" y="210"/>
                </a:cxn>
                <a:cxn ang="0">
                  <a:pos x="178" y="143"/>
                </a:cxn>
                <a:cxn ang="0">
                  <a:pos x="178" y="0"/>
                </a:cxn>
                <a:cxn ang="0">
                  <a:pos x="125" y="0"/>
                </a:cxn>
                <a:cxn ang="0">
                  <a:pos x="125" y="143"/>
                </a:cxn>
                <a:cxn ang="0">
                  <a:pos x="9" y="210"/>
                </a:cxn>
                <a:cxn ang="0">
                  <a:pos x="4" y="215"/>
                </a:cxn>
                <a:cxn ang="0">
                  <a:pos x="0" y="224"/>
                </a:cxn>
                <a:cxn ang="0">
                  <a:pos x="0" y="232"/>
                </a:cxn>
                <a:cxn ang="0">
                  <a:pos x="0" y="237"/>
                </a:cxn>
                <a:cxn ang="0">
                  <a:pos x="4" y="246"/>
                </a:cxn>
                <a:cxn ang="0">
                  <a:pos x="13" y="250"/>
                </a:cxn>
                <a:cxn ang="0">
                  <a:pos x="22" y="250"/>
                </a:cxn>
                <a:cxn ang="0">
                  <a:pos x="31" y="246"/>
                </a:cxn>
                <a:cxn ang="0">
                  <a:pos x="125" y="197"/>
                </a:cxn>
                <a:cxn ang="0">
                  <a:pos x="125" y="264"/>
                </a:cxn>
                <a:cxn ang="0">
                  <a:pos x="53" y="300"/>
                </a:cxn>
                <a:cxn ang="0">
                  <a:pos x="49" y="304"/>
                </a:cxn>
                <a:cxn ang="0">
                  <a:pos x="44" y="313"/>
                </a:cxn>
                <a:cxn ang="0">
                  <a:pos x="44" y="322"/>
                </a:cxn>
                <a:cxn ang="0">
                  <a:pos x="49" y="326"/>
                </a:cxn>
                <a:cxn ang="0">
                  <a:pos x="53" y="331"/>
                </a:cxn>
                <a:cxn ang="0">
                  <a:pos x="62" y="335"/>
                </a:cxn>
                <a:cxn ang="0">
                  <a:pos x="67" y="335"/>
                </a:cxn>
                <a:cxn ang="0">
                  <a:pos x="76" y="335"/>
                </a:cxn>
                <a:cxn ang="0">
                  <a:pos x="125" y="313"/>
                </a:cxn>
              </a:cxnLst>
              <a:rect l="0" t="0" r="r" b="b"/>
              <a:pathLst>
                <a:path w="299" h="438">
                  <a:moveTo>
                    <a:pt x="125" y="313"/>
                  </a:moveTo>
                  <a:lnTo>
                    <a:pt x="125" y="411"/>
                  </a:lnTo>
                  <a:lnTo>
                    <a:pt x="129" y="425"/>
                  </a:lnTo>
                  <a:lnTo>
                    <a:pt x="134" y="429"/>
                  </a:lnTo>
                  <a:lnTo>
                    <a:pt x="143" y="434"/>
                  </a:lnTo>
                  <a:lnTo>
                    <a:pt x="147" y="438"/>
                  </a:lnTo>
                  <a:lnTo>
                    <a:pt x="156" y="434"/>
                  </a:lnTo>
                  <a:lnTo>
                    <a:pt x="165" y="429"/>
                  </a:lnTo>
                  <a:lnTo>
                    <a:pt x="174" y="425"/>
                  </a:lnTo>
                  <a:lnTo>
                    <a:pt x="174" y="411"/>
                  </a:lnTo>
                  <a:lnTo>
                    <a:pt x="174" y="308"/>
                  </a:lnTo>
                  <a:lnTo>
                    <a:pt x="223" y="335"/>
                  </a:lnTo>
                  <a:lnTo>
                    <a:pt x="232" y="340"/>
                  </a:lnTo>
                  <a:lnTo>
                    <a:pt x="241" y="340"/>
                  </a:lnTo>
                  <a:lnTo>
                    <a:pt x="250" y="335"/>
                  </a:lnTo>
                  <a:lnTo>
                    <a:pt x="254" y="331"/>
                  </a:lnTo>
                  <a:lnTo>
                    <a:pt x="254" y="322"/>
                  </a:lnTo>
                  <a:lnTo>
                    <a:pt x="254" y="317"/>
                  </a:lnTo>
                  <a:lnTo>
                    <a:pt x="254" y="308"/>
                  </a:lnTo>
                  <a:lnTo>
                    <a:pt x="245" y="300"/>
                  </a:lnTo>
                  <a:lnTo>
                    <a:pt x="178" y="264"/>
                  </a:lnTo>
                  <a:lnTo>
                    <a:pt x="178" y="192"/>
                  </a:lnTo>
                  <a:lnTo>
                    <a:pt x="263" y="246"/>
                  </a:lnTo>
                  <a:lnTo>
                    <a:pt x="272" y="250"/>
                  </a:lnTo>
                  <a:lnTo>
                    <a:pt x="281" y="250"/>
                  </a:lnTo>
                  <a:lnTo>
                    <a:pt x="290" y="246"/>
                  </a:lnTo>
                  <a:lnTo>
                    <a:pt x="294" y="241"/>
                  </a:lnTo>
                  <a:lnTo>
                    <a:pt x="299" y="232"/>
                  </a:lnTo>
                  <a:lnTo>
                    <a:pt x="299" y="224"/>
                  </a:lnTo>
                  <a:lnTo>
                    <a:pt x="294" y="215"/>
                  </a:lnTo>
                  <a:lnTo>
                    <a:pt x="285" y="210"/>
                  </a:lnTo>
                  <a:lnTo>
                    <a:pt x="178" y="143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125" y="143"/>
                  </a:lnTo>
                  <a:lnTo>
                    <a:pt x="9" y="210"/>
                  </a:lnTo>
                  <a:lnTo>
                    <a:pt x="4" y="215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7"/>
                  </a:lnTo>
                  <a:lnTo>
                    <a:pt x="4" y="246"/>
                  </a:lnTo>
                  <a:lnTo>
                    <a:pt x="13" y="250"/>
                  </a:lnTo>
                  <a:lnTo>
                    <a:pt x="22" y="250"/>
                  </a:lnTo>
                  <a:lnTo>
                    <a:pt x="31" y="246"/>
                  </a:lnTo>
                  <a:lnTo>
                    <a:pt x="125" y="197"/>
                  </a:lnTo>
                  <a:lnTo>
                    <a:pt x="125" y="264"/>
                  </a:lnTo>
                  <a:lnTo>
                    <a:pt x="53" y="300"/>
                  </a:lnTo>
                  <a:lnTo>
                    <a:pt x="49" y="304"/>
                  </a:lnTo>
                  <a:lnTo>
                    <a:pt x="44" y="313"/>
                  </a:lnTo>
                  <a:lnTo>
                    <a:pt x="44" y="322"/>
                  </a:lnTo>
                  <a:lnTo>
                    <a:pt x="49" y="326"/>
                  </a:lnTo>
                  <a:lnTo>
                    <a:pt x="53" y="331"/>
                  </a:lnTo>
                  <a:lnTo>
                    <a:pt x="62" y="335"/>
                  </a:lnTo>
                  <a:lnTo>
                    <a:pt x="67" y="335"/>
                  </a:lnTo>
                  <a:lnTo>
                    <a:pt x="76" y="335"/>
                  </a:lnTo>
                  <a:lnTo>
                    <a:pt x="125" y="313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19" name="Freeform 47"/>
            <p:cNvSpPr>
              <a:spLocks/>
            </p:cNvSpPr>
            <p:nvPr/>
          </p:nvSpPr>
          <p:spPr bwMode="auto">
            <a:xfrm>
              <a:off x="1348" y="626"/>
              <a:ext cx="393" cy="272"/>
            </a:xfrm>
            <a:custGeom>
              <a:avLst/>
              <a:gdLst/>
              <a:ahLst/>
              <a:cxnLst>
                <a:cxn ang="0">
                  <a:pos x="272" y="201"/>
                </a:cxn>
                <a:cxn ang="0">
                  <a:pos x="357" y="250"/>
                </a:cxn>
                <a:cxn ang="0">
                  <a:pos x="366" y="254"/>
                </a:cxn>
                <a:cxn ang="0">
                  <a:pos x="375" y="254"/>
                </a:cxn>
                <a:cxn ang="0">
                  <a:pos x="384" y="250"/>
                </a:cxn>
                <a:cxn ang="0">
                  <a:pos x="388" y="241"/>
                </a:cxn>
                <a:cxn ang="0">
                  <a:pos x="393" y="232"/>
                </a:cxn>
                <a:cxn ang="0">
                  <a:pos x="393" y="223"/>
                </a:cxn>
                <a:cxn ang="0">
                  <a:pos x="388" y="214"/>
                </a:cxn>
                <a:cxn ang="0">
                  <a:pos x="384" y="210"/>
                </a:cxn>
                <a:cxn ang="0">
                  <a:pos x="295" y="156"/>
                </a:cxn>
                <a:cxn ang="0">
                  <a:pos x="339" y="129"/>
                </a:cxn>
                <a:cxn ang="0">
                  <a:pos x="348" y="125"/>
                </a:cxn>
                <a:cxn ang="0">
                  <a:pos x="353" y="116"/>
                </a:cxn>
                <a:cxn ang="0">
                  <a:pos x="353" y="107"/>
                </a:cxn>
                <a:cxn ang="0">
                  <a:pos x="353" y="98"/>
                </a:cxn>
                <a:cxn ang="0">
                  <a:pos x="344" y="94"/>
                </a:cxn>
                <a:cxn ang="0">
                  <a:pos x="339" y="89"/>
                </a:cxn>
                <a:cxn ang="0">
                  <a:pos x="330" y="89"/>
                </a:cxn>
                <a:cxn ang="0">
                  <a:pos x="321" y="89"/>
                </a:cxn>
                <a:cxn ang="0">
                  <a:pos x="254" y="129"/>
                </a:cxn>
                <a:cxn ang="0">
                  <a:pos x="196" y="94"/>
                </a:cxn>
                <a:cxn ang="0">
                  <a:pos x="281" y="49"/>
                </a:cxn>
                <a:cxn ang="0">
                  <a:pos x="290" y="40"/>
                </a:cxn>
                <a:cxn ang="0">
                  <a:pos x="295" y="31"/>
                </a:cxn>
                <a:cxn ang="0">
                  <a:pos x="295" y="26"/>
                </a:cxn>
                <a:cxn ang="0">
                  <a:pos x="295" y="18"/>
                </a:cxn>
                <a:cxn ang="0">
                  <a:pos x="290" y="9"/>
                </a:cxn>
                <a:cxn ang="0">
                  <a:pos x="281" y="4"/>
                </a:cxn>
                <a:cxn ang="0">
                  <a:pos x="272" y="4"/>
                </a:cxn>
                <a:cxn ang="0">
                  <a:pos x="263" y="9"/>
                </a:cxn>
                <a:cxn ang="0">
                  <a:pos x="152" y="71"/>
                </a:cxn>
                <a:cxn ang="0">
                  <a:pos x="27" y="0"/>
                </a:cxn>
                <a:cxn ang="0">
                  <a:pos x="0" y="44"/>
                </a:cxn>
                <a:cxn ang="0">
                  <a:pos x="125" y="116"/>
                </a:cxn>
                <a:cxn ang="0">
                  <a:pos x="125" y="250"/>
                </a:cxn>
                <a:cxn ang="0">
                  <a:pos x="125" y="259"/>
                </a:cxn>
                <a:cxn ang="0">
                  <a:pos x="129" y="263"/>
                </a:cxn>
                <a:cxn ang="0">
                  <a:pos x="138" y="268"/>
                </a:cxn>
                <a:cxn ang="0">
                  <a:pos x="143" y="272"/>
                </a:cxn>
                <a:cxn ang="0">
                  <a:pos x="152" y="272"/>
                </a:cxn>
                <a:cxn ang="0">
                  <a:pos x="161" y="268"/>
                </a:cxn>
                <a:cxn ang="0">
                  <a:pos x="165" y="259"/>
                </a:cxn>
                <a:cxn ang="0">
                  <a:pos x="165" y="250"/>
                </a:cxn>
                <a:cxn ang="0">
                  <a:pos x="170" y="143"/>
                </a:cxn>
                <a:cxn ang="0">
                  <a:pos x="228" y="178"/>
                </a:cxn>
                <a:cxn ang="0">
                  <a:pos x="223" y="254"/>
                </a:cxn>
                <a:cxn ang="0">
                  <a:pos x="228" y="263"/>
                </a:cxn>
                <a:cxn ang="0">
                  <a:pos x="232" y="268"/>
                </a:cxn>
                <a:cxn ang="0">
                  <a:pos x="237" y="272"/>
                </a:cxn>
                <a:cxn ang="0">
                  <a:pos x="245" y="272"/>
                </a:cxn>
                <a:cxn ang="0">
                  <a:pos x="254" y="272"/>
                </a:cxn>
                <a:cxn ang="0">
                  <a:pos x="259" y="268"/>
                </a:cxn>
                <a:cxn ang="0">
                  <a:pos x="263" y="263"/>
                </a:cxn>
                <a:cxn ang="0">
                  <a:pos x="268" y="254"/>
                </a:cxn>
                <a:cxn ang="0">
                  <a:pos x="272" y="201"/>
                </a:cxn>
              </a:cxnLst>
              <a:rect l="0" t="0" r="r" b="b"/>
              <a:pathLst>
                <a:path w="393" h="272">
                  <a:moveTo>
                    <a:pt x="272" y="201"/>
                  </a:moveTo>
                  <a:lnTo>
                    <a:pt x="357" y="250"/>
                  </a:lnTo>
                  <a:lnTo>
                    <a:pt x="366" y="254"/>
                  </a:lnTo>
                  <a:lnTo>
                    <a:pt x="375" y="254"/>
                  </a:lnTo>
                  <a:lnTo>
                    <a:pt x="384" y="250"/>
                  </a:lnTo>
                  <a:lnTo>
                    <a:pt x="388" y="241"/>
                  </a:lnTo>
                  <a:lnTo>
                    <a:pt x="393" y="232"/>
                  </a:lnTo>
                  <a:lnTo>
                    <a:pt x="393" y="223"/>
                  </a:lnTo>
                  <a:lnTo>
                    <a:pt x="388" y="214"/>
                  </a:lnTo>
                  <a:lnTo>
                    <a:pt x="384" y="210"/>
                  </a:lnTo>
                  <a:lnTo>
                    <a:pt x="295" y="156"/>
                  </a:lnTo>
                  <a:lnTo>
                    <a:pt x="339" y="129"/>
                  </a:lnTo>
                  <a:lnTo>
                    <a:pt x="348" y="125"/>
                  </a:lnTo>
                  <a:lnTo>
                    <a:pt x="353" y="116"/>
                  </a:lnTo>
                  <a:lnTo>
                    <a:pt x="353" y="107"/>
                  </a:lnTo>
                  <a:lnTo>
                    <a:pt x="353" y="98"/>
                  </a:lnTo>
                  <a:lnTo>
                    <a:pt x="344" y="94"/>
                  </a:lnTo>
                  <a:lnTo>
                    <a:pt x="339" y="89"/>
                  </a:lnTo>
                  <a:lnTo>
                    <a:pt x="330" y="89"/>
                  </a:lnTo>
                  <a:lnTo>
                    <a:pt x="321" y="89"/>
                  </a:lnTo>
                  <a:lnTo>
                    <a:pt x="254" y="129"/>
                  </a:lnTo>
                  <a:lnTo>
                    <a:pt x="196" y="94"/>
                  </a:lnTo>
                  <a:lnTo>
                    <a:pt x="281" y="49"/>
                  </a:lnTo>
                  <a:lnTo>
                    <a:pt x="290" y="40"/>
                  </a:lnTo>
                  <a:lnTo>
                    <a:pt x="295" y="31"/>
                  </a:lnTo>
                  <a:lnTo>
                    <a:pt x="295" y="26"/>
                  </a:lnTo>
                  <a:lnTo>
                    <a:pt x="295" y="18"/>
                  </a:lnTo>
                  <a:lnTo>
                    <a:pt x="290" y="9"/>
                  </a:lnTo>
                  <a:lnTo>
                    <a:pt x="281" y="4"/>
                  </a:lnTo>
                  <a:lnTo>
                    <a:pt x="272" y="4"/>
                  </a:lnTo>
                  <a:lnTo>
                    <a:pt x="263" y="9"/>
                  </a:lnTo>
                  <a:lnTo>
                    <a:pt x="152" y="71"/>
                  </a:lnTo>
                  <a:lnTo>
                    <a:pt x="27" y="0"/>
                  </a:lnTo>
                  <a:lnTo>
                    <a:pt x="0" y="44"/>
                  </a:lnTo>
                  <a:lnTo>
                    <a:pt x="125" y="116"/>
                  </a:lnTo>
                  <a:lnTo>
                    <a:pt x="125" y="250"/>
                  </a:lnTo>
                  <a:lnTo>
                    <a:pt x="125" y="259"/>
                  </a:lnTo>
                  <a:lnTo>
                    <a:pt x="129" y="263"/>
                  </a:lnTo>
                  <a:lnTo>
                    <a:pt x="138" y="268"/>
                  </a:lnTo>
                  <a:lnTo>
                    <a:pt x="143" y="272"/>
                  </a:lnTo>
                  <a:lnTo>
                    <a:pt x="152" y="272"/>
                  </a:lnTo>
                  <a:lnTo>
                    <a:pt x="161" y="268"/>
                  </a:lnTo>
                  <a:lnTo>
                    <a:pt x="165" y="259"/>
                  </a:lnTo>
                  <a:lnTo>
                    <a:pt x="165" y="250"/>
                  </a:lnTo>
                  <a:lnTo>
                    <a:pt x="170" y="143"/>
                  </a:lnTo>
                  <a:lnTo>
                    <a:pt x="228" y="178"/>
                  </a:lnTo>
                  <a:lnTo>
                    <a:pt x="223" y="254"/>
                  </a:lnTo>
                  <a:lnTo>
                    <a:pt x="228" y="263"/>
                  </a:lnTo>
                  <a:lnTo>
                    <a:pt x="232" y="268"/>
                  </a:lnTo>
                  <a:lnTo>
                    <a:pt x="237" y="272"/>
                  </a:lnTo>
                  <a:lnTo>
                    <a:pt x="245" y="272"/>
                  </a:lnTo>
                  <a:lnTo>
                    <a:pt x="254" y="272"/>
                  </a:lnTo>
                  <a:lnTo>
                    <a:pt x="259" y="268"/>
                  </a:lnTo>
                  <a:lnTo>
                    <a:pt x="263" y="263"/>
                  </a:lnTo>
                  <a:lnTo>
                    <a:pt x="268" y="254"/>
                  </a:lnTo>
                  <a:lnTo>
                    <a:pt x="272" y="20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20" name="Freeform 48"/>
            <p:cNvSpPr>
              <a:spLocks/>
            </p:cNvSpPr>
            <p:nvPr/>
          </p:nvSpPr>
          <p:spPr bwMode="auto">
            <a:xfrm>
              <a:off x="1348" y="393"/>
              <a:ext cx="393" cy="277"/>
            </a:xfrm>
            <a:custGeom>
              <a:avLst/>
              <a:gdLst/>
              <a:ahLst/>
              <a:cxnLst>
                <a:cxn ang="0">
                  <a:pos x="295" y="121"/>
                </a:cxn>
                <a:cxn ang="0">
                  <a:pos x="384" y="72"/>
                </a:cxn>
                <a:cxn ang="0">
                  <a:pos x="393" y="63"/>
                </a:cxn>
                <a:cxn ang="0">
                  <a:pos x="393" y="54"/>
                </a:cxn>
                <a:cxn ang="0">
                  <a:pos x="393" y="49"/>
                </a:cxn>
                <a:cxn ang="0">
                  <a:pos x="393" y="40"/>
                </a:cxn>
                <a:cxn ang="0">
                  <a:pos x="384" y="31"/>
                </a:cxn>
                <a:cxn ang="0">
                  <a:pos x="379" y="27"/>
                </a:cxn>
                <a:cxn ang="0">
                  <a:pos x="370" y="27"/>
                </a:cxn>
                <a:cxn ang="0">
                  <a:pos x="357" y="27"/>
                </a:cxn>
                <a:cxn ang="0">
                  <a:pos x="268" y="81"/>
                </a:cxn>
                <a:cxn ang="0">
                  <a:pos x="268" y="27"/>
                </a:cxn>
                <a:cxn ang="0">
                  <a:pos x="268" y="14"/>
                </a:cxn>
                <a:cxn ang="0">
                  <a:pos x="263" y="9"/>
                </a:cxn>
                <a:cxn ang="0">
                  <a:pos x="254" y="5"/>
                </a:cxn>
                <a:cxn ang="0">
                  <a:pos x="250" y="0"/>
                </a:cxn>
                <a:cxn ang="0">
                  <a:pos x="241" y="5"/>
                </a:cxn>
                <a:cxn ang="0">
                  <a:pos x="232" y="5"/>
                </a:cxn>
                <a:cxn ang="0">
                  <a:pos x="228" y="14"/>
                </a:cxn>
                <a:cxn ang="0">
                  <a:pos x="228" y="23"/>
                </a:cxn>
                <a:cxn ang="0">
                  <a:pos x="228" y="99"/>
                </a:cxn>
                <a:cxn ang="0">
                  <a:pos x="170" y="134"/>
                </a:cxn>
                <a:cxn ang="0">
                  <a:pos x="170" y="36"/>
                </a:cxn>
                <a:cxn ang="0">
                  <a:pos x="170" y="27"/>
                </a:cxn>
                <a:cxn ang="0">
                  <a:pos x="165" y="18"/>
                </a:cxn>
                <a:cxn ang="0">
                  <a:pos x="156" y="14"/>
                </a:cxn>
                <a:cxn ang="0">
                  <a:pos x="147" y="9"/>
                </a:cxn>
                <a:cxn ang="0">
                  <a:pos x="138" y="9"/>
                </a:cxn>
                <a:cxn ang="0">
                  <a:pos x="134" y="14"/>
                </a:cxn>
                <a:cxn ang="0">
                  <a:pos x="129" y="23"/>
                </a:cxn>
                <a:cxn ang="0">
                  <a:pos x="125" y="31"/>
                </a:cxn>
                <a:cxn ang="0">
                  <a:pos x="125" y="161"/>
                </a:cxn>
                <a:cxn ang="0">
                  <a:pos x="0" y="233"/>
                </a:cxn>
                <a:cxn ang="0">
                  <a:pos x="27" y="277"/>
                </a:cxn>
                <a:cxn ang="0">
                  <a:pos x="152" y="206"/>
                </a:cxn>
                <a:cxn ang="0">
                  <a:pos x="268" y="273"/>
                </a:cxn>
                <a:cxn ang="0">
                  <a:pos x="272" y="277"/>
                </a:cxn>
                <a:cxn ang="0">
                  <a:pos x="281" y="277"/>
                </a:cxn>
                <a:cxn ang="0">
                  <a:pos x="290" y="273"/>
                </a:cxn>
                <a:cxn ang="0">
                  <a:pos x="295" y="268"/>
                </a:cxn>
                <a:cxn ang="0">
                  <a:pos x="299" y="259"/>
                </a:cxn>
                <a:cxn ang="0">
                  <a:pos x="299" y="251"/>
                </a:cxn>
                <a:cxn ang="0">
                  <a:pos x="295" y="242"/>
                </a:cxn>
                <a:cxn ang="0">
                  <a:pos x="286" y="237"/>
                </a:cxn>
                <a:cxn ang="0">
                  <a:pos x="196" y="179"/>
                </a:cxn>
                <a:cxn ang="0">
                  <a:pos x="254" y="148"/>
                </a:cxn>
                <a:cxn ang="0">
                  <a:pos x="321" y="188"/>
                </a:cxn>
                <a:cxn ang="0">
                  <a:pos x="330" y="192"/>
                </a:cxn>
                <a:cxn ang="0">
                  <a:pos x="335" y="192"/>
                </a:cxn>
                <a:cxn ang="0">
                  <a:pos x="344" y="188"/>
                </a:cxn>
                <a:cxn ang="0">
                  <a:pos x="348" y="179"/>
                </a:cxn>
                <a:cxn ang="0">
                  <a:pos x="348" y="175"/>
                </a:cxn>
                <a:cxn ang="0">
                  <a:pos x="348" y="166"/>
                </a:cxn>
                <a:cxn ang="0">
                  <a:pos x="348" y="157"/>
                </a:cxn>
                <a:cxn ang="0">
                  <a:pos x="339" y="152"/>
                </a:cxn>
                <a:cxn ang="0">
                  <a:pos x="295" y="121"/>
                </a:cxn>
              </a:cxnLst>
              <a:rect l="0" t="0" r="r" b="b"/>
              <a:pathLst>
                <a:path w="393" h="277">
                  <a:moveTo>
                    <a:pt x="295" y="121"/>
                  </a:moveTo>
                  <a:lnTo>
                    <a:pt x="384" y="72"/>
                  </a:lnTo>
                  <a:lnTo>
                    <a:pt x="393" y="63"/>
                  </a:lnTo>
                  <a:lnTo>
                    <a:pt x="393" y="54"/>
                  </a:lnTo>
                  <a:lnTo>
                    <a:pt x="393" y="49"/>
                  </a:lnTo>
                  <a:lnTo>
                    <a:pt x="393" y="40"/>
                  </a:lnTo>
                  <a:lnTo>
                    <a:pt x="384" y="31"/>
                  </a:lnTo>
                  <a:lnTo>
                    <a:pt x="379" y="27"/>
                  </a:lnTo>
                  <a:lnTo>
                    <a:pt x="370" y="27"/>
                  </a:lnTo>
                  <a:lnTo>
                    <a:pt x="357" y="27"/>
                  </a:lnTo>
                  <a:lnTo>
                    <a:pt x="268" y="81"/>
                  </a:lnTo>
                  <a:lnTo>
                    <a:pt x="268" y="27"/>
                  </a:lnTo>
                  <a:lnTo>
                    <a:pt x="268" y="14"/>
                  </a:lnTo>
                  <a:lnTo>
                    <a:pt x="263" y="9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1" y="5"/>
                  </a:lnTo>
                  <a:lnTo>
                    <a:pt x="232" y="5"/>
                  </a:lnTo>
                  <a:lnTo>
                    <a:pt x="228" y="14"/>
                  </a:lnTo>
                  <a:lnTo>
                    <a:pt x="228" y="23"/>
                  </a:lnTo>
                  <a:lnTo>
                    <a:pt x="228" y="99"/>
                  </a:lnTo>
                  <a:lnTo>
                    <a:pt x="170" y="134"/>
                  </a:lnTo>
                  <a:lnTo>
                    <a:pt x="170" y="36"/>
                  </a:lnTo>
                  <a:lnTo>
                    <a:pt x="170" y="27"/>
                  </a:lnTo>
                  <a:lnTo>
                    <a:pt x="165" y="18"/>
                  </a:lnTo>
                  <a:lnTo>
                    <a:pt x="156" y="14"/>
                  </a:lnTo>
                  <a:lnTo>
                    <a:pt x="147" y="9"/>
                  </a:lnTo>
                  <a:lnTo>
                    <a:pt x="138" y="9"/>
                  </a:lnTo>
                  <a:lnTo>
                    <a:pt x="134" y="14"/>
                  </a:lnTo>
                  <a:lnTo>
                    <a:pt x="129" y="23"/>
                  </a:lnTo>
                  <a:lnTo>
                    <a:pt x="125" y="31"/>
                  </a:lnTo>
                  <a:lnTo>
                    <a:pt x="125" y="161"/>
                  </a:lnTo>
                  <a:lnTo>
                    <a:pt x="0" y="233"/>
                  </a:lnTo>
                  <a:lnTo>
                    <a:pt x="27" y="277"/>
                  </a:lnTo>
                  <a:lnTo>
                    <a:pt x="152" y="206"/>
                  </a:lnTo>
                  <a:lnTo>
                    <a:pt x="268" y="273"/>
                  </a:lnTo>
                  <a:lnTo>
                    <a:pt x="272" y="277"/>
                  </a:lnTo>
                  <a:lnTo>
                    <a:pt x="281" y="277"/>
                  </a:lnTo>
                  <a:lnTo>
                    <a:pt x="290" y="273"/>
                  </a:lnTo>
                  <a:lnTo>
                    <a:pt x="295" y="268"/>
                  </a:lnTo>
                  <a:lnTo>
                    <a:pt x="299" y="259"/>
                  </a:lnTo>
                  <a:lnTo>
                    <a:pt x="299" y="251"/>
                  </a:lnTo>
                  <a:lnTo>
                    <a:pt x="295" y="242"/>
                  </a:lnTo>
                  <a:lnTo>
                    <a:pt x="286" y="237"/>
                  </a:lnTo>
                  <a:lnTo>
                    <a:pt x="196" y="179"/>
                  </a:lnTo>
                  <a:lnTo>
                    <a:pt x="254" y="148"/>
                  </a:lnTo>
                  <a:lnTo>
                    <a:pt x="321" y="188"/>
                  </a:lnTo>
                  <a:lnTo>
                    <a:pt x="330" y="192"/>
                  </a:lnTo>
                  <a:lnTo>
                    <a:pt x="335" y="192"/>
                  </a:lnTo>
                  <a:lnTo>
                    <a:pt x="344" y="188"/>
                  </a:lnTo>
                  <a:lnTo>
                    <a:pt x="348" y="179"/>
                  </a:lnTo>
                  <a:lnTo>
                    <a:pt x="348" y="175"/>
                  </a:lnTo>
                  <a:lnTo>
                    <a:pt x="348" y="166"/>
                  </a:lnTo>
                  <a:lnTo>
                    <a:pt x="348" y="157"/>
                  </a:lnTo>
                  <a:lnTo>
                    <a:pt x="339" y="152"/>
                  </a:lnTo>
                  <a:lnTo>
                    <a:pt x="295" y="12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721" name="Freeform 49"/>
            <p:cNvSpPr>
              <a:spLocks/>
            </p:cNvSpPr>
            <p:nvPr/>
          </p:nvSpPr>
          <p:spPr bwMode="auto">
            <a:xfrm>
              <a:off x="1232" y="536"/>
              <a:ext cx="263" cy="22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49" y="67"/>
                </a:cxn>
                <a:cxn ang="0">
                  <a:pos x="67" y="0"/>
                </a:cxn>
                <a:cxn ang="0">
                  <a:pos x="134" y="23"/>
                </a:cxn>
                <a:cxn ang="0">
                  <a:pos x="201" y="0"/>
                </a:cxn>
                <a:cxn ang="0">
                  <a:pos x="214" y="67"/>
                </a:cxn>
                <a:cxn ang="0">
                  <a:pos x="263" y="116"/>
                </a:cxn>
                <a:cxn ang="0">
                  <a:pos x="214" y="161"/>
                </a:cxn>
                <a:cxn ang="0">
                  <a:pos x="201" y="228"/>
                </a:cxn>
                <a:cxn ang="0">
                  <a:pos x="134" y="210"/>
                </a:cxn>
                <a:cxn ang="0">
                  <a:pos x="67" y="228"/>
                </a:cxn>
                <a:cxn ang="0">
                  <a:pos x="49" y="161"/>
                </a:cxn>
                <a:cxn ang="0">
                  <a:pos x="0" y="116"/>
                </a:cxn>
              </a:cxnLst>
              <a:rect l="0" t="0" r="r" b="b"/>
              <a:pathLst>
                <a:path w="263" h="228">
                  <a:moveTo>
                    <a:pt x="0" y="116"/>
                  </a:moveTo>
                  <a:lnTo>
                    <a:pt x="49" y="67"/>
                  </a:lnTo>
                  <a:lnTo>
                    <a:pt x="67" y="0"/>
                  </a:lnTo>
                  <a:lnTo>
                    <a:pt x="134" y="23"/>
                  </a:lnTo>
                  <a:lnTo>
                    <a:pt x="201" y="0"/>
                  </a:lnTo>
                  <a:lnTo>
                    <a:pt x="214" y="67"/>
                  </a:lnTo>
                  <a:lnTo>
                    <a:pt x="263" y="116"/>
                  </a:lnTo>
                  <a:lnTo>
                    <a:pt x="214" y="161"/>
                  </a:lnTo>
                  <a:lnTo>
                    <a:pt x="201" y="228"/>
                  </a:lnTo>
                  <a:lnTo>
                    <a:pt x="134" y="210"/>
                  </a:lnTo>
                  <a:lnTo>
                    <a:pt x="67" y="228"/>
                  </a:lnTo>
                  <a:lnTo>
                    <a:pt x="49" y="161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54510"/>
                    <a:invGamma/>
                  </a:srgbClr>
                </a:gs>
                <a:gs pos="100000">
                  <a:srgbClr val="0099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4722" name="Rectangle 50"/>
          <p:cNvSpPr>
            <a:spLocks noChangeArrowheads="1"/>
          </p:cNvSpPr>
          <p:nvPr/>
        </p:nvSpPr>
        <p:spPr bwMode="auto">
          <a:xfrm>
            <a:off x="6024563" y="4876801"/>
            <a:ext cx="11985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ea typeface="宋体" charset="-122"/>
              </a:rPr>
              <a:t>set up …</a:t>
            </a:r>
          </a:p>
        </p:txBody>
      </p:sp>
      <p:sp>
        <p:nvSpPr>
          <p:cNvPr id="284723" name="Line 51"/>
          <p:cNvSpPr>
            <a:spLocks noChangeShapeType="1"/>
          </p:cNvSpPr>
          <p:nvPr/>
        </p:nvSpPr>
        <p:spPr bwMode="auto">
          <a:xfrm>
            <a:off x="2819400" y="5334000"/>
            <a:ext cx="73914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4724" name="Text Box 52"/>
          <p:cNvSpPr txBox="1">
            <a:spLocks noChangeArrowheads="1"/>
          </p:cNvSpPr>
          <p:nvPr/>
        </p:nvSpPr>
        <p:spPr bwMode="auto">
          <a:xfrm>
            <a:off x="30321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2546351" y="1397001"/>
            <a:ext cx="5294313" cy="620713"/>
            <a:chOff x="892" y="928"/>
            <a:chExt cx="3335" cy="391"/>
          </a:xfrm>
        </p:grpSpPr>
        <p:sp>
          <p:nvSpPr>
            <p:cNvPr id="285700" name="AutoShape 4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5701" name="Group 5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85702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5703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5704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5705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5706" name="Rectangle 10"/>
          <p:cNvSpPr>
            <a:spLocks noChangeArrowheads="1"/>
          </p:cNvSpPr>
          <p:nvPr/>
        </p:nvSpPr>
        <p:spPr bwMode="white">
          <a:xfrm>
            <a:off x="3149600" y="146050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Applications</a:t>
            </a:r>
            <a:endParaRPr lang="ko-KR" altLang="en-US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gray">
          <a:xfrm>
            <a:off x="2784476" y="2847975"/>
            <a:ext cx="7065963" cy="304800"/>
          </a:xfrm>
          <a:prstGeom prst="rect">
            <a:avLst/>
          </a:prstGeom>
          <a:gradFill rotWithShape="1">
            <a:gsLst>
              <a:gs pos="0">
                <a:srgbClr val="8EC9FE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5708" name="Group 12"/>
          <p:cNvGrpSpPr>
            <a:grpSpLocks/>
          </p:cNvGrpSpPr>
          <p:nvPr/>
        </p:nvGrpSpPr>
        <p:grpSpPr bwMode="auto">
          <a:xfrm>
            <a:off x="2382839" y="2771775"/>
            <a:ext cx="477837" cy="457200"/>
            <a:chOff x="448" y="243"/>
            <a:chExt cx="527" cy="525"/>
          </a:xfrm>
        </p:grpSpPr>
        <p:sp>
          <p:nvSpPr>
            <p:cNvPr id="285709" name="Rectangle 13"/>
            <p:cNvSpPr>
              <a:spLocks noChangeArrowheads="1"/>
            </p:cNvSpPr>
            <p:nvPr/>
          </p:nvSpPr>
          <p:spPr bwMode="gray">
            <a:xfrm rot="20642">
              <a:off x="448" y="288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0" name="Rectangle 14"/>
            <p:cNvSpPr>
              <a:spLocks noChangeArrowheads="1"/>
            </p:cNvSpPr>
            <p:nvPr/>
          </p:nvSpPr>
          <p:spPr bwMode="gray">
            <a:xfrm rot="20642">
              <a:off x="450" y="672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1" name="Rectangle 15"/>
            <p:cNvSpPr>
              <a:spLocks noChangeArrowheads="1"/>
            </p:cNvSpPr>
            <p:nvPr/>
          </p:nvSpPr>
          <p:spPr bwMode="gray">
            <a:xfrm rot="20642">
              <a:off x="646" y="481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2" name="Rectangle 16"/>
            <p:cNvSpPr>
              <a:spLocks noChangeArrowheads="1"/>
            </p:cNvSpPr>
            <p:nvPr/>
          </p:nvSpPr>
          <p:spPr bwMode="gray">
            <a:xfrm rot="20642">
              <a:off x="636" y="288"/>
              <a:ext cx="19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3" name="Rectangle 17"/>
            <p:cNvSpPr>
              <a:spLocks noChangeArrowheads="1"/>
            </p:cNvSpPr>
            <p:nvPr/>
          </p:nvSpPr>
          <p:spPr bwMode="gray">
            <a:xfrm rot="20642">
              <a:off x="645" y="671"/>
              <a:ext cx="140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4" name="Rectangle 18"/>
            <p:cNvSpPr>
              <a:spLocks noChangeArrowheads="1"/>
            </p:cNvSpPr>
            <p:nvPr/>
          </p:nvSpPr>
          <p:spPr bwMode="gray">
            <a:xfrm rot="-5400000">
              <a:off x="449" y="389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5" name="Rectangle 19"/>
            <p:cNvSpPr>
              <a:spLocks noChangeArrowheads="1"/>
            </p:cNvSpPr>
            <p:nvPr/>
          </p:nvSpPr>
          <p:spPr bwMode="gray">
            <a:xfrm rot="-5400000">
              <a:off x="445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6" name="Rectangle 20"/>
            <p:cNvSpPr>
              <a:spLocks noChangeArrowheads="1"/>
            </p:cNvSpPr>
            <p:nvPr/>
          </p:nvSpPr>
          <p:spPr bwMode="gray">
            <a:xfrm rot="-5400000">
              <a:off x="833" y="388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7" name="Rectangle 21"/>
            <p:cNvSpPr>
              <a:spLocks noChangeArrowheads="1"/>
            </p:cNvSpPr>
            <p:nvPr/>
          </p:nvSpPr>
          <p:spPr bwMode="gray">
            <a:xfrm rot="-5400000">
              <a:off x="829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8" name="Rectangle 22"/>
            <p:cNvSpPr>
              <a:spLocks noChangeArrowheads="1"/>
            </p:cNvSpPr>
            <p:nvPr/>
          </p:nvSpPr>
          <p:spPr bwMode="gray">
            <a:xfrm rot="20642">
              <a:off x="450" y="481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19" name="Rectangle 23"/>
            <p:cNvSpPr>
              <a:spLocks noChangeArrowheads="1"/>
            </p:cNvSpPr>
            <p:nvPr/>
          </p:nvSpPr>
          <p:spPr bwMode="gray">
            <a:xfrm rot="-5400000">
              <a:off x="544" y="291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0" name="Rectangle 24"/>
            <p:cNvSpPr>
              <a:spLocks noChangeArrowheads="1"/>
            </p:cNvSpPr>
            <p:nvPr/>
          </p:nvSpPr>
          <p:spPr bwMode="gray">
            <a:xfrm rot="-5400000">
              <a:off x="546" y="670"/>
              <a:ext cx="144" cy="51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1" name="Rectangle 25"/>
            <p:cNvSpPr>
              <a:spLocks noChangeArrowheads="1"/>
            </p:cNvSpPr>
            <p:nvPr/>
          </p:nvSpPr>
          <p:spPr bwMode="gray">
            <a:xfrm rot="-5400000">
              <a:off x="544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2" name="Rectangle 26"/>
            <p:cNvSpPr>
              <a:spLocks noChangeArrowheads="1"/>
            </p:cNvSpPr>
            <p:nvPr/>
          </p:nvSpPr>
          <p:spPr bwMode="gray">
            <a:xfrm rot="-5400000">
              <a:off x="736" y="292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3" name="Rectangle 27"/>
            <p:cNvSpPr>
              <a:spLocks noChangeArrowheads="1"/>
            </p:cNvSpPr>
            <p:nvPr/>
          </p:nvSpPr>
          <p:spPr bwMode="gray">
            <a:xfrm rot="-5400000">
              <a:off x="736" y="669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4" name="Rectangle 28"/>
            <p:cNvSpPr>
              <a:spLocks noChangeArrowheads="1"/>
            </p:cNvSpPr>
            <p:nvPr/>
          </p:nvSpPr>
          <p:spPr bwMode="gray">
            <a:xfrm rot="20642">
              <a:off x="829" y="480"/>
              <a:ext cx="146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5" name="Rectangle 29"/>
            <p:cNvSpPr>
              <a:spLocks noChangeArrowheads="1"/>
            </p:cNvSpPr>
            <p:nvPr/>
          </p:nvSpPr>
          <p:spPr bwMode="gray">
            <a:xfrm rot="-5400000">
              <a:off x="736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6" name="Rectangle 30"/>
            <p:cNvSpPr>
              <a:spLocks noChangeArrowheads="1"/>
            </p:cNvSpPr>
            <p:nvPr/>
          </p:nvSpPr>
          <p:spPr bwMode="gray">
            <a:xfrm rot="20642">
              <a:off x="734" y="577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7" name="Rectangle 31"/>
            <p:cNvSpPr>
              <a:spLocks noChangeArrowheads="1"/>
            </p:cNvSpPr>
            <p:nvPr/>
          </p:nvSpPr>
          <p:spPr bwMode="gray">
            <a:xfrm rot="20642">
              <a:off x="549" y="576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8" name="Rectangle 32"/>
            <p:cNvSpPr>
              <a:spLocks noChangeArrowheads="1"/>
            </p:cNvSpPr>
            <p:nvPr/>
          </p:nvSpPr>
          <p:spPr bwMode="gray">
            <a:xfrm rot="20642">
              <a:off x="839" y="671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29" name="Rectangle 33"/>
            <p:cNvSpPr>
              <a:spLocks noChangeArrowheads="1"/>
            </p:cNvSpPr>
            <p:nvPr/>
          </p:nvSpPr>
          <p:spPr bwMode="gray">
            <a:xfrm rot="20642">
              <a:off x="840" y="287"/>
              <a:ext cx="13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5730" name="Group 34"/>
            <p:cNvGrpSpPr>
              <a:grpSpLocks/>
            </p:cNvGrpSpPr>
            <p:nvPr/>
          </p:nvGrpSpPr>
          <p:grpSpPr bwMode="auto">
            <a:xfrm rot="60814">
              <a:off x="550" y="384"/>
              <a:ext cx="327" cy="51"/>
              <a:chOff x="586" y="575"/>
              <a:chExt cx="326" cy="51"/>
            </a:xfrm>
          </p:grpSpPr>
          <p:sp>
            <p:nvSpPr>
              <p:cNvPr id="285731" name="Rectangle 35"/>
              <p:cNvSpPr>
                <a:spLocks noChangeArrowheads="1"/>
              </p:cNvSpPr>
              <p:nvPr/>
            </p:nvSpPr>
            <p:spPr bwMode="gray">
              <a:xfrm rot="-40172">
                <a:off x="772" y="575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32" name="Rectangle 36"/>
              <p:cNvSpPr>
                <a:spLocks noChangeArrowheads="1"/>
              </p:cNvSpPr>
              <p:nvPr/>
            </p:nvSpPr>
            <p:spPr bwMode="gray">
              <a:xfrm rot="-40172">
                <a:off x="586" y="578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5733" name="Group 37"/>
            <p:cNvGrpSpPr>
              <a:grpSpLocks/>
            </p:cNvGrpSpPr>
            <p:nvPr/>
          </p:nvGrpSpPr>
          <p:grpSpPr bwMode="auto">
            <a:xfrm>
              <a:off x="688" y="344"/>
              <a:ext cx="48" cy="326"/>
              <a:chOff x="648" y="2736"/>
              <a:chExt cx="48" cy="336"/>
            </a:xfrm>
          </p:grpSpPr>
          <p:sp>
            <p:nvSpPr>
              <p:cNvPr id="285734" name="Rectangle 38"/>
              <p:cNvSpPr>
                <a:spLocks noChangeArrowheads="1"/>
              </p:cNvSpPr>
              <p:nvPr/>
            </p:nvSpPr>
            <p:spPr bwMode="gray">
              <a:xfrm rot="-5400000">
                <a:off x="600" y="2784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35" name="Rectangle 39"/>
              <p:cNvSpPr>
                <a:spLocks noChangeArrowheads="1"/>
              </p:cNvSpPr>
              <p:nvPr/>
            </p:nvSpPr>
            <p:spPr bwMode="gray">
              <a:xfrm rot="-5400000">
                <a:off x="600" y="29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5736" name="Freeform 40"/>
            <p:cNvSpPr>
              <a:spLocks/>
            </p:cNvSpPr>
            <p:nvPr/>
          </p:nvSpPr>
          <p:spPr bwMode="gray">
            <a:xfrm>
              <a:off x="630" y="438"/>
              <a:ext cx="153" cy="13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3" y="68"/>
                </a:cxn>
                <a:cxn ang="0">
                  <a:pos x="12" y="138"/>
                </a:cxn>
                <a:cxn ang="0">
                  <a:pos x="53" y="136"/>
                </a:cxn>
                <a:cxn ang="0">
                  <a:pos x="84" y="96"/>
                </a:cxn>
                <a:cxn ang="0">
                  <a:pos x="109" y="137"/>
                </a:cxn>
                <a:cxn ang="0">
                  <a:pos x="151" y="138"/>
                </a:cxn>
                <a:cxn ang="0">
                  <a:pos x="105" y="68"/>
                </a:cxn>
                <a:cxn ang="0">
                  <a:pos x="153" y="3"/>
                </a:cxn>
                <a:cxn ang="0">
                  <a:pos x="112" y="2"/>
                </a:cxn>
                <a:cxn ang="0">
                  <a:pos x="84" y="45"/>
                </a:cxn>
                <a:cxn ang="0">
                  <a:pos x="49" y="0"/>
                </a:cxn>
                <a:cxn ang="0">
                  <a:pos x="0" y="2"/>
                </a:cxn>
              </a:cxnLst>
              <a:rect l="0" t="0" r="r" b="b"/>
              <a:pathLst>
                <a:path w="153" h="138">
                  <a:moveTo>
                    <a:pt x="12" y="2"/>
                  </a:moveTo>
                  <a:lnTo>
                    <a:pt x="63" y="68"/>
                  </a:lnTo>
                  <a:lnTo>
                    <a:pt x="12" y="138"/>
                  </a:lnTo>
                  <a:lnTo>
                    <a:pt x="53" y="136"/>
                  </a:lnTo>
                  <a:lnTo>
                    <a:pt x="84" y="96"/>
                  </a:lnTo>
                  <a:lnTo>
                    <a:pt x="109" y="137"/>
                  </a:lnTo>
                  <a:lnTo>
                    <a:pt x="151" y="138"/>
                  </a:lnTo>
                  <a:lnTo>
                    <a:pt x="105" y="68"/>
                  </a:lnTo>
                  <a:lnTo>
                    <a:pt x="153" y="3"/>
                  </a:lnTo>
                  <a:lnTo>
                    <a:pt x="112" y="2"/>
                  </a:lnTo>
                  <a:lnTo>
                    <a:pt x="84" y="45"/>
                  </a:lnTo>
                  <a:lnTo>
                    <a:pt x="49" y="0"/>
                  </a:lnTo>
                  <a:lnTo>
                    <a:pt x="0" y="2"/>
                  </a:lnTo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737" name="Rectangle 41"/>
          <p:cNvSpPr>
            <a:spLocks noChangeArrowheads="1"/>
          </p:cNvSpPr>
          <p:nvPr/>
        </p:nvSpPr>
        <p:spPr bwMode="gray">
          <a:xfrm>
            <a:off x="2840038" y="2819401"/>
            <a:ext cx="6684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altLang="zh-CN">
                <a:ea typeface="宋体" charset="-122"/>
              </a:rPr>
              <a:t>Multiband …</a:t>
            </a:r>
          </a:p>
        </p:txBody>
      </p:sp>
      <p:sp>
        <p:nvSpPr>
          <p:cNvPr id="285738" name="Rectangle 42"/>
          <p:cNvSpPr>
            <a:spLocks noChangeArrowheads="1"/>
          </p:cNvSpPr>
          <p:nvPr/>
        </p:nvSpPr>
        <p:spPr bwMode="gray">
          <a:xfrm>
            <a:off x="2784476" y="3533775"/>
            <a:ext cx="7599363" cy="304800"/>
          </a:xfrm>
          <a:prstGeom prst="rect">
            <a:avLst/>
          </a:prstGeom>
          <a:gradFill rotWithShape="1">
            <a:gsLst>
              <a:gs pos="0">
                <a:srgbClr val="A0ECBF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5739" name="Group 43"/>
          <p:cNvGrpSpPr>
            <a:grpSpLocks/>
          </p:cNvGrpSpPr>
          <p:nvPr/>
        </p:nvGrpSpPr>
        <p:grpSpPr bwMode="auto">
          <a:xfrm>
            <a:off x="2382839" y="3457575"/>
            <a:ext cx="477837" cy="457200"/>
            <a:chOff x="448" y="243"/>
            <a:chExt cx="527" cy="525"/>
          </a:xfrm>
        </p:grpSpPr>
        <p:sp>
          <p:nvSpPr>
            <p:cNvPr id="285740" name="Rectangle 44"/>
            <p:cNvSpPr>
              <a:spLocks noChangeArrowheads="1"/>
            </p:cNvSpPr>
            <p:nvPr/>
          </p:nvSpPr>
          <p:spPr bwMode="gray">
            <a:xfrm rot="20642">
              <a:off x="448" y="288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1" name="Rectangle 45"/>
            <p:cNvSpPr>
              <a:spLocks noChangeArrowheads="1"/>
            </p:cNvSpPr>
            <p:nvPr/>
          </p:nvSpPr>
          <p:spPr bwMode="gray">
            <a:xfrm rot="20642">
              <a:off x="450" y="672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2" name="Rectangle 46"/>
            <p:cNvSpPr>
              <a:spLocks noChangeArrowheads="1"/>
            </p:cNvSpPr>
            <p:nvPr/>
          </p:nvSpPr>
          <p:spPr bwMode="gray">
            <a:xfrm rot="20642">
              <a:off x="646" y="481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3" name="Rectangle 47"/>
            <p:cNvSpPr>
              <a:spLocks noChangeArrowheads="1"/>
            </p:cNvSpPr>
            <p:nvPr/>
          </p:nvSpPr>
          <p:spPr bwMode="gray">
            <a:xfrm rot="20642">
              <a:off x="636" y="288"/>
              <a:ext cx="19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4" name="Rectangle 48"/>
            <p:cNvSpPr>
              <a:spLocks noChangeArrowheads="1"/>
            </p:cNvSpPr>
            <p:nvPr/>
          </p:nvSpPr>
          <p:spPr bwMode="gray">
            <a:xfrm rot="20642">
              <a:off x="645" y="671"/>
              <a:ext cx="140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5" name="Rectangle 49"/>
            <p:cNvSpPr>
              <a:spLocks noChangeArrowheads="1"/>
            </p:cNvSpPr>
            <p:nvPr/>
          </p:nvSpPr>
          <p:spPr bwMode="gray">
            <a:xfrm rot="-5400000">
              <a:off x="449" y="389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6" name="Rectangle 50"/>
            <p:cNvSpPr>
              <a:spLocks noChangeArrowheads="1"/>
            </p:cNvSpPr>
            <p:nvPr/>
          </p:nvSpPr>
          <p:spPr bwMode="gray">
            <a:xfrm rot="-5400000">
              <a:off x="445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7" name="Rectangle 51"/>
            <p:cNvSpPr>
              <a:spLocks noChangeArrowheads="1"/>
            </p:cNvSpPr>
            <p:nvPr/>
          </p:nvSpPr>
          <p:spPr bwMode="gray">
            <a:xfrm rot="-5400000">
              <a:off x="833" y="388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8" name="Rectangle 52"/>
            <p:cNvSpPr>
              <a:spLocks noChangeArrowheads="1"/>
            </p:cNvSpPr>
            <p:nvPr/>
          </p:nvSpPr>
          <p:spPr bwMode="gray">
            <a:xfrm rot="-5400000">
              <a:off x="829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49" name="Rectangle 53"/>
            <p:cNvSpPr>
              <a:spLocks noChangeArrowheads="1"/>
            </p:cNvSpPr>
            <p:nvPr/>
          </p:nvSpPr>
          <p:spPr bwMode="gray">
            <a:xfrm rot="20642">
              <a:off x="450" y="481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0" name="Rectangle 54"/>
            <p:cNvSpPr>
              <a:spLocks noChangeArrowheads="1"/>
            </p:cNvSpPr>
            <p:nvPr/>
          </p:nvSpPr>
          <p:spPr bwMode="gray">
            <a:xfrm rot="-5400000">
              <a:off x="544" y="291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1" name="Rectangle 55"/>
            <p:cNvSpPr>
              <a:spLocks noChangeArrowheads="1"/>
            </p:cNvSpPr>
            <p:nvPr/>
          </p:nvSpPr>
          <p:spPr bwMode="gray">
            <a:xfrm rot="-5400000">
              <a:off x="546" y="670"/>
              <a:ext cx="144" cy="51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2" name="Rectangle 56"/>
            <p:cNvSpPr>
              <a:spLocks noChangeArrowheads="1"/>
            </p:cNvSpPr>
            <p:nvPr/>
          </p:nvSpPr>
          <p:spPr bwMode="gray">
            <a:xfrm rot="-5400000">
              <a:off x="544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3" name="Rectangle 57"/>
            <p:cNvSpPr>
              <a:spLocks noChangeArrowheads="1"/>
            </p:cNvSpPr>
            <p:nvPr/>
          </p:nvSpPr>
          <p:spPr bwMode="gray">
            <a:xfrm rot="-5400000">
              <a:off x="736" y="292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4" name="Rectangle 58"/>
            <p:cNvSpPr>
              <a:spLocks noChangeArrowheads="1"/>
            </p:cNvSpPr>
            <p:nvPr/>
          </p:nvSpPr>
          <p:spPr bwMode="gray">
            <a:xfrm rot="-5400000">
              <a:off x="736" y="669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5" name="Rectangle 59"/>
            <p:cNvSpPr>
              <a:spLocks noChangeArrowheads="1"/>
            </p:cNvSpPr>
            <p:nvPr/>
          </p:nvSpPr>
          <p:spPr bwMode="gray">
            <a:xfrm rot="20642">
              <a:off x="829" y="480"/>
              <a:ext cx="146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6" name="Rectangle 60"/>
            <p:cNvSpPr>
              <a:spLocks noChangeArrowheads="1"/>
            </p:cNvSpPr>
            <p:nvPr/>
          </p:nvSpPr>
          <p:spPr bwMode="gray">
            <a:xfrm rot="-5400000">
              <a:off x="736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7" name="Rectangle 61"/>
            <p:cNvSpPr>
              <a:spLocks noChangeArrowheads="1"/>
            </p:cNvSpPr>
            <p:nvPr/>
          </p:nvSpPr>
          <p:spPr bwMode="gray">
            <a:xfrm rot="20642">
              <a:off x="734" y="577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8" name="Rectangle 62"/>
            <p:cNvSpPr>
              <a:spLocks noChangeArrowheads="1"/>
            </p:cNvSpPr>
            <p:nvPr/>
          </p:nvSpPr>
          <p:spPr bwMode="gray">
            <a:xfrm rot="20642">
              <a:off x="549" y="576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59" name="Rectangle 63"/>
            <p:cNvSpPr>
              <a:spLocks noChangeArrowheads="1"/>
            </p:cNvSpPr>
            <p:nvPr/>
          </p:nvSpPr>
          <p:spPr bwMode="gray">
            <a:xfrm rot="20642">
              <a:off x="839" y="671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60" name="Rectangle 64"/>
            <p:cNvSpPr>
              <a:spLocks noChangeArrowheads="1"/>
            </p:cNvSpPr>
            <p:nvPr/>
          </p:nvSpPr>
          <p:spPr bwMode="gray">
            <a:xfrm rot="20642">
              <a:off x="840" y="287"/>
              <a:ext cx="13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5761" name="Group 65"/>
            <p:cNvGrpSpPr>
              <a:grpSpLocks/>
            </p:cNvGrpSpPr>
            <p:nvPr/>
          </p:nvGrpSpPr>
          <p:grpSpPr bwMode="auto">
            <a:xfrm rot="60814">
              <a:off x="550" y="384"/>
              <a:ext cx="327" cy="51"/>
              <a:chOff x="586" y="575"/>
              <a:chExt cx="326" cy="51"/>
            </a:xfrm>
          </p:grpSpPr>
          <p:sp>
            <p:nvSpPr>
              <p:cNvPr id="285762" name="Rectangle 66"/>
              <p:cNvSpPr>
                <a:spLocks noChangeArrowheads="1"/>
              </p:cNvSpPr>
              <p:nvPr/>
            </p:nvSpPr>
            <p:spPr bwMode="gray">
              <a:xfrm rot="-40172">
                <a:off x="772" y="575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63" name="Rectangle 67"/>
              <p:cNvSpPr>
                <a:spLocks noChangeArrowheads="1"/>
              </p:cNvSpPr>
              <p:nvPr/>
            </p:nvSpPr>
            <p:spPr bwMode="gray">
              <a:xfrm rot="-40172">
                <a:off x="586" y="578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5764" name="Group 68"/>
            <p:cNvGrpSpPr>
              <a:grpSpLocks/>
            </p:cNvGrpSpPr>
            <p:nvPr/>
          </p:nvGrpSpPr>
          <p:grpSpPr bwMode="auto">
            <a:xfrm>
              <a:off x="688" y="344"/>
              <a:ext cx="48" cy="326"/>
              <a:chOff x="648" y="2736"/>
              <a:chExt cx="48" cy="336"/>
            </a:xfrm>
          </p:grpSpPr>
          <p:sp>
            <p:nvSpPr>
              <p:cNvPr id="285765" name="Rectangle 69"/>
              <p:cNvSpPr>
                <a:spLocks noChangeArrowheads="1"/>
              </p:cNvSpPr>
              <p:nvPr/>
            </p:nvSpPr>
            <p:spPr bwMode="gray">
              <a:xfrm rot="-5400000">
                <a:off x="600" y="2784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66" name="Rectangle 70"/>
              <p:cNvSpPr>
                <a:spLocks noChangeArrowheads="1"/>
              </p:cNvSpPr>
              <p:nvPr/>
            </p:nvSpPr>
            <p:spPr bwMode="gray">
              <a:xfrm rot="-5400000">
                <a:off x="600" y="29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5767" name="Freeform 71"/>
            <p:cNvSpPr>
              <a:spLocks/>
            </p:cNvSpPr>
            <p:nvPr/>
          </p:nvSpPr>
          <p:spPr bwMode="gray">
            <a:xfrm>
              <a:off x="630" y="438"/>
              <a:ext cx="153" cy="13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3" y="68"/>
                </a:cxn>
                <a:cxn ang="0">
                  <a:pos x="12" y="138"/>
                </a:cxn>
                <a:cxn ang="0">
                  <a:pos x="53" y="136"/>
                </a:cxn>
                <a:cxn ang="0">
                  <a:pos x="84" y="96"/>
                </a:cxn>
                <a:cxn ang="0">
                  <a:pos x="109" y="137"/>
                </a:cxn>
                <a:cxn ang="0">
                  <a:pos x="151" y="138"/>
                </a:cxn>
                <a:cxn ang="0">
                  <a:pos x="105" y="68"/>
                </a:cxn>
                <a:cxn ang="0">
                  <a:pos x="153" y="3"/>
                </a:cxn>
                <a:cxn ang="0">
                  <a:pos x="112" y="2"/>
                </a:cxn>
                <a:cxn ang="0">
                  <a:pos x="84" y="45"/>
                </a:cxn>
                <a:cxn ang="0">
                  <a:pos x="49" y="0"/>
                </a:cxn>
                <a:cxn ang="0">
                  <a:pos x="0" y="2"/>
                </a:cxn>
              </a:cxnLst>
              <a:rect l="0" t="0" r="r" b="b"/>
              <a:pathLst>
                <a:path w="153" h="138">
                  <a:moveTo>
                    <a:pt x="12" y="2"/>
                  </a:moveTo>
                  <a:lnTo>
                    <a:pt x="63" y="68"/>
                  </a:lnTo>
                  <a:lnTo>
                    <a:pt x="12" y="138"/>
                  </a:lnTo>
                  <a:lnTo>
                    <a:pt x="53" y="136"/>
                  </a:lnTo>
                  <a:lnTo>
                    <a:pt x="84" y="96"/>
                  </a:lnTo>
                  <a:lnTo>
                    <a:pt x="109" y="137"/>
                  </a:lnTo>
                  <a:lnTo>
                    <a:pt x="151" y="138"/>
                  </a:lnTo>
                  <a:lnTo>
                    <a:pt x="105" y="68"/>
                  </a:lnTo>
                  <a:lnTo>
                    <a:pt x="153" y="3"/>
                  </a:lnTo>
                  <a:lnTo>
                    <a:pt x="112" y="2"/>
                  </a:lnTo>
                  <a:lnTo>
                    <a:pt x="84" y="45"/>
                  </a:lnTo>
                  <a:lnTo>
                    <a:pt x="49" y="0"/>
                  </a:lnTo>
                  <a:lnTo>
                    <a:pt x="0" y="2"/>
                  </a:lnTo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768" name="Rectangle 72"/>
          <p:cNvSpPr>
            <a:spLocks noChangeArrowheads="1"/>
          </p:cNvSpPr>
          <p:nvPr/>
        </p:nvSpPr>
        <p:spPr bwMode="gray">
          <a:xfrm>
            <a:off x="2860676" y="3429001"/>
            <a:ext cx="6532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altLang="zh-CN">
                <a:ea typeface="宋体" charset="-122"/>
              </a:rPr>
              <a:t>Integration …</a:t>
            </a:r>
          </a:p>
        </p:txBody>
      </p:sp>
      <p:sp>
        <p:nvSpPr>
          <p:cNvPr id="285769" name="Rectangle 73"/>
          <p:cNvSpPr>
            <a:spLocks noChangeArrowheads="1"/>
          </p:cNvSpPr>
          <p:nvPr/>
        </p:nvSpPr>
        <p:spPr bwMode="gray">
          <a:xfrm>
            <a:off x="2784476" y="4233863"/>
            <a:ext cx="7599363" cy="304800"/>
          </a:xfrm>
          <a:prstGeom prst="rect">
            <a:avLst/>
          </a:prstGeom>
          <a:gradFill rotWithShape="1">
            <a:gsLst>
              <a:gs pos="0">
                <a:srgbClr val="8EC9FE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5770" name="Group 74"/>
          <p:cNvGrpSpPr>
            <a:grpSpLocks/>
          </p:cNvGrpSpPr>
          <p:nvPr/>
        </p:nvGrpSpPr>
        <p:grpSpPr bwMode="auto">
          <a:xfrm>
            <a:off x="2382839" y="4157663"/>
            <a:ext cx="477837" cy="457200"/>
            <a:chOff x="448" y="243"/>
            <a:chExt cx="527" cy="525"/>
          </a:xfrm>
        </p:grpSpPr>
        <p:sp>
          <p:nvSpPr>
            <p:cNvPr id="285771" name="Rectangle 75"/>
            <p:cNvSpPr>
              <a:spLocks noChangeArrowheads="1"/>
            </p:cNvSpPr>
            <p:nvPr/>
          </p:nvSpPr>
          <p:spPr bwMode="gray">
            <a:xfrm rot="20642">
              <a:off x="448" y="288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2" name="Rectangle 76"/>
            <p:cNvSpPr>
              <a:spLocks noChangeArrowheads="1"/>
            </p:cNvSpPr>
            <p:nvPr/>
          </p:nvSpPr>
          <p:spPr bwMode="gray">
            <a:xfrm rot="20642">
              <a:off x="450" y="672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3" name="Rectangle 77"/>
            <p:cNvSpPr>
              <a:spLocks noChangeArrowheads="1"/>
            </p:cNvSpPr>
            <p:nvPr/>
          </p:nvSpPr>
          <p:spPr bwMode="gray">
            <a:xfrm rot="20642">
              <a:off x="646" y="481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4" name="Rectangle 78"/>
            <p:cNvSpPr>
              <a:spLocks noChangeArrowheads="1"/>
            </p:cNvSpPr>
            <p:nvPr/>
          </p:nvSpPr>
          <p:spPr bwMode="gray">
            <a:xfrm rot="20642">
              <a:off x="636" y="288"/>
              <a:ext cx="19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5" name="Rectangle 79"/>
            <p:cNvSpPr>
              <a:spLocks noChangeArrowheads="1"/>
            </p:cNvSpPr>
            <p:nvPr/>
          </p:nvSpPr>
          <p:spPr bwMode="gray">
            <a:xfrm rot="20642">
              <a:off x="645" y="671"/>
              <a:ext cx="140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6" name="Rectangle 80"/>
            <p:cNvSpPr>
              <a:spLocks noChangeArrowheads="1"/>
            </p:cNvSpPr>
            <p:nvPr/>
          </p:nvSpPr>
          <p:spPr bwMode="gray">
            <a:xfrm rot="-5400000">
              <a:off x="449" y="389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7" name="Rectangle 81"/>
            <p:cNvSpPr>
              <a:spLocks noChangeArrowheads="1"/>
            </p:cNvSpPr>
            <p:nvPr/>
          </p:nvSpPr>
          <p:spPr bwMode="gray">
            <a:xfrm rot="-5400000">
              <a:off x="445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8" name="Rectangle 82"/>
            <p:cNvSpPr>
              <a:spLocks noChangeArrowheads="1"/>
            </p:cNvSpPr>
            <p:nvPr/>
          </p:nvSpPr>
          <p:spPr bwMode="gray">
            <a:xfrm rot="-5400000">
              <a:off x="833" y="388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79" name="Rectangle 83"/>
            <p:cNvSpPr>
              <a:spLocks noChangeArrowheads="1"/>
            </p:cNvSpPr>
            <p:nvPr/>
          </p:nvSpPr>
          <p:spPr bwMode="gray">
            <a:xfrm rot="-5400000">
              <a:off x="829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0" name="Rectangle 84"/>
            <p:cNvSpPr>
              <a:spLocks noChangeArrowheads="1"/>
            </p:cNvSpPr>
            <p:nvPr/>
          </p:nvSpPr>
          <p:spPr bwMode="gray">
            <a:xfrm rot="20642">
              <a:off x="450" y="481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1" name="Rectangle 85"/>
            <p:cNvSpPr>
              <a:spLocks noChangeArrowheads="1"/>
            </p:cNvSpPr>
            <p:nvPr/>
          </p:nvSpPr>
          <p:spPr bwMode="gray">
            <a:xfrm rot="-5400000">
              <a:off x="544" y="291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2" name="Rectangle 86"/>
            <p:cNvSpPr>
              <a:spLocks noChangeArrowheads="1"/>
            </p:cNvSpPr>
            <p:nvPr/>
          </p:nvSpPr>
          <p:spPr bwMode="gray">
            <a:xfrm rot="-5400000">
              <a:off x="546" y="670"/>
              <a:ext cx="144" cy="51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3" name="Rectangle 87"/>
            <p:cNvSpPr>
              <a:spLocks noChangeArrowheads="1"/>
            </p:cNvSpPr>
            <p:nvPr/>
          </p:nvSpPr>
          <p:spPr bwMode="gray">
            <a:xfrm rot="-5400000">
              <a:off x="544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4" name="Rectangle 88"/>
            <p:cNvSpPr>
              <a:spLocks noChangeArrowheads="1"/>
            </p:cNvSpPr>
            <p:nvPr/>
          </p:nvSpPr>
          <p:spPr bwMode="gray">
            <a:xfrm rot="-5400000">
              <a:off x="736" y="292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5" name="Rectangle 89"/>
            <p:cNvSpPr>
              <a:spLocks noChangeArrowheads="1"/>
            </p:cNvSpPr>
            <p:nvPr/>
          </p:nvSpPr>
          <p:spPr bwMode="gray">
            <a:xfrm rot="-5400000">
              <a:off x="736" y="669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6" name="Rectangle 90"/>
            <p:cNvSpPr>
              <a:spLocks noChangeArrowheads="1"/>
            </p:cNvSpPr>
            <p:nvPr/>
          </p:nvSpPr>
          <p:spPr bwMode="gray">
            <a:xfrm rot="20642">
              <a:off x="829" y="480"/>
              <a:ext cx="146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7" name="Rectangle 91"/>
            <p:cNvSpPr>
              <a:spLocks noChangeArrowheads="1"/>
            </p:cNvSpPr>
            <p:nvPr/>
          </p:nvSpPr>
          <p:spPr bwMode="gray">
            <a:xfrm rot="-5400000">
              <a:off x="736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8" name="Rectangle 92"/>
            <p:cNvSpPr>
              <a:spLocks noChangeArrowheads="1"/>
            </p:cNvSpPr>
            <p:nvPr/>
          </p:nvSpPr>
          <p:spPr bwMode="gray">
            <a:xfrm rot="20642">
              <a:off x="734" y="577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89" name="Rectangle 93"/>
            <p:cNvSpPr>
              <a:spLocks noChangeArrowheads="1"/>
            </p:cNvSpPr>
            <p:nvPr/>
          </p:nvSpPr>
          <p:spPr bwMode="gray">
            <a:xfrm rot="20642">
              <a:off x="549" y="576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90" name="Rectangle 94"/>
            <p:cNvSpPr>
              <a:spLocks noChangeArrowheads="1"/>
            </p:cNvSpPr>
            <p:nvPr/>
          </p:nvSpPr>
          <p:spPr bwMode="gray">
            <a:xfrm rot="20642">
              <a:off x="839" y="671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791" name="Rectangle 95"/>
            <p:cNvSpPr>
              <a:spLocks noChangeArrowheads="1"/>
            </p:cNvSpPr>
            <p:nvPr/>
          </p:nvSpPr>
          <p:spPr bwMode="gray">
            <a:xfrm rot="20642">
              <a:off x="840" y="287"/>
              <a:ext cx="134" cy="48"/>
            </a:xfrm>
            <a:prstGeom prst="rect">
              <a:avLst/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5792" name="Group 96"/>
            <p:cNvGrpSpPr>
              <a:grpSpLocks/>
            </p:cNvGrpSpPr>
            <p:nvPr/>
          </p:nvGrpSpPr>
          <p:grpSpPr bwMode="auto">
            <a:xfrm rot="60814">
              <a:off x="550" y="384"/>
              <a:ext cx="327" cy="51"/>
              <a:chOff x="586" y="575"/>
              <a:chExt cx="326" cy="51"/>
            </a:xfrm>
          </p:grpSpPr>
          <p:sp>
            <p:nvSpPr>
              <p:cNvPr id="285793" name="Rectangle 97"/>
              <p:cNvSpPr>
                <a:spLocks noChangeArrowheads="1"/>
              </p:cNvSpPr>
              <p:nvPr/>
            </p:nvSpPr>
            <p:spPr bwMode="gray">
              <a:xfrm rot="-40172">
                <a:off x="772" y="575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94" name="Rectangle 98"/>
              <p:cNvSpPr>
                <a:spLocks noChangeArrowheads="1"/>
              </p:cNvSpPr>
              <p:nvPr/>
            </p:nvSpPr>
            <p:spPr bwMode="gray">
              <a:xfrm rot="-40172">
                <a:off x="586" y="578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5795" name="Group 99"/>
            <p:cNvGrpSpPr>
              <a:grpSpLocks/>
            </p:cNvGrpSpPr>
            <p:nvPr/>
          </p:nvGrpSpPr>
          <p:grpSpPr bwMode="auto">
            <a:xfrm>
              <a:off x="688" y="344"/>
              <a:ext cx="48" cy="326"/>
              <a:chOff x="648" y="2736"/>
              <a:chExt cx="48" cy="336"/>
            </a:xfrm>
          </p:grpSpPr>
          <p:sp>
            <p:nvSpPr>
              <p:cNvPr id="285796" name="Rectangle 100"/>
              <p:cNvSpPr>
                <a:spLocks noChangeArrowheads="1"/>
              </p:cNvSpPr>
              <p:nvPr/>
            </p:nvSpPr>
            <p:spPr bwMode="gray">
              <a:xfrm rot="-5400000">
                <a:off x="600" y="2784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797" name="Rectangle 101"/>
              <p:cNvSpPr>
                <a:spLocks noChangeArrowheads="1"/>
              </p:cNvSpPr>
              <p:nvPr/>
            </p:nvSpPr>
            <p:spPr bwMode="gray">
              <a:xfrm rot="-5400000">
                <a:off x="600" y="29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5798" name="Freeform 102"/>
            <p:cNvSpPr>
              <a:spLocks/>
            </p:cNvSpPr>
            <p:nvPr/>
          </p:nvSpPr>
          <p:spPr bwMode="gray">
            <a:xfrm>
              <a:off x="630" y="438"/>
              <a:ext cx="153" cy="13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3" y="68"/>
                </a:cxn>
                <a:cxn ang="0">
                  <a:pos x="12" y="138"/>
                </a:cxn>
                <a:cxn ang="0">
                  <a:pos x="53" y="136"/>
                </a:cxn>
                <a:cxn ang="0">
                  <a:pos x="84" y="96"/>
                </a:cxn>
                <a:cxn ang="0">
                  <a:pos x="109" y="137"/>
                </a:cxn>
                <a:cxn ang="0">
                  <a:pos x="151" y="138"/>
                </a:cxn>
                <a:cxn ang="0">
                  <a:pos x="105" y="68"/>
                </a:cxn>
                <a:cxn ang="0">
                  <a:pos x="153" y="3"/>
                </a:cxn>
                <a:cxn ang="0">
                  <a:pos x="112" y="2"/>
                </a:cxn>
                <a:cxn ang="0">
                  <a:pos x="84" y="45"/>
                </a:cxn>
                <a:cxn ang="0">
                  <a:pos x="49" y="0"/>
                </a:cxn>
                <a:cxn ang="0">
                  <a:pos x="0" y="2"/>
                </a:cxn>
              </a:cxnLst>
              <a:rect l="0" t="0" r="r" b="b"/>
              <a:pathLst>
                <a:path w="153" h="138">
                  <a:moveTo>
                    <a:pt x="12" y="2"/>
                  </a:moveTo>
                  <a:lnTo>
                    <a:pt x="63" y="68"/>
                  </a:lnTo>
                  <a:lnTo>
                    <a:pt x="12" y="138"/>
                  </a:lnTo>
                  <a:lnTo>
                    <a:pt x="53" y="136"/>
                  </a:lnTo>
                  <a:lnTo>
                    <a:pt x="84" y="96"/>
                  </a:lnTo>
                  <a:lnTo>
                    <a:pt x="109" y="137"/>
                  </a:lnTo>
                  <a:lnTo>
                    <a:pt x="151" y="138"/>
                  </a:lnTo>
                  <a:lnTo>
                    <a:pt x="105" y="68"/>
                  </a:lnTo>
                  <a:lnTo>
                    <a:pt x="153" y="3"/>
                  </a:lnTo>
                  <a:lnTo>
                    <a:pt x="112" y="2"/>
                  </a:lnTo>
                  <a:lnTo>
                    <a:pt x="84" y="45"/>
                  </a:lnTo>
                  <a:lnTo>
                    <a:pt x="49" y="0"/>
                  </a:lnTo>
                  <a:lnTo>
                    <a:pt x="0" y="2"/>
                  </a:lnTo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799" name="Rectangle 103"/>
          <p:cNvSpPr>
            <a:spLocks noChangeArrowheads="1"/>
          </p:cNvSpPr>
          <p:nvPr/>
        </p:nvSpPr>
        <p:spPr bwMode="gray">
          <a:xfrm>
            <a:off x="2687638" y="4191001"/>
            <a:ext cx="79803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altLang="zh-CN">
                <a:ea typeface="宋体" charset="-122"/>
              </a:rPr>
              <a:t>High ….</a:t>
            </a:r>
          </a:p>
        </p:txBody>
      </p:sp>
      <p:sp>
        <p:nvSpPr>
          <p:cNvPr id="285800" name="Rectangle 104"/>
          <p:cNvSpPr>
            <a:spLocks noChangeArrowheads="1"/>
          </p:cNvSpPr>
          <p:nvPr/>
        </p:nvSpPr>
        <p:spPr bwMode="gray">
          <a:xfrm>
            <a:off x="2784476" y="4905375"/>
            <a:ext cx="7599363" cy="304800"/>
          </a:xfrm>
          <a:prstGeom prst="rect">
            <a:avLst/>
          </a:prstGeom>
          <a:gradFill rotWithShape="1">
            <a:gsLst>
              <a:gs pos="0">
                <a:srgbClr val="A0ECBF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5801" name="Group 105"/>
          <p:cNvGrpSpPr>
            <a:grpSpLocks/>
          </p:cNvGrpSpPr>
          <p:nvPr/>
        </p:nvGrpSpPr>
        <p:grpSpPr bwMode="auto">
          <a:xfrm>
            <a:off x="2382839" y="4829175"/>
            <a:ext cx="477837" cy="457200"/>
            <a:chOff x="448" y="243"/>
            <a:chExt cx="527" cy="525"/>
          </a:xfrm>
        </p:grpSpPr>
        <p:sp>
          <p:nvSpPr>
            <p:cNvPr id="285802" name="Rectangle 106"/>
            <p:cNvSpPr>
              <a:spLocks noChangeArrowheads="1"/>
            </p:cNvSpPr>
            <p:nvPr/>
          </p:nvSpPr>
          <p:spPr bwMode="gray">
            <a:xfrm rot="20642">
              <a:off x="448" y="288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3" name="Rectangle 107"/>
            <p:cNvSpPr>
              <a:spLocks noChangeArrowheads="1"/>
            </p:cNvSpPr>
            <p:nvPr/>
          </p:nvSpPr>
          <p:spPr bwMode="gray">
            <a:xfrm rot="20642">
              <a:off x="450" y="672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4" name="Rectangle 108"/>
            <p:cNvSpPr>
              <a:spLocks noChangeArrowheads="1"/>
            </p:cNvSpPr>
            <p:nvPr/>
          </p:nvSpPr>
          <p:spPr bwMode="gray">
            <a:xfrm rot="20642">
              <a:off x="646" y="481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5" name="Rectangle 109"/>
            <p:cNvSpPr>
              <a:spLocks noChangeArrowheads="1"/>
            </p:cNvSpPr>
            <p:nvPr/>
          </p:nvSpPr>
          <p:spPr bwMode="gray">
            <a:xfrm rot="20642">
              <a:off x="636" y="288"/>
              <a:ext cx="19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6" name="Rectangle 110"/>
            <p:cNvSpPr>
              <a:spLocks noChangeArrowheads="1"/>
            </p:cNvSpPr>
            <p:nvPr/>
          </p:nvSpPr>
          <p:spPr bwMode="gray">
            <a:xfrm rot="20642">
              <a:off x="645" y="671"/>
              <a:ext cx="140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7" name="Rectangle 111"/>
            <p:cNvSpPr>
              <a:spLocks noChangeArrowheads="1"/>
            </p:cNvSpPr>
            <p:nvPr/>
          </p:nvSpPr>
          <p:spPr bwMode="gray">
            <a:xfrm rot="-5400000">
              <a:off x="449" y="389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8" name="Rectangle 112"/>
            <p:cNvSpPr>
              <a:spLocks noChangeArrowheads="1"/>
            </p:cNvSpPr>
            <p:nvPr/>
          </p:nvSpPr>
          <p:spPr bwMode="gray">
            <a:xfrm rot="-5400000">
              <a:off x="445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09" name="Rectangle 113"/>
            <p:cNvSpPr>
              <a:spLocks noChangeArrowheads="1"/>
            </p:cNvSpPr>
            <p:nvPr/>
          </p:nvSpPr>
          <p:spPr bwMode="gray">
            <a:xfrm rot="-5400000">
              <a:off x="833" y="388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0" name="Rectangle 114"/>
            <p:cNvSpPr>
              <a:spLocks noChangeArrowheads="1"/>
            </p:cNvSpPr>
            <p:nvPr/>
          </p:nvSpPr>
          <p:spPr bwMode="gray">
            <a:xfrm rot="-5400000">
              <a:off x="829" y="576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1" name="Rectangle 115"/>
            <p:cNvSpPr>
              <a:spLocks noChangeArrowheads="1"/>
            </p:cNvSpPr>
            <p:nvPr/>
          </p:nvSpPr>
          <p:spPr bwMode="gray">
            <a:xfrm rot="20642">
              <a:off x="450" y="481"/>
              <a:ext cx="142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2" name="Rectangle 116"/>
            <p:cNvSpPr>
              <a:spLocks noChangeArrowheads="1"/>
            </p:cNvSpPr>
            <p:nvPr/>
          </p:nvSpPr>
          <p:spPr bwMode="gray">
            <a:xfrm rot="-5400000">
              <a:off x="544" y="291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3" name="Rectangle 117"/>
            <p:cNvSpPr>
              <a:spLocks noChangeArrowheads="1"/>
            </p:cNvSpPr>
            <p:nvPr/>
          </p:nvSpPr>
          <p:spPr bwMode="gray">
            <a:xfrm rot="-5400000">
              <a:off x="546" y="670"/>
              <a:ext cx="144" cy="51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4" name="Rectangle 118"/>
            <p:cNvSpPr>
              <a:spLocks noChangeArrowheads="1"/>
            </p:cNvSpPr>
            <p:nvPr/>
          </p:nvSpPr>
          <p:spPr bwMode="gray">
            <a:xfrm rot="-5400000">
              <a:off x="544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5" name="Rectangle 119"/>
            <p:cNvSpPr>
              <a:spLocks noChangeArrowheads="1"/>
            </p:cNvSpPr>
            <p:nvPr/>
          </p:nvSpPr>
          <p:spPr bwMode="gray">
            <a:xfrm rot="-5400000">
              <a:off x="736" y="292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6" name="Rectangle 120"/>
            <p:cNvSpPr>
              <a:spLocks noChangeArrowheads="1"/>
            </p:cNvSpPr>
            <p:nvPr/>
          </p:nvSpPr>
          <p:spPr bwMode="gray">
            <a:xfrm rot="-5400000">
              <a:off x="736" y="669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7" name="Rectangle 121"/>
            <p:cNvSpPr>
              <a:spLocks noChangeArrowheads="1"/>
            </p:cNvSpPr>
            <p:nvPr/>
          </p:nvSpPr>
          <p:spPr bwMode="gray">
            <a:xfrm rot="20642">
              <a:off x="829" y="480"/>
              <a:ext cx="146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8" name="Rectangle 122"/>
            <p:cNvSpPr>
              <a:spLocks noChangeArrowheads="1"/>
            </p:cNvSpPr>
            <p:nvPr/>
          </p:nvSpPr>
          <p:spPr bwMode="gray">
            <a:xfrm rot="-5400000">
              <a:off x="736" y="480"/>
              <a:ext cx="14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19" name="Rectangle 123"/>
            <p:cNvSpPr>
              <a:spLocks noChangeArrowheads="1"/>
            </p:cNvSpPr>
            <p:nvPr/>
          </p:nvSpPr>
          <p:spPr bwMode="gray">
            <a:xfrm rot="20642">
              <a:off x="734" y="577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20" name="Rectangle 124"/>
            <p:cNvSpPr>
              <a:spLocks noChangeArrowheads="1"/>
            </p:cNvSpPr>
            <p:nvPr/>
          </p:nvSpPr>
          <p:spPr bwMode="gray">
            <a:xfrm rot="20642">
              <a:off x="549" y="576"/>
              <a:ext cx="139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21" name="Rectangle 125"/>
            <p:cNvSpPr>
              <a:spLocks noChangeArrowheads="1"/>
            </p:cNvSpPr>
            <p:nvPr/>
          </p:nvSpPr>
          <p:spPr bwMode="gray">
            <a:xfrm rot="20642">
              <a:off x="839" y="671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5822" name="Rectangle 126"/>
            <p:cNvSpPr>
              <a:spLocks noChangeArrowheads="1"/>
            </p:cNvSpPr>
            <p:nvPr/>
          </p:nvSpPr>
          <p:spPr bwMode="gray">
            <a:xfrm rot="20642">
              <a:off x="840" y="287"/>
              <a:ext cx="134" cy="48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5823" name="Group 127"/>
            <p:cNvGrpSpPr>
              <a:grpSpLocks/>
            </p:cNvGrpSpPr>
            <p:nvPr/>
          </p:nvGrpSpPr>
          <p:grpSpPr bwMode="auto">
            <a:xfrm rot="60814">
              <a:off x="550" y="384"/>
              <a:ext cx="327" cy="51"/>
              <a:chOff x="586" y="575"/>
              <a:chExt cx="326" cy="51"/>
            </a:xfrm>
          </p:grpSpPr>
          <p:sp>
            <p:nvSpPr>
              <p:cNvPr id="285824" name="Rectangle 128"/>
              <p:cNvSpPr>
                <a:spLocks noChangeArrowheads="1"/>
              </p:cNvSpPr>
              <p:nvPr/>
            </p:nvSpPr>
            <p:spPr bwMode="gray">
              <a:xfrm rot="-40172">
                <a:off x="772" y="575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825" name="Rectangle 129"/>
              <p:cNvSpPr>
                <a:spLocks noChangeArrowheads="1"/>
              </p:cNvSpPr>
              <p:nvPr/>
            </p:nvSpPr>
            <p:spPr bwMode="gray">
              <a:xfrm rot="-40172">
                <a:off x="586" y="578"/>
                <a:ext cx="140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5826" name="Group 130"/>
            <p:cNvGrpSpPr>
              <a:grpSpLocks/>
            </p:cNvGrpSpPr>
            <p:nvPr/>
          </p:nvGrpSpPr>
          <p:grpSpPr bwMode="auto">
            <a:xfrm>
              <a:off x="688" y="344"/>
              <a:ext cx="48" cy="326"/>
              <a:chOff x="648" y="2736"/>
              <a:chExt cx="48" cy="336"/>
            </a:xfrm>
          </p:grpSpPr>
          <p:sp>
            <p:nvSpPr>
              <p:cNvPr id="285827" name="Rectangle 131"/>
              <p:cNvSpPr>
                <a:spLocks noChangeArrowheads="1"/>
              </p:cNvSpPr>
              <p:nvPr/>
            </p:nvSpPr>
            <p:spPr bwMode="gray">
              <a:xfrm rot="-5400000">
                <a:off x="600" y="2784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5828" name="Rectangle 132"/>
              <p:cNvSpPr>
                <a:spLocks noChangeArrowheads="1"/>
              </p:cNvSpPr>
              <p:nvPr/>
            </p:nvSpPr>
            <p:spPr bwMode="gray">
              <a:xfrm rot="-5400000">
                <a:off x="600" y="2976"/>
                <a:ext cx="144" cy="48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5829" name="Freeform 133"/>
            <p:cNvSpPr>
              <a:spLocks/>
            </p:cNvSpPr>
            <p:nvPr/>
          </p:nvSpPr>
          <p:spPr bwMode="gray">
            <a:xfrm>
              <a:off x="630" y="438"/>
              <a:ext cx="153" cy="13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3" y="68"/>
                </a:cxn>
                <a:cxn ang="0">
                  <a:pos x="12" y="138"/>
                </a:cxn>
                <a:cxn ang="0">
                  <a:pos x="53" y="136"/>
                </a:cxn>
                <a:cxn ang="0">
                  <a:pos x="84" y="96"/>
                </a:cxn>
                <a:cxn ang="0">
                  <a:pos x="109" y="137"/>
                </a:cxn>
                <a:cxn ang="0">
                  <a:pos x="151" y="138"/>
                </a:cxn>
                <a:cxn ang="0">
                  <a:pos x="105" y="68"/>
                </a:cxn>
                <a:cxn ang="0">
                  <a:pos x="153" y="3"/>
                </a:cxn>
                <a:cxn ang="0">
                  <a:pos x="112" y="2"/>
                </a:cxn>
                <a:cxn ang="0">
                  <a:pos x="84" y="45"/>
                </a:cxn>
                <a:cxn ang="0">
                  <a:pos x="49" y="0"/>
                </a:cxn>
                <a:cxn ang="0">
                  <a:pos x="0" y="2"/>
                </a:cxn>
              </a:cxnLst>
              <a:rect l="0" t="0" r="r" b="b"/>
              <a:pathLst>
                <a:path w="153" h="138">
                  <a:moveTo>
                    <a:pt x="12" y="2"/>
                  </a:moveTo>
                  <a:lnTo>
                    <a:pt x="63" y="68"/>
                  </a:lnTo>
                  <a:lnTo>
                    <a:pt x="12" y="138"/>
                  </a:lnTo>
                  <a:lnTo>
                    <a:pt x="53" y="136"/>
                  </a:lnTo>
                  <a:lnTo>
                    <a:pt x="84" y="96"/>
                  </a:lnTo>
                  <a:lnTo>
                    <a:pt x="109" y="137"/>
                  </a:lnTo>
                  <a:lnTo>
                    <a:pt x="151" y="138"/>
                  </a:lnTo>
                  <a:lnTo>
                    <a:pt x="105" y="68"/>
                  </a:lnTo>
                  <a:lnTo>
                    <a:pt x="153" y="3"/>
                  </a:lnTo>
                  <a:lnTo>
                    <a:pt x="112" y="2"/>
                  </a:lnTo>
                  <a:lnTo>
                    <a:pt x="84" y="45"/>
                  </a:lnTo>
                  <a:lnTo>
                    <a:pt x="49" y="0"/>
                  </a:lnTo>
                  <a:lnTo>
                    <a:pt x="0" y="2"/>
                  </a:lnTo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000000"/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830" name="Rectangle 134"/>
          <p:cNvSpPr>
            <a:spLocks noChangeArrowheads="1"/>
          </p:cNvSpPr>
          <p:nvPr/>
        </p:nvSpPr>
        <p:spPr bwMode="gray">
          <a:xfrm>
            <a:off x="2916238" y="4876801"/>
            <a:ext cx="64563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altLang="zh-CN">
                <a:ea typeface="宋体" charset="-122"/>
              </a:rPr>
              <a:t>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6723" name="Group 3"/>
          <p:cNvGrpSpPr>
            <a:grpSpLocks/>
          </p:cNvGrpSpPr>
          <p:nvPr/>
        </p:nvGrpSpPr>
        <p:grpSpPr bwMode="auto">
          <a:xfrm>
            <a:off x="2546351" y="1397001"/>
            <a:ext cx="5294313" cy="620713"/>
            <a:chOff x="892" y="928"/>
            <a:chExt cx="3335" cy="391"/>
          </a:xfrm>
        </p:grpSpPr>
        <p:sp>
          <p:nvSpPr>
            <p:cNvPr id="286724" name="AutoShape 4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6725" name="Group 5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86726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6727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6728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6729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6730" name="Rectangle 10"/>
          <p:cNvSpPr>
            <a:spLocks noChangeArrowheads="1"/>
          </p:cNvSpPr>
          <p:nvPr/>
        </p:nvSpPr>
        <p:spPr bwMode="white">
          <a:xfrm>
            <a:off x="3149600" y="146050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Novelty</a:t>
            </a:r>
            <a:endParaRPr lang="ko-KR" altLang="en-US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gray">
          <a:xfrm rot="-319177">
            <a:off x="2335213" y="2235201"/>
            <a:ext cx="3403600" cy="3827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gray">
          <a:xfrm>
            <a:off x="2590800" y="2381251"/>
            <a:ext cx="3327400" cy="3495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gray">
          <a:xfrm>
            <a:off x="2667000" y="2514601"/>
            <a:ext cx="3392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3366"/>
                </a:solidFill>
                <a:ea typeface="宋体" charset="-122"/>
              </a:rPr>
              <a:t>Current research</a:t>
            </a:r>
          </a:p>
          <a:p>
            <a:pPr algn="ctr" eaLnBrk="0" hangingPunct="0"/>
            <a:endParaRPr lang="en-US" altLang="zh-CN" sz="2400">
              <a:solidFill>
                <a:srgbClr val="003366"/>
              </a:solidFill>
              <a:ea typeface="宋体" charset="-122"/>
            </a:endParaRPr>
          </a:p>
          <a:p>
            <a:pPr eaLnBrk="0" hangingPunct="0"/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Most …..</a:t>
            </a: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gray">
          <a:xfrm rot="301233">
            <a:off x="6518275" y="2209801"/>
            <a:ext cx="3403600" cy="38274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gray">
          <a:xfrm>
            <a:off x="6324600" y="2387601"/>
            <a:ext cx="3429000" cy="3495675"/>
          </a:xfrm>
          <a:prstGeom prst="rect">
            <a:avLst/>
          </a:prstGeom>
          <a:gradFill rotWithShape="1">
            <a:gsLst>
              <a:gs pos="0">
                <a:srgbClr val="B6E6D8"/>
              </a:gs>
              <a:gs pos="100000">
                <a:srgbClr val="B6E6D8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36" name="Text Box 16"/>
          <p:cNvSpPr txBox="1">
            <a:spLocks noChangeArrowheads="1"/>
          </p:cNvSpPr>
          <p:nvPr/>
        </p:nvSpPr>
        <p:spPr bwMode="gray">
          <a:xfrm>
            <a:off x="6400800" y="2438401"/>
            <a:ext cx="3429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3366"/>
                </a:solidFill>
                <a:ea typeface="宋体" charset="-122"/>
              </a:rPr>
              <a:t>This proposal</a:t>
            </a:r>
          </a:p>
          <a:p>
            <a:pPr algn="ctr" eaLnBrk="0" hangingPunct="0"/>
            <a:endParaRPr lang="en-US" altLang="zh-CN" sz="2400">
              <a:solidFill>
                <a:srgbClr val="003366"/>
              </a:solidFill>
              <a:ea typeface="宋体" charset="-122"/>
            </a:endParaRPr>
          </a:p>
          <a:p>
            <a:pPr eaLnBrk="0" hangingPunct="0"/>
            <a:r>
              <a:rPr lang="en-US" altLang="zh-CN" sz="2400">
                <a:ea typeface="宋体" charset="-122"/>
              </a:rPr>
              <a:t>Investigate ….</a:t>
            </a:r>
            <a:r>
              <a:rPr lang="en-US" altLang="zh-CN">
                <a:ea typeface="宋体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last two weeks</a:t>
            </a:r>
            <a:endParaRPr lang="zh-CN" altLang="en-US">
              <a:ea typeface="宋体" charset="-122"/>
            </a:endParaRPr>
          </a:p>
        </p:txBody>
      </p:sp>
      <p:grpSp>
        <p:nvGrpSpPr>
          <p:cNvPr id="287747" name="Group 3"/>
          <p:cNvGrpSpPr>
            <a:grpSpLocks/>
          </p:cNvGrpSpPr>
          <p:nvPr/>
        </p:nvGrpSpPr>
        <p:grpSpPr bwMode="auto">
          <a:xfrm>
            <a:off x="2546351" y="1397001"/>
            <a:ext cx="5294313" cy="620713"/>
            <a:chOff x="892" y="928"/>
            <a:chExt cx="3335" cy="391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976" y="939"/>
              <a:ext cx="3251" cy="26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28398" dir="38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7749" name="Group 5"/>
            <p:cNvGrpSpPr>
              <a:grpSpLocks/>
            </p:cNvGrpSpPr>
            <p:nvPr/>
          </p:nvGrpSpPr>
          <p:grpSpPr bwMode="auto">
            <a:xfrm>
              <a:off x="892" y="928"/>
              <a:ext cx="376" cy="391"/>
              <a:chOff x="892" y="928"/>
              <a:chExt cx="376" cy="391"/>
            </a:xfrm>
          </p:grpSpPr>
          <p:sp>
            <p:nvSpPr>
              <p:cNvPr id="287750" name="Oval 6"/>
              <p:cNvSpPr>
                <a:spLocks noChangeArrowheads="1"/>
              </p:cNvSpPr>
              <p:nvPr/>
            </p:nvSpPr>
            <p:spPr bwMode="gray">
              <a:xfrm>
                <a:off x="897" y="948"/>
                <a:ext cx="371" cy="37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87751" name="Group 7"/>
              <p:cNvGrpSpPr>
                <a:grpSpLocks/>
              </p:cNvGrpSpPr>
              <p:nvPr/>
            </p:nvGrpSpPr>
            <p:grpSpPr bwMode="auto">
              <a:xfrm>
                <a:off x="892" y="928"/>
                <a:ext cx="376" cy="376"/>
                <a:chOff x="892" y="928"/>
                <a:chExt cx="376" cy="376"/>
              </a:xfrm>
            </p:grpSpPr>
            <p:sp>
              <p:nvSpPr>
                <p:cNvPr id="287752" name="AutoShape 8"/>
                <p:cNvSpPr>
                  <a:spLocks noChangeArrowheads="1"/>
                </p:cNvSpPr>
                <p:nvPr/>
              </p:nvSpPr>
              <p:spPr bwMode="gray">
                <a:xfrm>
                  <a:off x="892" y="928"/>
                  <a:ext cx="376" cy="37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254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7753" name="Oval 9"/>
                <p:cNvSpPr>
                  <a:spLocks noChangeArrowheads="1"/>
                </p:cNvSpPr>
                <p:nvPr/>
              </p:nvSpPr>
              <p:spPr bwMode="gray">
                <a:xfrm>
                  <a:off x="979" y="1009"/>
                  <a:ext cx="212" cy="21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87754" name="Rectangle 10"/>
          <p:cNvSpPr>
            <a:spLocks noChangeArrowheads="1"/>
          </p:cNvSpPr>
          <p:nvPr/>
        </p:nvSpPr>
        <p:spPr bwMode="white">
          <a:xfrm>
            <a:off x="3149600" y="1460500"/>
            <a:ext cx="376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 i="1">
                <a:solidFill>
                  <a:schemeClr val="bg1"/>
                </a:solidFill>
                <a:ea typeface="Gulim" pitchFamily="34" charset="-127"/>
              </a:rPr>
              <a:t>Methodology</a:t>
            </a:r>
            <a:endParaRPr lang="en-US" altLang="ko-KR" sz="2800" b="1" i="1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gray">
          <a:xfrm>
            <a:off x="2227263" y="2416176"/>
            <a:ext cx="7740650" cy="619125"/>
          </a:xfrm>
          <a:prstGeom prst="rect">
            <a:avLst/>
          </a:prstGeom>
          <a:solidFill>
            <a:srgbClr val="D7D7C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gray">
          <a:xfrm>
            <a:off x="4114800" y="2590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ea typeface="宋体" charset="-122"/>
              </a:rPr>
              <a:t>SSS…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gray">
          <a:xfrm>
            <a:off x="5702300" y="2582863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gray">
          <a:xfrm>
            <a:off x="6096000" y="2438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ea typeface="宋体" charset="-122"/>
              </a:rPr>
              <a:t>Single wafer …</a:t>
            </a:r>
          </a:p>
        </p:txBody>
      </p:sp>
      <p:sp>
        <p:nvSpPr>
          <p:cNvPr id="287759" name="AutoShape 15"/>
          <p:cNvSpPr>
            <a:spLocks noChangeArrowheads="1"/>
          </p:cNvSpPr>
          <p:nvPr/>
        </p:nvSpPr>
        <p:spPr bwMode="gray">
          <a:xfrm>
            <a:off x="7731125" y="2582863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gray">
          <a:xfrm>
            <a:off x="8077200" y="2438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ea typeface="宋体" charset="-122"/>
              </a:rPr>
              <a:t>Measure ..</a:t>
            </a:r>
          </a:p>
        </p:txBody>
      </p:sp>
      <p:sp>
        <p:nvSpPr>
          <p:cNvPr id="287761" name="AutoShape 17"/>
          <p:cNvSpPr>
            <a:spLocks noChangeArrowheads="1"/>
          </p:cNvSpPr>
          <p:nvPr/>
        </p:nvSpPr>
        <p:spPr bwMode="gray">
          <a:xfrm>
            <a:off x="2513014" y="3165476"/>
            <a:ext cx="1114425" cy="1114425"/>
          </a:xfrm>
          <a:prstGeom prst="diamond">
            <a:avLst/>
          </a:prstGeom>
          <a:solidFill>
            <a:srgbClr val="CBCAA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87762" name="AutoShape 18"/>
          <p:cNvSpPr>
            <a:spLocks noChangeArrowheads="1"/>
          </p:cNvSpPr>
          <p:nvPr/>
        </p:nvSpPr>
        <p:spPr bwMode="gray">
          <a:xfrm>
            <a:off x="4494214" y="3165476"/>
            <a:ext cx="1114425" cy="1114425"/>
          </a:xfrm>
          <a:prstGeom prst="diamond">
            <a:avLst/>
          </a:prstGeom>
          <a:solidFill>
            <a:srgbClr val="CBCAA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87763" name="AutoShape 19"/>
          <p:cNvSpPr>
            <a:spLocks noChangeArrowheads="1"/>
          </p:cNvSpPr>
          <p:nvPr/>
        </p:nvSpPr>
        <p:spPr bwMode="gray">
          <a:xfrm>
            <a:off x="6484939" y="3165476"/>
            <a:ext cx="1114425" cy="1114425"/>
          </a:xfrm>
          <a:prstGeom prst="diamond">
            <a:avLst/>
          </a:prstGeom>
          <a:solidFill>
            <a:srgbClr val="CBCAA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87764" name="AutoShape 20"/>
          <p:cNvSpPr>
            <a:spLocks noChangeArrowheads="1"/>
          </p:cNvSpPr>
          <p:nvPr/>
        </p:nvSpPr>
        <p:spPr bwMode="gray">
          <a:xfrm>
            <a:off x="8428039" y="3165476"/>
            <a:ext cx="1114425" cy="1114425"/>
          </a:xfrm>
          <a:prstGeom prst="diamond">
            <a:avLst/>
          </a:prstGeom>
          <a:solidFill>
            <a:srgbClr val="CBCAA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C1CF9D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cxnSp>
        <p:nvCxnSpPr>
          <p:cNvPr id="287765" name="AutoShape 21"/>
          <p:cNvCxnSpPr>
            <a:cxnSpLocks noChangeShapeType="1"/>
            <a:stCxn id="287761" idx="3"/>
            <a:endCxn id="287762" idx="1"/>
          </p:cNvCxnSpPr>
          <p:nvPr/>
        </p:nvCxnSpPr>
        <p:spPr bwMode="gray">
          <a:xfrm>
            <a:off x="3627439" y="3722688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87766" name="AutoShape 22"/>
          <p:cNvCxnSpPr>
            <a:cxnSpLocks noChangeShapeType="1"/>
            <a:stCxn id="287762" idx="3"/>
            <a:endCxn id="287763" idx="1"/>
          </p:cNvCxnSpPr>
          <p:nvPr/>
        </p:nvCxnSpPr>
        <p:spPr bwMode="gray">
          <a:xfrm>
            <a:off x="5608638" y="3722688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287767" name="AutoShape 23"/>
          <p:cNvCxnSpPr>
            <a:cxnSpLocks noChangeShapeType="1"/>
            <a:stCxn id="287763" idx="3"/>
            <a:endCxn id="287764" idx="1"/>
          </p:cNvCxnSpPr>
          <p:nvPr/>
        </p:nvCxnSpPr>
        <p:spPr bwMode="gray">
          <a:xfrm>
            <a:off x="7599364" y="3722688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87768" name="Text Box 24"/>
          <p:cNvSpPr txBox="1">
            <a:spLocks noChangeArrowheads="1"/>
          </p:cNvSpPr>
          <p:nvPr/>
        </p:nvSpPr>
        <p:spPr bwMode="gray">
          <a:xfrm>
            <a:off x="4583114" y="34909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charset="-122"/>
              </a:rPr>
              <a:t>Step2</a:t>
            </a: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gray">
          <a:xfrm>
            <a:off x="6575426" y="34909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charset="-122"/>
              </a:rPr>
              <a:t>Step3</a:t>
            </a: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gray">
          <a:xfrm>
            <a:off x="8545514" y="34909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charset="-122"/>
              </a:rPr>
              <a:t>Step4</a:t>
            </a:r>
          </a:p>
        </p:txBody>
      </p:sp>
      <p:sp>
        <p:nvSpPr>
          <p:cNvPr id="287771" name="Text Box 27"/>
          <p:cNvSpPr txBox="1">
            <a:spLocks noChangeArrowheads="1"/>
          </p:cNvSpPr>
          <p:nvPr/>
        </p:nvSpPr>
        <p:spPr bwMode="gray">
          <a:xfrm>
            <a:off x="2259014" y="4370388"/>
            <a:ext cx="1614487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40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Optimize 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Simulate ..</a:t>
            </a:r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gray">
          <a:xfrm>
            <a:off x="4202114" y="4370389"/>
            <a:ext cx="18176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Silicon-based …</a:t>
            </a:r>
            <a:r>
              <a:rPr lang="en-US" altLang="zh-CN">
                <a:ea typeface="宋体" charset="-122"/>
              </a:rPr>
              <a:t> </a:t>
            </a:r>
            <a:endParaRPr lang="en-US" altLang="zh-CN" sz="1400">
              <a:solidFill>
                <a:srgbClr val="000000"/>
              </a:solidFill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Traditional ..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Polymer …</a:t>
            </a:r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gray">
          <a:xfrm>
            <a:off x="6096000" y="4343401"/>
            <a:ext cx="20891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40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Develop ..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Integrate 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switches ..</a:t>
            </a:r>
          </a:p>
        </p:txBody>
      </p:sp>
      <p:sp>
        <p:nvSpPr>
          <p:cNvPr id="287774" name="Text Box 30"/>
          <p:cNvSpPr txBox="1">
            <a:spLocks noChangeArrowheads="1"/>
          </p:cNvSpPr>
          <p:nvPr/>
        </p:nvSpPr>
        <p:spPr bwMode="gray">
          <a:xfrm>
            <a:off x="8305800" y="4343401"/>
            <a:ext cx="2209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140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Test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Modify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 Set up</a:t>
            </a:r>
          </a:p>
        </p:txBody>
      </p:sp>
      <p:sp>
        <p:nvSpPr>
          <p:cNvPr id="287775" name="Text Box 31"/>
          <p:cNvSpPr txBox="1">
            <a:spLocks noChangeArrowheads="1"/>
          </p:cNvSpPr>
          <p:nvPr/>
        </p:nvSpPr>
        <p:spPr bwMode="gray">
          <a:xfrm>
            <a:off x="2590801" y="3505201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ea typeface="宋体" charset="-122"/>
              </a:rPr>
              <a:t>Step1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gray">
          <a:xfrm>
            <a:off x="2362200" y="2438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ea typeface="宋体" charset="-122"/>
              </a:rPr>
              <a:t>Design</a:t>
            </a:r>
          </a:p>
        </p:txBody>
      </p:sp>
      <p:sp>
        <p:nvSpPr>
          <p:cNvPr id="287777" name="AutoShape 33"/>
          <p:cNvSpPr>
            <a:spLocks noChangeArrowheads="1"/>
          </p:cNvSpPr>
          <p:nvPr/>
        </p:nvSpPr>
        <p:spPr bwMode="gray">
          <a:xfrm>
            <a:off x="3933825" y="2549525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July and in this term</a:t>
            </a:r>
          </a:p>
        </p:txBody>
      </p:sp>
      <p:grpSp>
        <p:nvGrpSpPr>
          <p:cNvPr id="294915" name="Group 3"/>
          <p:cNvGrpSpPr>
            <a:grpSpLocks/>
          </p:cNvGrpSpPr>
          <p:nvPr/>
        </p:nvGrpSpPr>
        <p:grpSpPr bwMode="auto">
          <a:xfrm>
            <a:off x="3124200" y="1905000"/>
            <a:ext cx="5791200" cy="3276600"/>
            <a:chOff x="1344" y="1200"/>
            <a:chExt cx="3648" cy="2064"/>
          </a:xfrm>
        </p:grpSpPr>
        <p:sp>
          <p:nvSpPr>
            <p:cNvPr id="294916" name="AutoShape 4"/>
            <p:cNvSpPr>
              <a:spLocks noChangeArrowheads="1"/>
            </p:cNvSpPr>
            <p:nvPr/>
          </p:nvSpPr>
          <p:spPr bwMode="gray">
            <a:xfrm>
              <a:off x="1584" y="1275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17" name="AutoShape 5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18" name="Text Box 6"/>
            <p:cNvSpPr txBox="1">
              <a:spLocks noChangeArrowheads="1"/>
            </p:cNvSpPr>
            <p:nvPr/>
          </p:nvSpPr>
          <p:spPr bwMode="gray">
            <a:xfrm>
              <a:off x="1728" y="1310"/>
              <a:ext cx="3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Finished …</a:t>
              </a:r>
            </a:p>
          </p:txBody>
        </p:sp>
        <p:sp>
          <p:nvSpPr>
            <p:cNvPr id="294919" name="Text Box 7"/>
            <p:cNvSpPr txBox="1">
              <a:spLocks noChangeArrowheads="1"/>
            </p:cNvSpPr>
            <p:nvPr/>
          </p:nvSpPr>
          <p:spPr bwMode="gray">
            <a:xfrm>
              <a:off x="1441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  <p:sp>
          <p:nvSpPr>
            <p:cNvPr id="294920" name="AutoShape 8"/>
            <p:cNvSpPr>
              <a:spLocks noChangeArrowheads="1"/>
            </p:cNvSpPr>
            <p:nvPr/>
          </p:nvSpPr>
          <p:spPr bwMode="gray">
            <a:xfrm>
              <a:off x="1584" y="1803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21" name="AutoShape 9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22" name="Text Box 10"/>
            <p:cNvSpPr txBox="1">
              <a:spLocks noChangeArrowheads="1"/>
            </p:cNvSpPr>
            <p:nvPr/>
          </p:nvSpPr>
          <p:spPr bwMode="gray">
            <a:xfrm>
              <a:off x="1776" y="1824"/>
              <a:ext cx="31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Simulate …</a:t>
              </a:r>
            </a:p>
          </p:txBody>
        </p:sp>
        <p:sp>
          <p:nvSpPr>
            <p:cNvPr id="294923" name="Text Box 11"/>
            <p:cNvSpPr txBox="1">
              <a:spLocks noChangeArrowheads="1"/>
            </p:cNvSpPr>
            <p:nvPr/>
          </p:nvSpPr>
          <p:spPr bwMode="gray">
            <a:xfrm>
              <a:off x="1441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  <p:sp>
          <p:nvSpPr>
            <p:cNvPr id="294924" name="AutoShape 12"/>
            <p:cNvSpPr>
              <a:spLocks noChangeArrowheads="1"/>
            </p:cNvSpPr>
            <p:nvPr/>
          </p:nvSpPr>
          <p:spPr bwMode="gray">
            <a:xfrm>
              <a:off x="1584" y="2331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25" name="AutoShape 13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26" name="Text Box 14"/>
            <p:cNvSpPr txBox="1">
              <a:spLocks noChangeArrowheads="1"/>
            </p:cNvSpPr>
            <p:nvPr/>
          </p:nvSpPr>
          <p:spPr bwMode="gray">
            <a:xfrm>
              <a:off x="1728" y="2366"/>
              <a:ext cx="32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Fabricate …</a:t>
              </a:r>
            </a:p>
          </p:txBody>
        </p:sp>
        <p:sp>
          <p:nvSpPr>
            <p:cNvPr id="294927" name="Text Box 15"/>
            <p:cNvSpPr txBox="1">
              <a:spLocks noChangeArrowheads="1"/>
            </p:cNvSpPr>
            <p:nvPr/>
          </p:nvSpPr>
          <p:spPr bwMode="gray">
            <a:xfrm>
              <a:off x="1441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  <p:sp>
          <p:nvSpPr>
            <p:cNvPr id="294928" name="AutoShape 16"/>
            <p:cNvSpPr>
              <a:spLocks noChangeArrowheads="1"/>
            </p:cNvSpPr>
            <p:nvPr/>
          </p:nvSpPr>
          <p:spPr bwMode="gray">
            <a:xfrm>
              <a:off x="1584" y="2907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29" name="AutoShape 17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4930" name="Text Box 18"/>
            <p:cNvSpPr txBox="1">
              <a:spLocks noChangeArrowheads="1"/>
            </p:cNvSpPr>
            <p:nvPr/>
          </p:nvSpPr>
          <p:spPr bwMode="gray">
            <a:xfrm>
              <a:off x="2304" y="2928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Short …</a:t>
              </a:r>
            </a:p>
          </p:txBody>
        </p:sp>
        <p:sp>
          <p:nvSpPr>
            <p:cNvPr id="294931" name="Text Box 19"/>
            <p:cNvSpPr txBox="1">
              <a:spLocks noChangeArrowheads="1"/>
            </p:cNvSpPr>
            <p:nvPr/>
          </p:nvSpPr>
          <p:spPr bwMode="gray">
            <a:xfrm>
              <a:off x="1441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July and in this term</a:t>
            </a:r>
            <a:endParaRPr lang="zh-CN" altLang="en-US">
              <a:ea typeface="宋体" charset="-122"/>
            </a:endParaRPr>
          </a:p>
        </p:txBody>
      </p:sp>
      <p:sp>
        <p:nvSpPr>
          <p:cNvPr id="296963" name="AutoShape 3"/>
          <p:cNvSpPr>
            <a:spLocks noChangeArrowheads="1"/>
          </p:cNvSpPr>
          <p:nvPr/>
        </p:nvSpPr>
        <p:spPr bwMode="gray">
          <a:xfrm>
            <a:off x="2425700" y="1477964"/>
            <a:ext cx="5353050" cy="414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6964" name="Group 4"/>
          <p:cNvGrpSpPr>
            <a:grpSpLocks/>
          </p:cNvGrpSpPr>
          <p:nvPr/>
        </p:nvGrpSpPr>
        <p:grpSpPr bwMode="auto">
          <a:xfrm>
            <a:off x="2292350" y="1460501"/>
            <a:ext cx="596900" cy="620713"/>
            <a:chOff x="892" y="928"/>
            <a:chExt cx="376" cy="391"/>
          </a:xfrm>
        </p:grpSpPr>
        <p:sp>
          <p:nvSpPr>
            <p:cNvPr id="296965" name="Oval 5"/>
            <p:cNvSpPr>
              <a:spLocks noChangeArrowheads="1"/>
            </p:cNvSpPr>
            <p:nvPr/>
          </p:nvSpPr>
          <p:spPr bwMode="gray">
            <a:xfrm>
              <a:off x="897" y="948"/>
              <a:ext cx="371" cy="371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6966" name="Group 6"/>
            <p:cNvGrpSpPr>
              <a:grpSpLocks/>
            </p:cNvGrpSpPr>
            <p:nvPr/>
          </p:nvGrpSpPr>
          <p:grpSpPr bwMode="auto">
            <a:xfrm>
              <a:off x="892" y="928"/>
              <a:ext cx="376" cy="376"/>
              <a:chOff x="892" y="928"/>
              <a:chExt cx="376" cy="376"/>
            </a:xfrm>
          </p:grpSpPr>
          <p:sp>
            <p:nvSpPr>
              <p:cNvPr id="296967" name="AutoShape 7"/>
              <p:cNvSpPr>
                <a:spLocks noChangeArrowheads="1"/>
              </p:cNvSpPr>
              <p:nvPr/>
            </p:nvSpPr>
            <p:spPr bwMode="gray">
              <a:xfrm>
                <a:off x="892" y="928"/>
                <a:ext cx="376" cy="37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6968" name="Oval 8"/>
              <p:cNvSpPr>
                <a:spLocks noChangeArrowheads="1"/>
              </p:cNvSpPr>
              <p:nvPr/>
            </p:nvSpPr>
            <p:spPr bwMode="gray">
              <a:xfrm>
                <a:off x="979" y="1009"/>
                <a:ext cx="212" cy="212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6969" name="Rectangle 9"/>
          <p:cNvSpPr>
            <a:spLocks noChangeArrowheads="1"/>
          </p:cNvSpPr>
          <p:nvPr/>
        </p:nvSpPr>
        <p:spPr bwMode="white">
          <a:xfrm>
            <a:off x="2895600" y="1524000"/>
            <a:ext cx="4654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>
                <a:solidFill>
                  <a:schemeClr val="bg1"/>
                </a:solidFill>
                <a:ea typeface="宋体" charset="-122"/>
              </a:rPr>
              <a:t>Applications …</a:t>
            </a:r>
          </a:p>
        </p:txBody>
      </p:sp>
      <p:sp>
        <p:nvSpPr>
          <p:cNvPr id="296970" name="AutoShape 10"/>
          <p:cNvSpPr>
            <a:spLocks noChangeArrowheads="1"/>
          </p:cNvSpPr>
          <p:nvPr/>
        </p:nvSpPr>
        <p:spPr bwMode="gray">
          <a:xfrm>
            <a:off x="3959226" y="2146301"/>
            <a:ext cx="4259263" cy="2130425"/>
          </a:xfrm>
          <a:prstGeom prst="diamond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6971" name="Freeform 11"/>
          <p:cNvSpPr>
            <a:spLocks/>
          </p:cNvSpPr>
          <p:nvPr/>
        </p:nvSpPr>
        <p:spPr bwMode="gray">
          <a:xfrm>
            <a:off x="3962400" y="3200401"/>
            <a:ext cx="2128838" cy="3230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9" y="435"/>
              </a:cxn>
              <a:cxn ang="0">
                <a:pos x="859" y="1303"/>
              </a:cxn>
              <a:cxn ang="0">
                <a:pos x="0" y="869"/>
              </a:cxn>
              <a:cxn ang="0">
                <a:pos x="0" y="0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6972" name="Freeform 12"/>
          <p:cNvSpPr>
            <a:spLocks/>
          </p:cNvSpPr>
          <p:nvPr/>
        </p:nvSpPr>
        <p:spPr bwMode="gray">
          <a:xfrm flipH="1">
            <a:off x="6083300" y="3194051"/>
            <a:ext cx="2128838" cy="3230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9" y="435"/>
              </a:cxn>
              <a:cxn ang="0">
                <a:pos x="859" y="1303"/>
              </a:cxn>
              <a:cxn ang="0">
                <a:pos x="0" y="869"/>
              </a:cxn>
              <a:cxn ang="0">
                <a:pos x="0" y="0"/>
              </a:cxn>
            </a:cxnLst>
            <a:rect l="0" t="0" r="r" b="b"/>
            <a:pathLst>
              <a:path w="859" h="1303">
                <a:moveTo>
                  <a:pt x="0" y="0"/>
                </a:moveTo>
                <a:lnTo>
                  <a:pt x="859" y="435"/>
                </a:lnTo>
                <a:lnTo>
                  <a:pt x="859" y="1303"/>
                </a:lnTo>
                <a:lnTo>
                  <a:pt x="0" y="86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96973" name="Rectangle 13"/>
          <p:cNvSpPr>
            <a:spLocks noChangeArrowheads="1"/>
          </p:cNvSpPr>
          <p:nvPr/>
        </p:nvSpPr>
        <p:spPr bwMode="gray">
          <a:xfrm>
            <a:off x="4503738" y="2965450"/>
            <a:ext cx="3200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i="1">
                <a:latin typeface="Verdana" pitchFamily="34" charset="0"/>
                <a:ea typeface="Gulim" pitchFamily="34" charset="-127"/>
              </a:rPr>
              <a:t>Key </a:t>
            </a:r>
            <a:r>
              <a:rPr lang="en-US" altLang="zh-CN" sz="2800" i="1">
                <a:latin typeface="Lucida Sans Unicode"/>
                <a:ea typeface="Gulim" pitchFamily="34" charset="-127"/>
              </a:rPr>
              <a:t>…</a:t>
            </a:r>
            <a:endParaRPr lang="en-US" altLang="ko-KR" sz="2800" i="1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gray">
          <a:xfrm>
            <a:off x="4046538" y="4413250"/>
            <a:ext cx="1778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i="1">
                <a:latin typeface="Verdana" pitchFamily="34" charset="0"/>
                <a:ea typeface="Gulim" pitchFamily="34" charset="-127"/>
              </a:rPr>
              <a:t>Project</a:t>
            </a:r>
            <a:endParaRPr lang="en-US" altLang="ko-KR" sz="2800" i="1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gray">
          <a:xfrm>
            <a:off x="6256338" y="4565650"/>
            <a:ext cx="1778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i="1">
                <a:latin typeface="Lucida Sans Unicode"/>
                <a:ea typeface="Gulim" pitchFamily="34" charset="-127"/>
              </a:rPr>
              <a:t>…</a:t>
            </a:r>
            <a:endParaRPr lang="en-US" altLang="ko-KR" sz="2800" i="1"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July and in this term</a:t>
            </a:r>
            <a:endParaRPr lang="zh-CN" altLang="en-US">
              <a:ea typeface="宋体" charset="-122"/>
            </a:endParaRPr>
          </a:p>
        </p:txBody>
      </p:sp>
      <p:sp>
        <p:nvSpPr>
          <p:cNvPr id="302083" name="AutoShape 3"/>
          <p:cNvSpPr>
            <a:spLocks noChangeArrowheads="1"/>
          </p:cNvSpPr>
          <p:nvPr/>
        </p:nvSpPr>
        <p:spPr bwMode="gray">
          <a:xfrm>
            <a:off x="4267200" y="1371600"/>
            <a:ext cx="3492500" cy="414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white">
          <a:xfrm>
            <a:off x="4635500" y="1404938"/>
            <a:ext cx="271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400" b="1" i="1">
                <a:solidFill>
                  <a:schemeClr val="bg1"/>
                </a:solidFill>
                <a:ea typeface="Gulim" pitchFamily="34" charset="-127"/>
              </a:rPr>
              <a:t>Ti</a:t>
            </a:r>
            <a:r>
              <a:rPr lang="en-US" altLang="zh-CN" sz="2400" b="1" i="1">
                <a:solidFill>
                  <a:schemeClr val="bg1"/>
                </a:solidFill>
                <a:latin typeface="Verdana"/>
                <a:ea typeface="Gulim" pitchFamily="34" charset="-127"/>
              </a:rPr>
              <a:t>…</a:t>
            </a:r>
            <a:endParaRPr lang="en-US" altLang="ko-KR" sz="2400" b="1" i="1">
              <a:solidFill>
                <a:schemeClr val="bg1"/>
              </a:solidFill>
              <a:ea typeface="Gulim" pitchFamily="34" charset="-127"/>
            </a:endParaRPr>
          </a:p>
        </p:txBody>
      </p:sp>
      <p:grpSp>
        <p:nvGrpSpPr>
          <p:cNvPr id="302085" name="Group 5"/>
          <p:cNvGrpSpPr>
            <a:grpSpLocks/>
          </p:cNvGrpSpPr>
          <p:nvPr/>
        </p:nvGrpSpPr>
        <p:grpSpPr bwMode="auto">
          <a:xfrm>
            <a:off x="4267200" y="2667000"/>
            <a:ext cx="3810000" cy="2895600"/>
            <a:chOff x="1008" y="1152"/>
            <a:chExt cx="3177" cy="2761"/>
          </a:xfrm>
        </p:grpSpPr>
        <p:sp>
          <p:nvSpPr>
            <p:cNvPr id="302086" name="Freeform 6"/>
            <p:cNvSpPr>
              <a:spLocks/>
            </p:cNvSpPr>
            <p:nvPr/>
          </p:nvSpPr>
          <p:spPr bwMode="gray">
            <a:xfrm>
              <a:off x="2068" y="1968"/>
              <a:ext cx="812" cy="1945"/>
            </a:xfrm>
            <a:custGeom>
              <a:avLst/>
              <a:gdLst/>
              <a:ahLst/>
              <a:cxnLst>
                <a:cxn ang="0">
                  <a:pos x="451" y="1158"/>
                </a:cxn>
                <a:cxn ang="0">
                  <a:pos x="359" y="1072"/>
                </a:cxn>
                <a:cxn ang="0">
                  <a:pos x="281" y="983"/>
                </a:cxn>
                <a:cxn ang="0">
                  <a:pos x="217" y="896"/>
                </a:cxn>
                <a:cxn ang="0">
                  <a:pos x="167" y="814"/>
                </a:cxn>
                <a:cxn ang="0">
                  <a:pos x="129" y="743"/>
                </a:cxn>
                <a:cxn ang="0">
                  <a:pos x="105" y="689"/>
                </a:cxn>
                <a:cxn ang="0">
                  <a:pos x="92" y="654"/>
                </a:cxn>
                <a:cxn ang="0">
                  <a:pos x="56" y="518"/>
                </a:cxn>
                <a:cxn ang="0">
                  <a:pos x="39" y="396"/>
                </a:cxn>
                <a:cxn ang="0">
                  <a:pos x="36" y="294"/>
                </a:cxn>
                <a:cxn ang="0">
                  <a:pos x="41" y="212"/>
                </a:cxn>
                <a:cxn ang="0">
                  <a:pos x="52" y="151"/>
                </a:cxn>
                <a:cxn ang="0">
                  <a:pos x="61" y="114"/>
                </a:cxn>
                <a:cxn ang="0">
                  <a:pos x="66" y="101"/>
                </a:cxn>
                <a:cxn ang="0">
                  <a:pos x="241" y="0"/>
                </a:cxn>
                <a:cxn ang="0">
                  <a:pos x="230" y="200"/>
                </a:cxn>
                <a:cxn ang="0">
                  <a:pos x="226" y="208"/>
                </a:cxn>
                <a:cxn ang="0">
                  <a:pos x="216" y="231"/>
                </a:cxn>
                <a:cxn ang="0">
                  <a:pos x="203" y="272"/>
                </a:cxn>
                <a:cxn ang="0">
                  <a:pos x="192" y="332"/>
                </a:cxn>
                <a:cxn ang="0">
                  <a:pos x="187" y="413"/>
                </a:cxn>
                <a:cxn ang="0">
                  <a:pos x="191" y="516"/>
                </a:cxn>
                <a:cxn ang="0">
                  <a:pos x="209" y="638"/>
                </a:cxn>
                <a:cxn ang="0">
                  <a:pos x="239" y="751"/>
                </a:cxn>
                <a:cxn ang="0">
                  <a:pos x="278" y="854"/>
                </a:cxn>
                <a:cxn ang="0">
                  <a:pos x="323" y="946"/>
                </a:cxn>
                <a:cxn ang="0">
                  <a:pos x="369" y="1025"/>
                </a:cxn>
                <a:cxn ang="0">
                  <a:pos x="414" y="1091"/>
                </a:cxn>
                <a:cxn ang="0">
                  <a:pos x="453" y="1142"/>
                </a:cxn>
                <a:cxn ang="0">
                  <a:pos x="483" y="1178"/>
                </a:cxn>
                <a:cxn ang="0">
                  <a:pos x="500" y="1196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gradFill rotWithShape="1">
              <a:gsLst>
                <a:gs pos="0">
                  <a:srgbClr val="53E1B8"/>
                </a:gs>
                <a:gs pos="100000">
                  <a:srgbClr val="00808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87" name="Freeform 7"/>
            <p:cNvSpPr>
              <a:spLocks/>
            </p:cNvSpPr>
            <p:nvPr/>
          </p:nvSpPr>
          <p:spPr bwMode="gray">
            <a:xfrm>
              <a:off x="1008" y="1296"/>
              <a:ext cx="1990" cy="756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26" y="91"/>
                </a:cxn>
                <a:cxn ang="0">
                  <a:pos x="71" y="71"/>
                </a:cxn>
                <a:cxn ang="0">
                  <a:pos x="135" y="49"/>
                </a:cxn>
                <a:cxn ang="0">
                  <a:pos x="218" y="27"/>
                </a:cxn>
                <a:cxn ang="0">
                  <a:pos x="316" y="9"/>
                </a:cxn>
                <a:cxn ang="0">
                  <a:pos x="427" y="0"/>
                </a:cxn>
                <a:cxn ang="0">
                  <a:pos x="552" y="3"/>
                </a:cxn>
                <a:cxn ang="0">
                  <a:pos x="687" y="22"/>
                </a:cxn>
                <a:cxn ang="0">
                  <a:pos x="821" y="60"/>
                </a:cxn>
                <a:cxn ang="0">
                  <a:pos x="929" y="104"/>
                </a:cxn>
                <a:cxn ang="0">
                  <a:pos x="1015" y="150"/>
                </a:cxn>
                <a:cxn ang="0">
                  <a:pos x="1078" y="195"/>
                </a:cxn>
                <a:cxn ang="0">
                  <a:pos x="1122" y="233"/>
                </a:cxn>
                <a:cxn ang="0">
                  <a:pos x="1146" y="258"/>
                </a:cxn>
                <a:cxn ang="0">
                  <a:pos x="1154" y="269"/>
                </a:cxn>
                <a:cxn ang="0">
                  <a:pos x="1162" y="467"/>
                </a:cxn>
                <a:cxn ang="0">
                  <a:pos x="990" y="356"/>
                </a:cxn>
                <a:cxn ang="0">
                  <a:pos x="982" y="346"/>
                </a:cxn>
                <a:cxn ang="0">
                  <a:pos x="960" y="319"/>
                </a:cxn>
                <a:cxn ang="0">
                  <a:pos x="922" y="280"/>
                </a:cxn>
                <a:cxn ang="0">
                  <a:pos x="863" y="235"/>
                </a:cxn>
                <a:cxn ang="0">
                  <a:pos x="785" y="187"/>
                </a:cxn>
                <a:cxn ang="0">
                  <a:pos x="683" y="142"/>
                </a:cxn>
                <a:cxn ang="0">
                  <a:pos x="554" y="106"/>
                </a:cxn>
                <a:cxn ang="0">
                  <a:pos x="425" y="83"/>
                </a:cxn>
                <a:cxn ang="0">
                  <a:pos x="307" y="74"/>
                </a:cxn>
                <a:cxn ang="0">
                  <a:pos x="205" y="75"/>
                </a:cxn>
                <a:cxn ang="0">
                  <a:pos x="120" y="82"/>
                </a:cxn>
                <a:cxn ang="0">
                  <a:pos x="55" y="92"/>
                </a:cxn>
                <a:cxn ang="0">
                  <a:pos x="14" y="100"/>
                </a:cxn>
                <a:cxn ang="0">
                  <a:pos x="0" y="104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CCC00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088" name="Freeform 8"/>
            <p:cNvSpPr>
              <a:spLocks/>
            </p:cNvSpPr>
            <p:nvPr/>
          </p:nvSpPr>
          <p:spPr bwMode="gray">
            <a:xfrm>
              <a:off x="2640" y="1152"/>
              <a:ext cx="1545" cy="1539"/>
            </a:xfrm>
            <a:custGeom>
              <a:avLst/>
              <a:gdLst/>
              <a:ahLst/>
              <a:cxnLst>
                <a:cxn ang="0">
                  <a:pos x="0" y="756"/>
                </a:cxn>
                <a:cxn ang="0">
                  <a:pos x="191" y="591"/>
                </a:cxn>
                <a:cxn ang="0">
                  <a:pos x="190" y="672"/>
                </a:cxn>
                <a:cxn ang="0">
                  <a:pos x="194" y="672"/>
                </a:cxn>
                <a:cxn ang="0">
                  <a:pos x="205" y="672"/>
                </a:cxn>
                <a:cxn ang="0">
                  <a:pos x="225" y="671"/>
                </a:cxn>
                <a:cxn ang="0">
                  <a:pos x="250" y="667"/>
                </a:cxn>
                <a:cxn ang="0">
                  <a:pos x="281" y="662"/>
                </a:cxn>
                <a:cxn ang="0">
                  <a:pos x="316" y="653"/>
                </a:cxn>
                <a:cxn ang="0">
                  <a:pos x="356" y="641"/>
                </a:cxn>
                <a:cxn ang="0">
                  <a:pos x="399" y="626"/>
                </a:cxn>
                <a:cxn ang="0">
                  <a:pos x="444" y="605"/>
                </a:cxn>
                <a:cxn ang="0">
                  <a:pos x="492" y="578"/>
                </a:cxn>
                <a:cxn ang="0">
                  <a:pos x="540" y="547"/>
                </a:cxn>
                <a:cxn ang="0">
                  <a:pos x="587" y="508"/>
                </a:cxn>
                <a:cxn ang="0">
                  <a:pos x="635" y="463"/>
                </a:cxn>
                <a:cxn ang="0">
                  <a:pos x="689" y="405"/>
                </a:cxn>
                <a:cxn ang="0">
                  <a:pos x="737" y="350"/>
                </a:cxn>
                <a:cxn ang="0">
                  <a:pos x="780" y="298"/>
                </a:cxn>
                <a:cxn ang="0">
                  <a:pos x="816" y="249"/>
                </a:cxn>
                <a:cxn ang="0">
                  <a:pos x="847" y="204"/>
                </a:cxn>
                <a:cxn ang="0">
                  <a:pos x="873" y="164"/>
                </a:cxn>
                <a:cxn ang="0">
                  <a:pos x="895" y="126"/>
                </a:cxn>
                <a:cxn ang="0">
                  <a:pos x="913" y="94"/>
                </a:cxn>
                <a:cxn ang="0">
                  <a:pos x="926" y="66"/>
                </a:cxn>
                <a:cxn ang="0">
                  <a:pos x="936" y="42"/>
                </a:cxn>
                <a:cxn ang="0">
                  <a:pos x="944" y="24"/>
                </a:cxn>
                <a:cxn ang="0">
                  <a:pos x="949" y="12"/>
                </a:cxn>
                <a:cxn ang="0">
                  <a:pos x="952" y="2"/>
                </a:cxn>
                <a:cxn ang="0">
                  <a:pos x="952" y="0"/>
                </a:cxn>
                <a:cxn ang="0">
                  <a:pos x="952" y="4"/>
                </a:cxn>
                <a:cxn ang="0">
                  <a:pos x="950" y="17"/>
                </a:cxn>
                <a:cxn ang="0">
                  <a:pos x="948" y="36"/>
                </a:cxn>
                <a:cxn ang="0">
                  <a:pos x="942" y="62"/>
                </a:cxn>
                <a:cxn ang="0">
                  <a:pos x="936" y="93"/>
                </a:cxn>
                <a:cxn ang="0">
                  <a:pos x="927" y="130"/>
                </a:cxn>
                <a:cxn ang="0">
                  <a:pos x="914" y="172"/>
                </a:cxn>
                <a:cxn ang="0">
                  <a:pos x="899" y="217"/>
                </a:cxn>
                <a:cxn ang="0">
                  <a:pos x="881" y="264"/>
                </a:cxn>
                <a:cxn ang="0">
                  <a:pos x="857" y="315"/>
                </a:cxn>
                <a:cxn ang="0">
                  <a:pos x="830" y="368"/>
                </a:cxn>
                <a:cxn ang="0">
                  <a:pos x="798" y="421"/>
                </a:cxn>
                <a:cxn ang="0">
                  <a:pos x="762" y="475"/>
                </a:cxn>
                <a:cxn ang="0">
                  <a:pos x="719" y="529"/>
                </a:cxn>
                <a:cxn ang="0">
                  <a:pos x="671" y="582"/>
                </a:cxn>
                <a:cxn ang="0">
                  <a:pos x="613" y="637"/>
                </a:cxn>
                <a:cxn ang="0">
                  <a:pos x="555" y="685"/>
                </a:cxn>
                <a:cxn ang="0">
                  <a:pos x="500" y="726"/>
                </a:cxn>
                <a:cxn ang="0">
                  <a:pos x="447" y="761"/>
                </a:cxn>
                <a:cxn ang="0">
                  <a:pos x="396" y="790"/>
                </a:cxn>
                <a:cxn ang="0">
                  <a:pos x="350" y="813"/>
                </a:cxn>
                <a:cxn ang="0">
                  <a:pos x="307" y="831"/>
                </a:cxn>
                <a:cxn ang="0">
                  <a:pos x="270" y="845"/>
                </a:cxn>
                <a:cxn ang="0">
                  <a:pos x="238" y="855"/>
                </a:cxn>
                <a:cxn ang="0">
                  <a:pos x="212" y="862"/>
                </a:cxn>
                <a:cxn ang="0">
                  <a:pos x="192" y="866"/>
                </a:cxn>
                <a:cxn ang="0">
                  <a:pos x="181" y="868"/>
                </a:cxn>
                <a:cxn ang="0">
                  <a:pos x="176" y="868"/>
                </a:cxn>
                <a:cxn ang="0">
                  <a:pos x="167" y="947"/>
                </a:cxn>
                <a:cxn ang="0">
                  <a:pos x="0" y="756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FF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2743200" y="4419601"/>
            <a:ext cx="269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ea typeface="宋体" charset="-122"/>
              </a:rPr>
              <a:t>Co…</a:t>
            </a:r>
          </a:p>
        </p:txBody>
      </p:sp>
      <p:sp>
        <p:nvSpPr>
          <p:cNvPr id="302090" name="AutoShape 10"/>
          <p:cNvSpPr>
            <a:spLocks noChangeArrowheads="1"/>
          </p:cNvSpPr>
          <p:nvPr/>
        </p:nvSpPr>
        <p:spPr bwMode="auto">
          <a:xfrm>
            <a:off x="2819400" y="4362450"/>
            <a:ext cx="2751138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8ECD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>
              <a:ea typeface="宋体" charset="-122"/>
            </a:endParaRPr>
          </a:p>
        </p:txBody>
      </p:sp>
      <p:grpSp>
        <p:nvGrpSpPr>
          <p:cNvPr id="302091" name="Group 11"/>
          <p:cNvGrpSpPr>
            <a:grpSpLocks/>
          </p:cNvGrpSpPr>
          <p:nvPr/>
        </p:nvGrpSpPr>
        <p:grpSpPr bwMode="auto">
          <a:xfrm>
            <a:off x="4419600" y="2286000"/>
            <a:ext cx="2362200" cy="457200"/>
            <a:chOff x="2400" y="1152"/>
            <a:chExt cx="1488" cy="288"/>
          </a:xfrm>
        </p:grpSpPr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2490" y="1188"/>
              <a:ext cx="12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>
                  <a:ea typeface="宋体" charset="-122"/>
                </a:rPr>
                <a:t>Dis…</a:t>
              </a:r>
            </a:p>
          </p:txBody>
        </p:sp>
        <p:sp>
          <p:nvSpPr>
            <p:cNvPr id="302093" name="AutoShape 13"/>
            <p:cNvSpPr>
              <a:spLocks noChangeArrowheads="1"/>
            </p:cNvSpPr>
            <p:nvPr/>
          </p:nvSpPr>
          <p:spPr bwMode="auto">
            <a:xfrm>
              <a:off x="2400" y="1152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en-US">
                <a:ea typeface="宋体" charset="-122"/>
              </a:endParaRPr>
            </a:p>
          </p:txBody>
        </p:sp>
      </p:grp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7315200" y="4114801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b="1">
                <a:ea typeface="宋体" charset="-122"/>
              </a:rPr>
              <a:t>Co…</a:t>
            </a:r>
          </a:p>
        </p:txBody>
      </p:sp>
      <p:sp>
        <p:nvSpPr>
          <p:cNvPr id="302095" name="AutoShape 15"/>
          <p:cNvSpPr>
            <a:spLocks noChangeArrowheads="1"/>
          </p:cNvSpPr>
          <p:nvPr/>
        </p:nvSpPr>
        <p:spPr bwMode="auto">
          <a:xfrm>
            <a:off x="7170738" y="4057650"/>
            <a:ext cx="2362200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AFCEF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July and in this term</a:t>
            </a:r>
            <a:endParaRPr lang="zh-CN" altLang="en-US">
              <a:ea typeface="宋体" charset="-122"/>
            </a:endParaRP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gray">
          <a:xfrm>
            <a:off x="2425700" y="1477964"/>
            <a:ext cx="4203700" cy="414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7204" name="Group 4"/>
          <p:cNvGrpSpPr>
            <a:grpSpLocks/>
          </p:cNvGrpSpPr>
          <p:nvPr/>
        </p:nvGrpSpPr>
        <p:grpSpPr bwMode="auto">
          <a:xfrm>
            <a:off x="2292350" y="1460501"/>
            <a:ext cx="596900" cy="620713"/>
            <a:chOff x="892" y="928"/>
            <a:chExt cx="376" cy="391"/>
          </a:xfrm>
        </p:grpSpPr>
        <p:sp>
          <p:nvSpPr>
            <p:cNvPr id="307205" name="Oval 5"/>
            <p:cNvSpPr>
              <a:spLocks noChangeArrowheads="1"/>
            </p:cNvSpPr>
            <p:nvPr/>
          </p:nvSpPr>
          <p:spPr bwMode="gray">
            <a:xfrm>
              <a:off x="897" y="948"/>
              <a:ext cx="371" cy="371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7206" name="Group 6"/>
            <p:cNvGrpSpPr>
              <a:grpSpLocks/>
            </p:cNvGrpSpPr>
            <p:nvPr/>
          </p:nvGrpSpPr>
          <p:grpSpPr bwMode="auto">
            <a:xfrm>
              <a:off x="892" y="928"/>
              <a:ext cx="376" cy="376"/>
              <a:chOff x="892" y="928"/>
              <a:chExt cx="376" cy="376"/>
            </a:xfrm>
          </p:grpSpPr>
          <p:sp>
            <p:nvSpPr>
              <p:cNvPr id="307207" name="AutoShape 7"/>
              <p:cNvSpPr>
                <a:spLocks noChangeArrowheads="1"/>
              </p:cNvSpPr>
              <p:nvPr/>
            </p:nvSpPr>
            <p:spPr bwMode="gray">
              <a:xfrm>
                <a:off x="892" y="928"/>
                <a:ext cx="376" cy="37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7208" name="Oval 8"/>
              <p:cNvSpPr>
                <a:spLocks noChangeArrowheads="1"/>
              </p:cNvSpPr>
              <p:nvPr/>
            </p:nvSpPr>
            <p:spPr bwMode="gray">
              <a:xfrm>
                <a:off x="979" y="1009"/>
                <a:ext cx="212" cy="212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7209" name="Rectangle 9"/>
          <p:cNvSpPr>
            <a:spLocks noChangeArrowheads="1"/>
          </p:cNvSpPr>
          <p:nvPr/>
        </p:nvSpPr>
        <p:spPr bwMode="white">
          <a:xfrm>
            <a:off x="2895600" y="1524000"/>
            <a:ext cx="3581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2800" b="1">
                <a:solidFill>
                  <a:schemeClr val="bg1"/>
                </a:solidFill>
                <a:ea typeface="宋体" charset="-122"/>
              </a:rPr>
              <a:t>Work in this term</a:t>
            </a:r>
          </a:p>
        </p:txBody>
      </p:sp>
      <p:sp>
        <p:nvSpPr>
          <p:cNvPr id="307210" name="AutoShape 10"/>
          <p:cNvSpPr>
            <a:spLocks noChangeArrowheads="1"/>
          </p:cNvSpPr>
          <p:nvPr/>
        </p:nvSpPr>
        <p:spPr bwMode="gray">
          <a:xfrm rot="27000000">
            <a:off x="5667375" y="-333375"/>
            <a:ext cx="1162050" cy="6858000"/>
          </a:xfrm>
          <a:prstGeom prst="upArrow">
            <a:avLst>
              <a:gd name="adj1" fmla="val 63898"/>
              <a:gd name="adj2" fmla="val 102923"/>
            </a:avLst>
          </a:prstGeom>
          <a:gradFill rotWithShape="1">
            <a:gsLst>
              <a:gs pos="0">
                <a:srgbClr val="88CE58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55023" dir="2099521" sy="50000" kx="2453608" algn="bl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gray">
          <a:xfrm>
            <a:off x="2971801" y="2870201"/>
            <a:ext cx="1635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Simulate ….</a:t>
            </a:r>
          </a:p>
        </p:txBody>
      </p:sp>
      <p:sp>
        <p:nvSpPr>
          <p:cNvPr id="307212" name="AutoShape 12"/>
          <p:cNvSpPr>
            <a:spLocks noChangeArrowheads="1"/>
          </p:cNvSpPr>
          <p:nvPr/>
        </p:nvSpPr>
        <p:spPr bwMode="gray">
          <a:xfrm rot="27000000">
            <a:off x="5591175" y="1038225"/>
            <a:ext cx="1162050" cy="6858000"/>
          </a:xfrm>
          <a:prstGeom prst="upArrow">
            <a:avLst>
              <a:gd name="adj1" fmla="val 63898"/>
              <a:gd name="adj2" fmla="val 102923"/>
            </a:avLst>
          </a:prstGeom>
          <a:gradFill rotWithShape="1">
            <a:gsLst>
              <a:gs pos="0">
                <a:srgbClr val="D6C33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55023" dir="2099521" sy="50000" kx="2453608" algn="bl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gray">
          <a:xfrm>
            <a:off x="2971801" y="4267201"/>
            <a:ext cx="16367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Fabricate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10668000" cy="563563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chemeClr val="tx1"/>
                </a:solidFill>
              </a:rPr>
              <a:t>（三）实验</a:t>
            </a:r>
            <a:r>
              <a:rPr lang="zh-CN" altLang="en-US" sz="2800" i="0" dirty="0">
                <a:solidFill>
                  <a:schemeClr val="tx1"/>
                </a:solidFill>
              </a:rPr>
              <a:t>法效力保证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209800" y="2209800"/>
            <a:ext cx="7772400" cy="495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构念</a:t>
            </a:r>
            <a:r>
              <a:rPr lang="zh-CN" altLang="en-US" dirty="0" smtClean="0">
                <a:solidFill>
                  <a:srgbClr val="FF0000"/>
                </a:solidFill>
              </a:rPr>
              <a:t>效度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zh-CN" altLang="en-US" dirty="0" smtClean="0">
                <a:solidFill>
                  <a:srgbClr val="C00000"/>
                </a:solidFill>
              </a:rPr>
              <a:t>变量间因果关系的假设</a:t>
            </a:r>
            <a:r>
              <a:rPr lang="zh-CN" altLang="en-US" dirty="0">
                <a:solidFill>
                  <a:srgbClr val="C00000"/>
                </a:solidFill>
              </a:rPr>
              <a:t>是否</a:t>
            </a:r>
            <a:r>
              <a:rPr lang="zh-CN" altLang="en-US" dirty="0" smtClean="0">
                <a:solidFill>
                  <a:srgbClr val="C00000"/>
                </a:solidFill>
              </a:rPr>
              <a:t>有逻辑</a:t>
            </a:r>
            <a:r>
              <a:rPr lang="zh-CN" altLang="en-US" dirty="0">
                <a:solidFill>
                  <a:srgbClr val="C00000"/>
                </a:solidFill>
              </a:rPr>
              <a:t>依据？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自变量和因变量是否有严格的操作定义</a:t>
            </a:r>
            <a:r>
              <a:rPr lang="zh-CN" altLang="en-US" dirty="0" smtClean="0">
                <a:solidFill>
                  <a:srgbClr val="C00000"/>
                </a:solidFill>
              </a:rPr>
              <a:t>？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内部</a:t>
            </a:r>
            <a:r>
              <a:rPr lang="zh-CN" altLang="en-US" dirty="0" smtClean="0">
                <a:solidFill>
                  <a:srgbClr val="FF0000"/>
                </a:solidFill>
              </a:rPr>
              <a:t>效度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无关变量是否得到控制？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统计思路是否正确？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外部效度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信度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477000" y="3771900"/>
            <a:ext cx="2133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恒定法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消除法</a:t>
            </a:r>
            <a:endParaRPr lang="en-US" altLang="zh-CN" dirty="0" smtClean="0"/>
          </a:p>
          <a:p>
            <a:pPr algn="ctr"/>
            <a:r>
              <a:rPr lang="zh-CN" altLang="en-US" dirty="0"/>
              <a:t>匹配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随机化法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统计控制法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9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Work in the past two weeks</a:t>
            </a:r>
          </a:p>
        </p:txBody>
      </p:sp>
      <p:grpSp>
        <p:nvGrpSpPr>
          <p:cNvPr id="311299" name="Group 3"/>
          <p:cNvGrpSpPr>
            <a:grpSpLocks/>
          </p:cNvGrpSpPr>
          <p:nvPr/>
        </p:nvGrpSpPr>
        <p:grpSpPr bwMode="auto">
          <a:xfrm>
            <a:off x="3124200" y="1905000"/>
            <a:ext cx="5791200" cy="3276600"/>
            <a:chOff x="1008" y="1200"/>
            <a:chExt cx="3648" cy="2064"/>
          </a:xfrm>
        </p:grpSpPr>
        <p:sp>
          <p:nvSpPr>
            <p:cNvPr id="311300" name="AutoShape 4"/>
            <p:cNvSpPr>
              <a:spLocks noChangeArrowheads="1"/>
            </p:cNvSpPr>
            <p:nvPr/>
          </p:nvSpPr>
          <p:spPr bwMode="gray">
            <a:xfrm>
              <a:off x="1248" y="1275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01" name="AutoShape 5"/>
            <p:cNvSpPr>
              <a:spLocks noChangeArrowheads="1"/>
            </p:cNvSpPr>
            <p:nvPr/>
          </p:nvSpPr>
          <p:spPr bwMode="gray">
            <a:xfrm>
              <a:off x="1008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02" name="Text Box 6"/>
            <p:cNvSpPr txBox="1">
              <a:spLocks noChangeArrowheads="1"/>
            </p:cNvSpPr>
            <p:nvPr/>
          </p:nvSpPr>
          <p:spPr bwMode="gray">
            <a:xfrm>
              <a:off x="1392" y="1310"/>
              <a:ext cx="3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Discussed with</a:t>
              </a:r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gray">
            <a:xfrm>
              <a:off x="1105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  <p:sp>
          <p:nvSpPr>
            <p:cNvPr id="311304" name="AutoShape 8"/>
            <p:cNvSpPr>
              <a:spLocks noChangeArrowheads="1"/>
            </p:cNvSpPr>
            <p:nvPr/>
          </p:nvSpPr>
          <p:spPr bwMode="gray">
            <a:xfrm>
              <a:off x="1248" y="1803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05" name="AutoShape 9"/>
            <p:cNvSpPr>
              <a:spLocks noChangeArrowheads="1"/>
            </p:cNvSpPr>
            <p:nvPr/>
          </p:nvSpPr>
          <p:spPr bwMode="gray">
            <a:xfrm>
              <a:off x="1008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06" name="Text Box 10"/>
            <p:cNvSpPr txBox="1">
              <a:spLocks noChangeArrowheads="1"/>
            </p:cNvSpPr>
            <p:nvPr/>
          </p:nvSpPr>
          <p:spPr bwMode="gray">
            <a:xfrm>
              <a:off x="1440" y="1824"/>
              <a:ext cx="31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Simulated …</a:t>
              </a:r>
            </a:p>
          </p:txBody>
        </p:sp>
        <p:sp>
          <p:nvSpPr>
            <p:cNvPr id="311307" name="Text Box 11"/>
            <p:cNvSpPr txBox="1">
              <a:spLocks noChangeArrowheads="1"/>
            </p:cNvSpPr>
            <p:nvPr/>
          </p:nvSpPr>
          <p:spPr bwMode="gray">
            <a:xfrm>
              <a:off x="110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  <p:sp>
          <p:nvSpPr>
            <p:cNvPr id="311308" name="AutoShape 12"/>
            <p:cNvSpPr>
              <a:spLocks noChangeArrowheads="1"/>
            </p:cNvSpPr>
            <p:nvPr/>
          </p:nvSpPr>
          <p:spPr bwMode="gray">
            <a:xfrm>
              <a:off x="1248" y="2331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09" name="AutoShape 13"/>
            <p:cNvSpPr>
              <a:spLocks noChangeArrowheads="1"/>
            </p:cNvSpPr>
            <p:nvPr/>
          </p:nvSpPr>
          <p:spPr bwMode="gray">
            <a:xfrm>
              <a:off x="1008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10" name="Text Box 14"/>
            <p:cNvSpPr txBox="1">
              <a:spLocks noChangeArrowheads="1"/>
            </p:cNvSpPr>
            <p:nvPr/>
          </p:nvSpPr>
          <p:spPr bwMode="gray">
            <a:xfrm>
              <a:off x="1392" y="2366"/>
              <a:ext cx="32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Analyzing …</a:t>
              </a:r>
            </a:p>
          </p:txBody>
        </p:sp>
        <p:sp>
          <p:nvSpPr>
            <p:cNvPr id="311311" name="Text Box 15"/>
            <p:cNvSpPr txBox="1">
              <a:spLocks noChangeArrowheads="1"/>
            </p:cNvSpPr>
            <p:nvPr/>
          </p:nvSpPr>
          <p:spPr bwMode="gray">
            <a:xfrm>
              <a:off x="1105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  <p:sp>
          <p:nvSpPr>
            <p:cNvPr id="311312" name="AutoShape 16"/>
            <p:cNvSpPr>
              <a:spLocks noChangeArrowheads="1"/>
            </p:cNvSpPr>
            <p:nvPr/>
          </p:nvSpPr>
          <p:spPr bwMode="gray">
            <a:xfrm>
              <a:off x="1248" y="2907"/>
              <a:ext cx="336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13" name="AutoShape 17"/>
            <p:cNvSpPr>
              <a:spLocks noChangeArrowheads="1"/>
            </p:cNvSpPr>
            <p:nvPr/>
          </p:nvSpPr>
          <p:spPr bwMode="gray">
            <a:xfrm>
              <a:off x="1008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14" name="Text Box 18"/>
            <p:cNvSpPr txBox="1">
              <a:spLocks noChangeArrowheads="1"/>
            </p:cNvSpPr>
            <p:nvPr/>
          </p:nvSpPr>
          <p:spPr bwMode="gray">
            <a:xfrm>
              <a:off x="1440" y="2928"/>
              <a:ext cx="30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  <a:ea typeface="宋体" charset="-122"/>
                </a:rPr>
                <a:t>Designing …</a:t>
              </a:r>
            </a:p>
          </p:txBody>
        </p:sp>
        <p:sp>
          <p:nvSpPr>
            <p:cNvPr id="311315" name="Text Box 19"/>
            <p:cNvSpPr txBox="1">
              <a:spLocks noChangeArrowheads="1"/>
            </p:cNvSpPr>
            <p:nvPr/>
          </p:nvSpPr>
          <p:spPr bwMode="gray">
            <a:xfrm>
              <a:off x="1105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chemeClr val="bg1"/>
                  </a:solidFill>
                  <a:ea typeface="宋体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WordArt 2"/>
          <p:cNvSpPr>
            <a:spLocks noChangeArrowheads="1" noChangeShapeType="1" noTextEdit="1"/>
          </p:cNvSpPr>
          <p:nvPr/>
        </p:nvSpPr>
        <p:spPr bwMode="ltGray">
          <a:xfrm>
            <a:off x="3505200" y="51054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fol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495800"/>
            <a:ext cx="7856538" cy="361950"/>
          </a:xfrm>
          <a:noFill/>
          <a:ln/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  <a:ea typeface="宋体" charset="-122"/>
              </a:rPr>
              <a:t>fangdm@ime.pku.edu.cn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1024355"/>
            <a:ext cx="10668000" cy="914399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社会</a:t>
            </a:r>
            <a:r>
              <a:rPr lang="zh-CN" altLang="en-US" sz="2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偏见与攻击行为的因果关系</a:t>
            </a:r>
            <a:r>
              <a:rPr lang="zh-CN" altLang="en-US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验证</a:t>
            </a:r>
            <a: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——</a:t>
            </a:r>
            <a:r>
              <a:rPr lang="zh-CN" altLang="en-US" sz="2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以医患冲突为例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2113775"/>
            <a:ext cx="10363200" cy="45386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研究问题：</a:t>
            </a:r>
            <a:r>
              <a:rPr lang="zh-CN" altLang="en-US" dirty="0">
                <a:solidFill>
                  <a:schemeClr val="tx1"/>
                </a:solidFill>
              </a:rPr>
              <a:t>医患之间的偏见是导致医患冲突的原因</a:t>
            </a:r>
            <a:r>
              <a:rPr lang="zh-CN" altLang="en-US" dirty="0" smtClean="0">
                <a:solidFill>
                  <a:schemeClr val="tx1"/>
                </a:solidFill>
              </a:rPr>
              <a:t>吗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研究思路：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社会</a:t>
            </a:r>
            <a:r>
              <a:rPr lang="zh-CN" altLang="en-US" dirty="0" smtClean="0">
                <a:solidFill>
                  <a:schemeClr val="tx1"/>
                </a:solidFill>
              </a:rPr>
              <a:t>偏见和群际攻击行为的因果关系假设是否有逻辑基础？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zh-CN" altLang="en-US" dirty="0" smtClean="0">
                <a:solidFill>
                  <a:srgbClr val="7030A0"/>
                </a:solidFill>
                <a:hlinkClick r:id="rId2" action="ppaction://hlinkpres?slideindex=4&amp;slidetitle=PowerPoint 演示文稿"/>
              </a:rPr>
              <a:t>关键工作：找文献 </a:t>
            </a:r>
            <a:r>
              <a:rPr lang="en-US" altLang="zh-CN" dirty="0" smtClean="0">
                <a:solidFill>
                  <a:srgbClr val="7030A0"/>
                </a:solidFill>
                <a:hlinkClick r:id="rId2" action="ppaction://hlinkpres?slideindex=4&amp;slidetitle=PowerPoint 演示文稿"/>
              </a:rPr>
              <a:t>&amp;</a:t>
            </a:r>
            <a:r>
              <a:rPr lang="zh-CN" altLang="en-US" dirty="0" smtClean="0">
                <a:solidFill>
                  <a:srgbClr val="7030A0"/>
                </a:solidFill>
                <a:hlinkClick r:id="rId2" action="ppaction://hlinkpres?slideindex=4&amp;slidetitle=PowerPoint 演示文稿"/>
              </a:rPr>
              <a:t>看</a:t>
            </a:r>
            <a:r>
              <a:rPr lang="zh-CN" altLang="en-US" dirty="0">
                <a:solidFill>
                  <a:srgbClr val="7030A0"/>
                </a:solidFill>
                <a:hlinkClick r:id="rId2" action="ppaction://hlinkpres?slideindex=4&amp;slidetitle=PowerPoint 演示文稿"/>
              </a:rPr>
              <a:t>现象</a:t>
            </a:r>
            <a:endParaRPr lang="en-US" altLang="zh-CN" dirty="0" smtClean="0">
              <a:solidFill>
                <a:srgbClr val="7030A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医患偏见的有和无如何操作？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zh-CN" altLang="en-US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关键工作：找到合适的测量工具并进行</a:t>
            </a:r>
            <a:r>
              <a:rPr lang="en-US" altLang="zh-CN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“</a:t>
            </a:r>
            <a:r>
              <a:rPr lang="zh-CN" altLang="en-US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有</a:t>
            </a:r>
            <a:r>
              <a:rPr lang="en-US" altLang="zh-CN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/</a:t>
            </a:r>
            <a:r>
              <a:rPr lang="zh-CN" altLang="en-US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无</a:t>
            </a:r>
            <a:r>
              <a:rPr lang="en-US" altLang="zh-CN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”</a:t>
            </a:r>
            <a:r>
              <a:rPr lang="zh-CN" altLang="en-US" dirty="0">
                <a:solidFill>
                  <a:srgbClr val="7030A0"/>
                </a:solidFill>
                <a:hlinkClick r:id="rId3" action="ppaction://hlinkpres?slideindex=9&amp;slidetitle=PowerPoint 演示文稿"/>
              </a:rPr>
              <a:t>的有效区分</a:t>
            </a:r>
            <a:endParaRPr lang="en-US" altLang="zh-CN" dirty="0">
              <a:solidFill>
                <a:srgbClr val="7030A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医患冲突群际攻击行为如何测量？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zh-CN" altLang="en-US" dirty="0">
                <a:solidFill>
                  <a:srgbClr val="7030A0"/>
                </a:solidFill>
                <a:hlinkClick r:id="rId4" action="ppaction://hlinkpres?slideindex=6&amp;slidetitle=PowerPoint 演示文稿"/>
              </a:rPr>
              <a:t>关键工作：基于文献调整因变量的概念</a:t>
            </a:r>
            <a:r>
              <a:rPr lang="zh-CN" altLang="en-US" dirty="0" smtClean="0">
                <a:solidFill>
                  <a:srgbClr val="7030A0"/>
                </a:solidFill>
                <a:hlinkClick r:id="rId4" action="ppaction://hlinkpres?slideindex=6&amp;slidetitle=PowerPoint 演示文稿"/>
              </a:rPr>
              <a:t>界定</a:t>
            </a:r>
            <a:endParaRPr lang="zh-CN" altLang="en-US" dirty="0" smtClean="0">
              <a:solidFill>
                <a:srgbClr val="7030A0"/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关键</a:t>
            </a:r>
            <a:r>
              <a:rPr lang="zh-CN" altLang="en-US" dirty="0" smtClean="0">
                <a:solidFill>
                  <a:schemeClr val="tx1"/>
                </a:solidFill>
              </a:rPr>
              <a:t>的额外变量</a:t>
            </a:r>
            <a:r>
              <a:rPr lang="zh-CN" altLang="en-US" dirty="0" smtClean="0">
                <a:solidFill>
                  <a:schemeClr val="tx1"/>
                </a:solidFill>
              </a:rPr>
              <a:t>是什么？如何控制？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zh-CN" altLang="en-US" dirty="0">
                <a:solidFill>
                  <a:srgbClr val="692AA2"/>
                </a:solidFill>
              </a:rPr>
              <a:t>关键</a:t>
            </a:r>
            <a:r>
              <a:rPr lang="zh-CN" altLang="en-US" dirty="0" smtClean="0">
                <a:solidFill>
                  <a:srgbClr val="692AA2"/>
                </a:solidFill>
              </a:rPr>
              <a:t>工作：实验前预测及被试筛选</a:t>
            </a:r>
            <a:endParaRPr lang="zh-CN" altLang="en-US" dirty="0">
              <a:solidFill>
                <a:srgbClr val="692AA2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019300" y="955226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界定：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社会偏见（</a:t>
            </a:r>
            <a:r>
              <a:rPr lang="en-US" altLang="zh-CN" dirty="0" smtClean="0">
                <a:solidFill>
                  <a:srgbClr val="FF0000"/>
                </a:solidFill>
              </a:rPr>
              <a:t> prejudice</a:t>
            </a:r>
            <a:r>
              <a:rPr lang="zh-CN" altLang="zh-CN" dirty="0" smtClean="0">
                <a:solidFill>
                  <a:srgbClr val="FF0000"/>
                </a:solidFill>
              </a:rPr>
              <a:t>）是指个体在社会化过程中基于群体分类</a:t>
            </a:r>
            <a:r>
              <a:rPr lang="zh-CN" altLang="en-US" dirty="0" smtClean="0">
                <a:solidFill>
                  <a:srgbClr val="FF0000"/>
                </a:solidFill>
              </a:rPr>
              <a:t>及认知</a:t>
            </a:r>
            <a:r>
              <a:rPr lang="zh-CN" altLang="zh-CN" dirty="0" smtClean="0">
                <a:solidFill>
                  <a:srgbClr val="FF0000"/>
                </a:solidFill>
              </a:rPr>
              <a:t>偏差而对他人或他群体产生的消极态度和情绪指向（</a:t>
            </a:r>
            <a:r>
              <a:rPr lang="en-US" altLang="zh-CN" dirty="0" err="1" smtClean="0">
                <a:solidFill>
                  <a:srgbClr val="FF0000"/>
                </a:solidFill>
              </a:rPr>
              <a:t>Allport</a:t>
            </a:r>
            <a:r>
              <a:rPr lang="zh-CN" altLang="zh-CN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1954</a:t>
            </a:r>
            <a:r>
              <a:rPr lang="zh-CN" altLang="zh-CN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800" y="15775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 一个实例</a:t>
            </a:r>
            <a:endParaRPr lang="en-US" altLang="zh-CN" sz="36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8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2209800"/>
            <a:ext cx="10363200" cy="495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hlinkClick r:id="rId2" action="ppaction://hlinkpres?slideindex=11&amp;slidetitle=PowerPoint 演示文稿"/>
              </a:rPr>
              <a:t>研究过程</a:t>
            </a:r>
            <a:r>
              <a:rPr lang="zh-CN" altLang="en-US" dirty="0" smtClean="0">
                <a:solidFill>
                  <a:schemeClr val="tx1"/>
                </a:solidFill>
              </a:rPr>
              <a:t>（略）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数据统计逻辑：均数差异检验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en-US" altLang="zh-CN" dirty="0" smtClean="0">
                <a:solidFill>
                  <a:schemeClr val="tx1"/>
                </a:solidFill>
              </a:rPr>
              <a:t>T</a:t>
            </a:r>
            <a:r>
              <a:rPr lang="zh-CN" altLang="en-US" dirty="0" smtClean="0">
                <a:solidFill>
                  <a:schemeClr val="tx1"/>
                </a:solidFill>
              </a:rPr>
              <a:t>检验、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2"/>
            <a:r>
              <a:rPr lang="zh-CN" altLang="en-US" dirty="0" smtClean="0">
                <a:solidFill>
                  <a:schemeClr val="tx1"/>
                </a:solidFill>
              </a:rPr>
              <a:t>方差分析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  <a:hlinkClick r:id="rId3" action="ppaction://hlinkpres?slideindex=24&amp;slidetitle=PowerPoint 演示文稿"/>
              </a:rPr>
              <a:t>研究</a:t>
            </a:r>
            <a:r>
              <a:rPr lang="zh-CN" altLang="en-US" dirty="0" smtClean="0">
                <a:solidFill>
                  <a:schemeClr val="tx1"/>
                </a:solidFill>
                <a:hlinkClick r:id="rId3" action="ppaction://hlinkpres?slideindex=24&amp;slidetitle=PowerPoint 演示文稿"/>
              </a:rPr>
              <a:t>结果及结论</a:t>
            </a:r>
            <a:r>
              <a:rPr lang="zh-CN" altLang="en-US" dirty="0" smtClean="0">
                <a:solidFill>
                  <a:schemeClr val="tx1"/>
                </a:solidFill>
              </a:rPr>
              <a:t>（略）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10668000" cy="914399"/>
          </a:xfrm>
        </p:spPr>
        <p:txBody>
          <a:bodyPr/>
          <a:lstStyle/>
          <a:p>
            <a:r>
              <a:rPr lang="zh-CN" altLang="en-US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社会</a:t>
            </a:r>
            <a:r>
              <a:rPr lang="zh-CN" altLang="en-US" sz="2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偏见与攻击行为的因果关系</a:t>
            </a:r>
            <a:r>
              <a:rPr lang="zh-CN" altLang="en-US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验证</a:t>
            </a:r>
            <a: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——</a:t>
            </a:r>
            <a:r>
              <a:rPr lang="zh-CN" altLang="en-US" sz="2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以医患冲突为例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7727">
            <a:off x="7880551" y="3580107"/>
            <a:ext cx="37997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740" y="228600"/>
            <a:ext cx="10668000" cy="563563"/>
          </a:xfrm>
        </p:spPr>
        <p:txBody>
          <a:bodyPr/>
          <a:lstStyle/>
          <a:p>
            <a:r>
              <a:rPr lang="zh-CN" altLang="en-US" i="0" dirty="0">
                <a:latin typeface="黑体" panose="02010609060101010101" pitchFamily="49" charset="-122"/>
                <a:ea typeface="黑体" panose="02010609060101010101" pitchFamily="49" charset="-122"/>
              </a:rPr>
              <a:t>心理学实验</a:t>
            </a:r>
            <a:r>
              <a:rPr lang="zh-CN" altLang="en-US" i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研究要点</a:t>
            </a:r>
            <a:endParaRPr lang="zh-CN" altLang="en-US" i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150" y="1219200"/>
            <a:ext cx="1031085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研究设计上体现可证伪原则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自变量和因变量具有科学的界定及可靠的测量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关键</a:t>
            </a:r>
            <a:r>
              <a:rPr lang="zh-CN" altLang="en-US" b="1" dirty="0" smtClean="0">
                <a:solidFill>
                  <a:schemeClr val="tx1"/>
                </a:solidFill>
              </a:rPr>
              <a:t>的额外变量</a:t>
            </a:r>
            <a:r>
              <a:rPr lang="zh-CN" altLang="en-US" b="1" dirty="0" smtClean="0">
                <a:solidFill>
                  <a:schemeClr val="tx1"/>
                </a:solidFill>
              </a:rPr>
              <a:t>要严格控制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数据</a:t>
            </a:r>
            <a:r>
              <a:rPr lang="zh-CN" altLang="en-US" b="1" dirty="0" smtClean="0">
                <a:solidFill>
                  <a:schemeClr val="tx1"/>
                </a:solidFill>
              </a:rPr>
              <a:t>统计思路明晰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7727">
            <a:off x="6681823" y="3354093"/>
            <a:ext cx="37997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7351E1"/>
      </a:dk2>
      <a:lt2>
        <a:srgbClr val="969696"/>
      </a:lt2>
      <a:accent1>
        <a:srgbClr val="4388E3"/>
      </a:accent1>
      <a:accent2>
        <a:srgbClr val="ECA024"/>
      </a:accent2>
      <a:accent3>
        <a:srgbClr val="FFFFFF"/>
      </a:accent3>
      <a:accent4>
        <a:srgbClr val="000000"/>
      </a:accent4>
      <a:accent5>
        <a:srgbClr val="B0C3EF"/>
      </a:accent5>
      <a:accent6>
        <a:srgbClr val="D69120"/>
      </a:accent6>
      <a:hlink>
        <a:srgbClr val="99CC00"/>
      </a:hlink>
      <a:folHlink>
        <a:srgbClr val="33996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8876C8"/>
        </a:accent1>
        <a:accent2>
          <a:srgbClr val="28CCBC"/>
        </a:accent2>
        <a:accent3>
          <a:srgbClr val="FFFFFF"/>
        </a:accent3>
        <a:accent4>
          <a:srgbClr val="000000"/>
        </a:accent4>
        <a:accent5>
          <a:srgbClr val="C3BDE0"/>
        </a:accent5>
        <a:accent6>
          <a:srgbClr val="23B9AA"/>
        </a:accent6>
        <a:hlink>
          <a:srgbClr val="83A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7351E1"/>
        </a:dk2>
        <a:lt2>
          <a:srgbClr val="969696"/>
        </a:lt2>
        <a:accent1>
          <a:srgbClr val="4388E3"/>
        </a:accent1>
        <a:accent2>
          <a:srgbClr val="ECA024"/>
        </a:accent2>
        <a:accent3>
          <a:srgbClr val="FFFFFF"/>
        </a:accent3>
        <a:accent4>
          <a:srgbClr val="000000"/>
        </a:accent4>
        <a:accent5>
          <a:srgbClr val="B0C3EF"/>
        </a:accent5>
        <a:accent6>
          <a:srgbClr val="D69120"/>
        </a:accent6>
        <a:hlink>
          <a:srgbClr val="99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41BBE1"/>
        </a:accent1>
        <a:accent2>
          <a:srgbClr val="165AA4"/>
        </a:accent2>
        <a:accent3>
          <a:srgbClr val="FFFFFF"/>
        </a:accent3>
        <a:accent4>
          <a:srgbClr val="000000"/>
        </a:accent4>
        <a:accent5>
          <a:srgbClr val="B0DAEE"/>
        </a:accent5>
        <a:accent6>
          <a:srgbClr val="135194"/>
        </a:accent6>
        <a:hlink>
          <a:srgbClr val="FFCC0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2470</Words>
  <Application>Microsoft Office PowerPoint</Application>
  <PresentationFormat>宽屏</PresentationFormat>
  <Paragraphs>669</Paragraphs>
  <Slides>61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3" baseType="lpstr">
      <vt:lpstr>Gulim</vt:lpstr>
      <vt:lpstr>黑体</vt:lpstr>
      <vt:lpstr>华文中宋</vt:lpstr>
      <vt:lpstr>楷体</vt:lpstr>
      <vt:lpstr>隶书</vt:lpstr>
      <vt:lpstr>宋体</vt:lpstr>
      <vt:lpstr>Arial</vt:lpstr>
      <vt:lpstr>Lucida Sans Unicode</vt:lpstr>
      <vt:lpstr>Times New Roman</vt:lpstr>
      <vt:lpstr>Verdana</vt:lpstr>
      <vt:lpstr>Wingdings</vt:lpstr>
      <vt:lpstr>Default Design</vt:lpstr>
      <vt:lpstr>Group Meeting</vt:lpstr>
      <vt:lpstr>心理实验法浅谈</vt:lpstr>
      <vt:lpstr>（一）概念框架</vt:lpstr>
      <vt:lpstr>（二）逻辑框架</vt:lpstr>
      <vt:lpstr>（三）实验法效力保证</vt:lpstr>
      <vt:lpstr>（三）实验法效力保证</vt:lpstr>
      <vt:lpstr>社会偏见与攻击行为的因果关系验证                             ——以医患冲突为例</vt:lpstr>
      <vt:lpstr>社会偏见与攻击行为的因果关系验证                             ——以医患冲突为例</vt:lpstr>
      <vt:lpstr>心理学实验研究要点</vt:lpstr>
      <vt:lpstr>PowerPoint 演示文稿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Future work in the next week</vt:lpstr>
      <vt:lpstr>Work in the last week</vt:lpstr>
      <vt:lpstr>Work in the last week</vt:lpstr>
      <vt:lpstr>Work in the last month</vt:lpstr>
      <vt:lpstr>Work in the last month</vt:lpstr>
      <vt:lpstr>Work in the last month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last two months</vt:lpstr>
      <vt:lpstr>Work in the future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the last two weeks</vt:lpstr>
      <vt:lpstr>Work in July and in this term</vt:lpstr>
      <vt:lpstr>Work in July and in this term</vt:lpstr>
      <vt:lpstr>Work in July and in this term</vt:lpstr>
      <vt:lpstr>Work in July and in this term</vt:lpstr>
      <vt:lpstr>Work in the past two weeks</vt:lpstr>
      <vt:lpstr>PowerPoint 演示文稿</vt:lpstr>
    </vt:vector>
  </TitlesOfParts>
  <Company>GuildDesign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Elaina</cp:lastModifiedBy>
  <cp:revision>268</cp:revision>
  <dcterms:created xsi:type="dcterms:W3CDTF">2004-07-21T02:43:03Z</dcterms:created>
  <dcterms:modified xsi:type="dcterms:W3CDTF">2016-12-22T21:57:12Z</dcterms:modified>
</cp:coreProperties>
</file>