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FFCC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1" autoAdjust="0"/>
    <p:restoredTop sz="86438" autoAdjust="0"/>
  </p:normalViewPr>
  <p:slideViewPr>
    <p:cSldViewPr>
      <p:cViewPr varScale="1">
        <p:scale>
          <a:sx n="76" d="100"/>
          <a:sy n="76" d="100"/>
        </p:scale>
        <p:origin x="-8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89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27447-45DE-4368-B478-583DBDFBC56A}" type="datetimeFigureOut">
              <a:rPr lang="zh-CN" altLang="en-US" smtClean="0"/>
              <a:pPr/>
              <a:t>2016/5/12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E1EEC-6010-4A59-87E6-622BDBFE7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韩赛汉译英辅导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b="1" dirty="0">
                <a:solidFill>
                  <a:schemeClr val="tx1"/>
                </a:solidFill>
              </a:rPr>
              <a:t>韩秀英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Paragraph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pPr algn="just"/>
            <a:r>
              <a:rPr lang="zh-CN" altLang="zh-CN" dirty="0" smtClean="0"/>
              <a:t>但如果像部分舆论那样，将屠呦呦的告白简单视作其对中医的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背书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，乃至将其成就视作中医向西医下的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战书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，这样的心愿固然可嘉，却可能完全背离科学家的本意。听过屠呦呦的报告，或是对其研究略作了解就知道，青蒿素的发现既来自于中医药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宝库</a:t>
            </a:r>
            <a:r>
              <a:rPr lang="en-US" altLang="zh-CN" dirty="0" smtClean="0"/>
              <a:t>”</a:t>
            </a:r>
            <a:r>
              <a:rPr lang="zh-CN" altLang="zh-CN" dirty="0" smtClean="0"/>
              <a:t>提供的积淀和灵感，也来自于西医严格的实验方法。缺了其中任意一项，历史很可能转向截然不同的方向。换言之，在</a:t>
            </a:r>
            <a:r>
              <a:rPr lang="en-US" altLang="zh-CN" dirty="0" smtClean="0"/>
              <a:t>“</a:t>
            </a:r>
            <a:r>
              <a:rPr lang="zh-CN" altLang="zh-CN" dirty="0" smtClean="0"/>
              <a:t>诺奖级</a:t>
            </a:r>
            <a:r>
              <a:rPr lang="en-US" altLang="zh-CN" dirty="0" smtClean="0"/>
              <a:t>”</a:t>
            </a:r>
            <a:r>
              <a:rPr lang="zh-CN" altLang="zh-CN" dirty="0" smtClean="0"/>
              <a:t>平台上促成中西医对话之前，屠呦呦及其团队的成果，正是长期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对话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的成果。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Sentence 1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976664"/>
          </a:xfrm>
        </p:spPr>
        <p:txBody>
          <a:bodyPr>
            <a:normAutofit fontScale="62500" lnSpcReduction="20000"/>
          </a:bodyPr>
          <a:lstStyle/>
          <a:p>
            <a:r>
              <a:rPr lang="zh-CN" altLang="zh-CN" sz="3400" dirty="0" smtClean="0"/>
              <a:t>但如果像部分</a:t>
            </a:r>
            <a:r>
              <a:rPr lang="zh-CN" altLang="zh-CN" sz="3400" b="1" dirty="0" smtClean="0">
                <a:solidFill>
                  <a:srgbClr val="C00000"/>
                </a:solidFill>
              </a:rPr>
              <a:t>舆论</a:t>
            </a:r>
            <a:r>
              <a:rPr lang="zh-CN" altLang="zh-CN" sz="3400" dirty="0" smtClean="0"/>
              <a:t>那样，将屠呦呦的</a:t>
            </a:r>
            <a:r>
              <a:rPr lang="zh-CN" altLang="zh-CN" sz="3400" b="1" dirty="0" smtClean="0">
                <a:solidFill>
                  <a:srgbClr val="00B050"/>
                </a:solidFill>
              </a:rPr>
              <a:t>告白</a:t>
            </a:r>
            <a:r>
              <a:rPr lang="zh-CN" altLang="zh-CN" sz="3400" dirty="0" smtClean="0"/>
              <a:t>简单视作其对中医的</a:t>
            </a:r>
            <a:r>
              <a:rPr lang="en-US" altLang="zh-CN" sz="3400" dirty="0" smtClean="0"/>
              <a:t>“</a:t>
            </a:r>
            <a:r>
              <a:rPr lang="zh-CN" altLang="zh-CN" sz="3400" b="1" dirty="0" smtClean="0">
                <a:solidFill>
                  <a:srgbClr val="0070C0"/>
                </a:solidFill>
              </a:rPr>
              <a:t>背书</a:t>
            </a:r>
            <a:r>
              <a:rPr lang="en-US" altLang="zh-CN" sz="3400" dirty="0" smtClean="0"/>
              <a:t>”</a:t>
            </a:r>
            <a:r>
              <a:rPr lang="zh-CN" altLang="zh-CN" sz="3400" dirty="0" smtClean="0"/>
              <a:t>，乃至将其成就视作中医向西医下的</a:t>
            </a:r>
            <a:r>
              <a:rPr lang="en-US" altLang="zh-CN" sz="3400" dirty="0" smtClean="0"/>
              <a:t>“</a:t>
            </a:r>
            <a:r>
              <a:rPr lang="zh-CN" altLang="zh-CN" sz="3400" b="1" dirty="0" smtClean="0">
                <a:solidFill>
                  <a:srgbClr val="7030A0"/>
                </a:solidFill>
              </a:rPr>
              <a:t>战书</a:t>
            </a:r>
            <a:r>
              <a:rPr lang="en-US" altLang="zh-CN" sz="3400" dirty="0" smtClean="0"/>
              <a:t>”</a:t>
            </a:r>
            <a:r>
              <a:rPr lang="zh-CN" altLang="zh-CN" sz="3400" dirty="0" smtClean="0"/>
              <a:t>，这样的心愿</a:t>
            </a:r>
            <a:r>
              <a:rPr lang="zh-CN" altLang="zh-CN" sz="3400" b="1" dirty="0" smtClean="0">
                <a:solidFill>
                  <a:srgbClr val="0000FF"/>
                </a:solidFill>
              </a:rPr>
              <a:t>固然</a:t>
            </a:r>
            <a:r>
              <a:rPr lang="zh-CN" altLang="zh-CN" sz="3400" b="1" dirty="0" smtClean="0">
                <a:solidFill>
                  <a:srgbClr val="00B050"/>
                </a:solidFill>
              </a:rPr>
              <a:t>可嘉</a:t>
            </a:r>
            <a:r>
              <a:rPr lang="zh-CN" altLang="zh-CN" sz="3400" dirty="0" smtClean="0"/>
              <a:t>，却可能完全</a:t>
            </a:r>
            <a:r>
              <a:rPr lang="zh-CN" altLang="zh-CN" sz="3400" b="1" dirty="0" smtClean="0"/>
              <a:t>背离</a:t>
            </a:r>
            <a:r>
              <a:rPr lang="zh-CN" altLang="zh-CN" sz="3400" dirty="0" smtClean="0"/>
              <a:t>科学家的</a:t>
            </a:r>
            <a:r>
              <a:rPr lang="zh-CN" altLang="zh-CN" sz="3400" b="1" dirty="0" smtClean="0">
                <a:solidFill>
                  <a:srgbClr val="FF0000"/>
                </a:solidFill>
              </a:rPr>
              <a:t>本意</a:t>
            </a:r>
            <a:r>
              <a:rPr lang="zh-CN" altLang="zh-CN" sz="3400" dirty="0" smtClean="0"/>
              <a:t>。</a:t>
            </a:r>
            <a:endParaRPr lang="en-US" altLang="zh-CN" sz="3400" dirty="0" smtClean="0"/>
          </a:p>
          <a:p>
            <a:r>
              <a:rPr lang="zh-CN" altLang="zh-CN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舆论</a:t>
            </a:r>
            <a:r>
              <a:rPr lang="en-US" altLang="zh-CN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public opinion; public voice</a:t>
            </a:r>
            <a:endParaRPr lang="en-US" altLang="zh-CN" sz="3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告白</a:t>
            </a:r>
            <a:r>
              <a:rPr lang="en-US" altLang="zh-CN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public notice ; confession; announcement</a:t>
            </a:r>
          </a:p>
          <a:p>
            <a:r>
              <a:rPr lang="zh-CN" altLang="zh-CN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背书</a:t>
            </a:r>
            <a:r>
              <a:rPr lang="en-US" altLang="zh-CN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endorsement ; endorse </a:t>
            </a:r>
            <a:endParaRPr lang="en-US" altLang="zh-CN" sz="3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3800" dirty="0" smtClean="0"/>
              <a:t>背书一词来自商业用语，支票在转让的过程中有一种是转让支票出去的人要在支票背后签名（或盖章），称为背书。背书的人就会对这张支票负某种程度、类似担保的偿还责任</a:t>
            </a:r>
            <a:r>
              <a:rPr lang="en-US" altLang="zh-CN" sz="3800" dirty="0" smtClean="0"/>
              <a:t>. </a:t>
            </a:r>
            <a:r>
              <a:rPr lang="zh-CN" altLang="en-US" sz="3800" dirty="0" smtClean="0"/>
              <a:t>之后就引申为担保、保证的意思</a:t>
            </a:r>
            <a:r>
              <a:rPr lang="en-US" altLang="zh-CN" sz="3800" dirty="0" smtClean="0"/>
              <a:t>.</a:t>
            </a:r>
            <a:r>
              <a:rPr lang="zh-CN" altLang="en-US" sz="3800" dirty="0" smtClean="0"/>
              <a:t>即为你的事情或为你说的话作担保、保证</a:t>
            </a:r>
            <a:r>
              <a:rPr lang="en-US" altLang="zh-CN" sz="3800" dirty="0" smtClean="0"/>
              <a:t>.</a:t>
            </a:r>
            <a:r>
              <a:rPr lang="zh-CN" altLang="en-US" sz="3800" dirty="0" smtClean="0"/>
              <a:t>比如说</a:t>
            </a:r>
            <a:r>
              <a:rPr lang="en-US" altLang="zh-CN" sz="3800" dirty="0" smtClean="0"/>
              <a:t>;</a:t>
            </a:r>
            <a:r>
              <a:rPr lang="zh-CN" altLang="en-US" sz="3800" dirty="0" smtClean="0"/>
              <a:t>我为这句话的真实性背书</a:t>
            </a:r>
            <a:r>
              <a:rPr lang="en-US" altLang="zh-CN" sz="3800" dirty="0" smtClean="0"/>
              <a:t>.</a:t>
            </a:r>
            <a:endParaRPr lang="en-US" altLang="zh-CN" sz="3800" b="1" dirty="0" smtClean="0">
              <a:solidFill>
                <a:srgbClr val="0070C0"/>
              </a:solidFill>
            </a:endParaRPr>
          </a:p>
          <a:p>
            <a:r>
              <a:rPr lang="zh-CN" altLang="zh-CN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战书</a:t>
            </a:r>
            <a:r>
              <a:rPr lang="en-US" altLang="zh-CN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written challenge to war; letter of challenge;</a:t>
            </a:r>
            <a:r>
              <a:rPr lang="zh-CN" altLang="en-US" sz="3800" dirty="0" smtClean="0">
                <a:latin typeface="Times New Roman" pitchFamily="18" charset="0"/>
                <a:cs typeface="Times New Roman" pitchFamily="18" charset="0"/>
              </a:rPr>
              <a:t>下战书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 fling down a challenge</a:t>
            </a:r>
            <a:endParaRPr lang="en-US" altLang="zh-CN" sz="3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固然</a:t>
            </a:r>
            <a:r>
              <a:rPr lang="zh-CN" alt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： 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no doubt; it is true; of course; admittedly</a:t>
            </a:r>
            <a:endParaRPr lang="en-US" altLang="zh-CN" sz="3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可嘉</a:t>
            </a:r>
            <a:r>
              <a:rPr lang="zh-CN" altLang="en-US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worth the compliment; deserving the citation</a:t>
            </a:r>
            <a:r>
              <a:rPr lang="zh-CN" altLang="en-US" sz="3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Commendable</a:t>
            </a:r>
            <a:r>
              <a:rPr lang="zh-CN" altLang="en-US" sz="3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pious</a:t>
            </a:r>
            <a:endParaRPr lang="en-US" altLang="zh-CN" sz="3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latin typeface="Times New Roman" pitchFamily="18" charset="0"/>
                <a:cs typeface="Times New Roman" pitchFamily="18" charset="0"/>
              </a:rPr>
              <a:t>背离</a:t>
            </a:r>
            <a:r>
              <a:rPr lang="zh-CN" altLang="en-US" sz="3800" b="1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deviate from; depart from; deviation; err from; fall away</a:t>
            </a:r>
            <a:endParaRPr lang="en-US" altLang="zh-CN" sz="3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本意</a:t>
            </a:r>
            <a:r>
              <a:rPr lang="zh-CN" alt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800" dirty="0" smtClean="0">
                <a:latin typeface="Times New Roman" pitchFamily="18" charset="0"/>
                <a:cs typeface="Times New Roman" pitchFamily="18" charset="0"/>
              </a:rPr>
              <a:t> original idea; real [original] intention </a:t>
            </a:r>
          </a:p>
          <a:p>
            <a:endParaRPr lang="zh-CN" altLang="en-US" sz="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听过屠呦呦的报告，或是对其研究略作了解就知道，青蒿素的发现既</a:t>
            </a:r>
            <a:r>
              <a:rPr lang="zh-CN" altLang="zh-CN" b="1" dirty="0" smtClean="0">
                <a:solidFill>
                  <a:srgbClr val="7030A0"/>
                </a:solidFill>
              </a:rPr>
              <a:t>来自于</a:t>
            </a:r>
            <a:r>
              <a:rPr lang="zh-CN" altLang="zh-CN" dirty="0" smtClean="0"/>
              <a:t>中医药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宝库</a:t>
            </a:r>
            <a:r>
              <a:rPr lang="en-US" altLang="zh-CN" dirty="0" smtClean="0"/>
              <a:t>”</a:t>
            </a:r>
            <a:r>
              <a:rPr lang="zh-CN" altLang="zh-CN" dirty="0" smtClean="0"/>
              <a:t>提供的</a:t>
            </a:r>
            <a:r>
              <a:rPr lang="zh-CN" altLang="zh-CN" b="1" dirty="0" smtClean="0">
                <a:solidFill>
                  <a:srgbClr val="00B050"/>
                </a:solidFill>
              </a:rPr>
              <a:t>积淀</a:t>
            </a:r>
            <a:r>
              <a:rPr lang="zh-CN" altLang="zh-CN" dirty="0" smtClean="0"/>
              <a:t>和</a:t>
            </a:r>
            <a:r>
              <a:rPr lang="zh-CN" altLang="zh-CN" b="1" dirty="0" smtClean="0">
                <a:solidFill>
                  <a:srgbClr val="FF0000"/>
                </a:solidFill>
              </a:rPr>
              <a:t>灵感</a:t>
            </a:r>
            <a:r>
              <a:rPr lang="zh-CN" altLang="zh-CN" dirty="0" smtClean="0"/>
              <a:t>，也</a:t>
            </a:r>
            <a:r>
              <a:rPr lang="zh-CN" altLang="zh-CN" b="1" dirty="0" smtClean="0">
                <a:solidFill>
                  <a:srgbClr val="7030A0"/>
                </a:solidFill>
              </a:rPr>
              <a:t>来自于</a:t>
            </a:r>
            <a:r>
              <a:rPr lang="zh-CN" altLang="zh-CN" dirty="0" smtClean="0"/>
              <a:t>西医严格的实验方法。</a:t>
            </a:r>
            <a:r>
              <a:rPr lang="en-US" altLang="zh-CN" dirty="0" smtClean="0"/>
              <a:t> </a:t>
            </a: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来自于</a:t>
            </a:r>
            <a:r>
              <a:rPr lang="zh-CN" altLang="en-US" b="1" dirty="0" smtClean="0">
                <a:solidFill>
                  <a:srgbClr val="7030A0"/>
                </a:solidFill>
              </a:rPr>
              <a:t>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come from; stem from; be derived from</a:t>
            </a: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积淀</a:t>
            </a:r>
            <a:r>
              <a:rPr lang="zh-CN" altLang="en-US" b="1" dirty="0" smtClean="0">
                <a:solidFill>
                  <a:srgbClr val="00B050"/>
                </a:solidFill>
              </a:rPr>
              <a:t>：</a:t>
            </a:r>
            <a:r>
              <a:rPr lang="en-US" altLang="zh-CN" dirty="0" smtClean="0"/>
              <a:t> accumulation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灵感</a:t>
            </a:r>
            <a:r>
              <a:rPr lang="zh-CN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/>
              <a:t> inspiration; Promethean fire; afflatus; [</a:t>
            </a:r>
            <a:r>
              <a:rPr lang="zh-CN" altLang="en-US" dirty="0" smtClean="0"/>
              <a:t>电影</a:t>
            </a:r>
            <a:r>
              <a:rPr lang="en-US" altLang="zh-CN" dirty="0" smtClean="0"/>
              <a:t>]Inspiration 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72608"/>
          </a:xfrm>
        </p:spPr>
        <p:txBody>
          <a:bodyPr/>
          <a:lstStyle/>
          <a:p>
            <a:r>
              <a:rPr lang="zh-CN" altLang="zh-CN" b="1" dirty="0" smtClean="0">
                <a:solidFill>
                  <a:srgbClr val="7030A0"/>
                </a:solidFill>
              </a:rPr>
              <a:t>缺了</a:t>
            </a:r>
            <a:r>
              <a:rPr lang="zh-CN" altLang="zh-CN" dirty="0" smtClean="0"/>
              <a:t>其中任意一项，历史</a:t>
            </a:r>
            <a:r>
              <a:rPr lang="zh-CN" altLang="zh-CN" b="1" dirty="0" smtClean="0">
                <a:solidFill>
                  <a:srgbClr val="0070C0"/>
                </a:solidFill>
              </a:rPr>
              <a:t>很可能转向</a:t>
            </a:r>
            <a:r>
              <a:rPr lang="zh-CN" altLang="zh-CN" b="1" dirty="0" smtClean="0">
                <a:solidFill>
                  <a:srgbClr val="FF0000"/>
                </a:solidFill>
              </a:rPr>
              <a:t>截然不同的</a:t>
            </a:r>
            <a:r>
              <a:rPr lang="zh-CN" altLang="zh-CN" dirty="0" smtClean="0"/>
              <a:t>方向。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缺了</a:t>
            </a:r>
            <a:r>
              <a:rPr lang="en-US" altLang="zh-CN" b="1" dirty="0" smtClean="0">
                <a:solidFill>
                  <a:srgbClr val="7030A0"/>
                </a:solidFill>
              </a:rPr>
              <a:t>:</a:t>
            </a:r>
            <a:r>
              <a:rPr lang="en-US" altLang="zh-CN" dirty="0" smtClean="0"/>
              <a:t> lack; be short of; absence; disappearance; for a deficiency of;  without</a:t>
            </a:r>
            <a:endParaRPr lang="en-US" altLang="zh-CN" b="1" dirty="0" smtClean="0">
              <a:solidFill>
                <a:srgbClr val="7030A0"/>
              </a:solidFill>
            </a:endParaRPr>
          </a:p>
          <a:p>
            <a:r>
              <a:rPr lang="zh-CN" altLang="zh-CN" b="1" dirty="0" smtClean="0">
                <a:solidFill>
                  <a:srgbClr val="0070C0"/>
                </a:solidFill>
              </a:rPr>
              <a:t>很可能转向</a:t>
            </a:r>
            <a:r>
              <a:rPr lang="en-US" altLang="zh-CN" b="1" dirty="0" smtClean="0">
                <a:solidFill>
                  <a:srgbClr val="0070C0"/>
                </a:solidFill>
              </a:rPr>
              <a:t>: (</a:t>
            </a:r>
            <a:r>
              <a:rPr lang="zh-CN" altLang="en-US" b="1" dirty="0" smtClean="0">
                <a:solidFill>
                  <a:srgbClr val="0070C0"/>
                </a:solidFill>
              </a:rPr>
              <a:t>时态问题</a:t>
            </a:r>
            <a:r>
              <a:rPr lang="en-US" altLang="zh-CN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截然不同的</a:t>
            </a:r>
            <a:r>
              <a:rPr lang="zh-CN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/>
              <a:t> distinct ;totally / completely different </a:t>
            </a:r>
          </a:p>
          <a:p>
            <a:endParaRPr lang="zh-CN" alt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换言之</a:t>
            </a:r>
            <a:r>
              <a:rPr lang="zh-CN" altLang="zh-CN" dirty="0" smtClean="0"/>
              <a:t>，在</a:t>
            </a:r>
            <a:r>
              <a:rPr lang="en-US" altLang="zh-CN" dirty="0" smtClean="0"/>
              <a:t>“</a:t>
            </a:r>
            <a:r>
              <a:rPr lang="zh-CN" altLang="zh-CN" dirty="0" smtClean="0"/>
              <a:t>诺奖</a:t>
            </a:r>
            <a:r>
              <a:rPr lang="zh-CN" altLang="zh-CN" b="1" dirty="0" smtClean="0">
                <a:solidFill>
                  <a:srgbClr val="00B050"/>
                </a:solidFill>
              </a:rPr>
              <a:t>级</a:t>
            </a:r>
            <a:r>
              <a:rPr lang="en-US" altLang="zh-CN" dirty="0" smtClean="0"/>
              <a:t>”</a:t>
            </a:r>
            <a:r>
              <a:rPr lang="zh-CN" altLang="zh-CN" dirty="0" smtClean="0"/>
              <a:t>平台上促成中西医对话之前，屠呦呦及其团队的</a:t>
            </a:r>
            <a:r>
              <a:rPr lang="zh-CN" altLang="zh-CN" b="1" dirty="0" smtClean="0">
                <a:solidFill>
                  <a:srgbClr val="0070C0"/>
                </a:solidFill>
              </a:rPr>
              <a:t>成果</a:t>
            </a:r>
            <a:r>
              <a:rPr lang="zh-CN" altLang="zh-CN" dirty="0" smtClean="0"/>
              <a:t>，正是长期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对话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0070C0"/>
                </a:solidFill>
              </a:rPr>
              <a:t>成果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换言之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in other words; put it another way; that is to say</a:t>
            </a: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级</a:t>
            </a:r>
            <a:r>
              <a:rPr lang="en-US" altLang="zh-CN" b="1" dirty="0" smtClean="0">
                <a:solidFill>
                  <a:srgbClr val="00B050"/>
                </a:solidFill>
              </a:rPr>
              <a:t>(</a:t>
            </a:r>
            <a:r>
              <a:rPr lang="zh-CN" altLang="en-US" b="1" dirty="0" smtClean="0">
                <a:solidFill>
                  <a:srgbClr val="00B050"/>
                </a:solidFill>
              </a:rPr>
              <a:t>别</a:t>
            </a:r>
            <a:r>
              <a:rPr lang="en-US" altLang="zh-CN" b="1" dirty="0" smtClean="0">
                <a:solidFill>
                  <a:srgbClr val="00B050"/>
                </a:solidFill>
              </a:rPr>
              <a:t>): </a:t>
            </a:r>
            <a:r>
              <a:rPr lang="en-US" altLang="zh-CN" dirty="0" smtClean="0"/>
              <a:t>rank; level; grade</a:t>
            </a:r>
          </a:p>
          <a:p>
            <a:r>
              <a:rPr lang="zh-CN" altLang="zh-CN" b="1" dirty="0" smtClean="0">
                <a:solidFill>
                  <a:srgbClr val="0070C0"/>
                </a:solidFill>
              </a:rPr>
              <a:t>成果</a:t>
            </a:r>
            <a:r>
              <a:rPr lang="zh-CN" altLang="en-US" b="1" dirty="0" smtClean="0">
                <a:solidFill>
                  <a:srgbClr val="0070C0"/>
                </a:solidFill>
              </a:rPr>
              <a:t>：</a:t>
            </a:r>
            <a:r>
              <a:rPr lang="en-US" altLang="zh-CN" dirty="0" smtClean="0"/>
              <a:t>achievement; fruit; gain; positive result; termination; progeny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Title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/>
          <a:lstStyle/>
          <a:p>
            <a:pPr algn="just"/>
            <a:r>
              <a:rPr lang="zh-CN" altLang="zh-CN" b="1" dirty="0"/>
              <a:t>屠呦呦</a:t>
            </a:r>
            <a:r>
              <a:rPr lang="zh-CN" altLang="zh-CN" b="1" dirty="0">
                <a:solidFill>
                  <a:srgbClr val="FF0000"/>
                </a:solidFill>
              </a:rPr>
              <a:t>秉持</a:t>
            </a:r>
            <a:r>
              <a:rPr lang="zh-CN" altLang="zh-CN" b="1" dirty="0"/>
              <a:t>的，不是</a:t>
            </a:r>
            <a:r>
              <a:rPr lang="zh-CN" altLang="zh-CN" b="1" dirty="0">
                <a:solidFill>
                  <a:srgbClr val="00B050"/>
                </a:solidFill>
              </a:rPr>
              <a:t>好事者</a:t>
            </a:r>
            <a:r>
              <a:rPr lang="zh-CN" altLang="zh-CN" b="1" dirty="0">
                <a:solidFill>
                  <a:srgbClr val="7030A0"/>
                </a:solidFill>
              </a:rPr>
              <a:t>争论</a:t>
            </a:r>
            <a:r>
              <a:rPr lang="zh-CN" altLang="zh-CN" b="1" dirty="0"/>
              <a:t>的</a:t>
            </a:r>
            <a:endParaRPr lang="zh-CN" altLang="zh-CN" dirty="0"/>
          </a:p>
          <a:p>
            <a:pPr algn="just"/>
            <a:r>
              <a:rPr lang="zh-CN" altLang="zh-CN" b="1" dirty="0" smtClean="0">
                <a:solidFill>
                  <a:srgbClr val="FF0000"/>
                </a:solidFill>
              </a:rPr>
              <a:t>秉持</a:t>
            </a:r>
            <a:r>
              <a:rPr lang="zh-CN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uphold; persist; persevere ; insist on; 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zh-CN" b="1" dirty="0" smtClean="0">
                <a:solidFill>
                  <a:srgbClr val="00B050"/>
                </a:solidFill>
              </a:rPr>
              <a:t>好事者</a:t>
            </a:r>
            <a:r>
              <a:rPr lang="zh-CN" altLang="en-US" b="1" dirty="0" smtClean="0">
                <a:solidFill>
                  <a:srgbClr val="00B050"/>
                </a:solidFill>
              </a:rPr>
              <a:t>：</a:t>
            </a:r>
            <a:r>
              <a:rPr lang="en-US" altLang="zh-CN" dirty="0" smtClean="0"/>
              <a:t>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busybody;  </a:t>
            </a:r>
          </a:p>
          <a:p>
            <a:pPr algn="just"/>
            <a:r>
              <a:rPr lang="zh-CN" altLang="en-US" sz="2800" b="1" dirty="0" smtClean="0">
                <a:solidFill>
                  <a:srgbClr val="00B050"/>
                </a:solidFill>
              </a:rPr>
              <a:t>爱管闲事的人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:</a:t>
            </a:r>
            <a:r>
              <a:rPr lang="en-US" altLang="zh-CN" sz="2800" dirty="0" smtClean="0">
                <a:solidFill>
                  <a:srgbClr val="00B050"/>
                </a:solidFill>
              </a:rPr>
              <a:t>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nosy parker; busy-body; meddler; </a:t>
            </a:r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pantopragmatic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zh-CN" altLang="zh-CN" b="1" dirty="0" smtClean="0">
                <a:solidFill>
                  <a:srgbClr val="7030A0"/>
                </a:solidFill>
              </a:rPr>
              <a:t>争论</a:t>
            </a:r>
            <a:r>
              <a:rPr lang="zh-CN" altLang="en-US" b="1" dirty="0" smtClean="0">
                <a:solidFill>
                  <a:srgbClr val="7030A0"/>
                </a:solidFill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argue; dispute; debate; argument; altercate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句子结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构：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 is not B; A isn’t equal / equivalent to B; A is inconsistent with B; A is in no way consistent with B 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Para 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algn="just"/>
            <a:r>
              <a:rPr lang="zh-CN" altLang="zh-CN" sz="4000" dirty="0" smtClean="0"/>
              <a:t>随</a:t>
            </a:r>
            <a:r>
              <a:rPr lang="zh-CN" altLang="zh-CN" sz="4000" dirty="0"/>
              <a:t>着诺贝尔奖颁奖典礼的临近，持续</a:t>
            </a:r>
            <a:r>
              <a:rPr lang="en-US" altLang="zh-CN" sz="4000" dirty="0"/>
              <a:t>2</a:t>
            </a:r>
            <a:r>
              <a:rPr lang="zh-CN" altLang="zh-CN" sz="4000" dirty="0"/>
              <a:t>个月的</a:t>
            </a:r>
            <a:r>
              <a:rPr lang="en-US" altLang="zh-CN" sz="4000" dirty="0"/>
              <a:t>“</a:t>
            </a:r>
            <a:r>
              <a:rPr lang="zh-CN" altLang="zh-CN" sz="4000" dirty="0"/>
              <a:t>屠呦呦热</a:t>
            </a:r>
            <a:r>
              <a:rPr lang="en-US" altLang="zh-CN" sz="4000" dirty="0"/>
              <a:t>”</a:t>
            </a:r>
            <a:r>
              <a:rPr lang="zh-CN" altLang="zh-CN" sz="4000" dirty="0"/>
              <a:t>正在渐入高潮。当地时间</a:t>
            </a:r>
            <a:r>
              <a:rPr lang="en-US" altLang="zh-CN" sz="4000" dirty="0"/>
              <a:t>7</a:t>
            </a:r>
            <a:r>
              <a:rPr lang="zh-CN" altLang="zh-CN" sz="4000" dirty="0"/>
              <a:t>日下午，屠呦呦在瑞 典卡罗林斯卡学院发表题为</a:t>
            </a:r>
            <a:r>
              <a:rPr lang="en-US" altLang="zh-CN" sz="4000" dirty="0"/>
              <a:t>“</a:t>
            </a:r>
            <a:r>
              <a:rPr lang="zh-CN" altLang="zh-CN" sz="4000" dirty="0"/>
              <a:t>青蒿素</a:t>
            </a:r>
            <a:r>
              <a:rPr lang="en-US" altLang="zh-CN" sz="4000" dirty="0"/>
              <a:t>——</a:t>
            </a:r>
            <a:r>
              <a:rPr lang="zh-CN" altLang="zh-CN" sz="4000" dirty="0"/>
              <a:t>中医药给世界的一份礼物</a:t>
            </a:r>
            <a:r>
              <a:rPr lang="en-US" altLang="zh-CN" sz="4000" dirty="0"/>
              <a:t>”</a:t>
            </a:r>
            <a:r>
              <a:rPr lang="zh-CN" altLang="zh-CN" sz="4000" dirty="0"/>
              <a:t>的演讲，详细回顾了青蒿素的发现过程，并援引毛泽东的话称，中医药学</a:t>
            </a:r>
            <a:r>
              <a:rPr lang="en-US" altLang="zh-CN" sz="4000" dirty="0"/>
              <a:t>“</a:t>
            </a:r>
            <a:r>
              <a:rPr lang="zh-CN" altLang="zh-CN" sz="4000" dirty="0"/>
              <a:t>是一个伟大的宝库</a:t>
            </a:r>
            <a:r>
              <a:rPr lang="en-US" altLang="zh-CN" sz="4000" dirty="0"/>
              <a:t>”</a:t>
            </a:r>
            <a:r>
              <a:rPr lang="zh-CN" altLang="zh-CN" sz="4000" dirty="0" smtClean="0"/>
              <a:t>。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Sentence 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随着</a:t>
            </a:r>
            <a:r>
              <a:rPr lang="zh-CN" altLang="zh-CN" b="1" dirty="0" smtClean="0">
                <a:solidFill>
                  <a:srgbClr val="00B050"/>
                </a:solidFill>
              </a:rPr>
              <a:t>诺贝尔奖颁奖典礼</a:t>
            </a:r>
            <a:r>
              <a:rPr lang="zh-CN" altLang="zh-CN" b="1" dirty="0" smtClean="0"/>
              <a:t>的</a:t>
            </a:r>
            <a:r>
              <a:rPr lang="zh-CN" altLang="zh-CN" b="1" dirty="0" smtClean="0">
                <a:solidFill>
                  <a:srgbClr val="0070C0"/>
                </a:solidFill>
              </a:rPr>
              <a:t>临近</a:t>
            </a:r>
            <a:r>
              <a:rPr lang="zh-CN" altLang="zh-CN" b="1" dirty="0" smtClean="0"/>
              <a:t>，持续</a:t>
            </a:r>
            <a:r>
              <a:rPr lang="en-US" altLang="zh-CN" b="1" dirty="0" smtClean="0"/>
              <a:t>2</a:t>
            </a:r>
            <a:r>
              <a:rPr lang="zh-CN" altLang="zh-CN" b="1" dirty="0" smtClean="0"/>
              <a:t>个月的</a:t>
            </a:r>
            <a:r>
              <a:rPr lang="en-US" altLang="zh-CN" b="1" dirty="0" smtClean="0">
                <a:solidFill>
                  <a:srgbClr val="7030A0"/>
                </a:solidFill>
              </a:rPr>
              <a:t>“</a:t>
            </a:r>
            <a:r>
              <a:rPr lang="zh-CN" altLang="zh-CN" b="1" dirty="0" smtClean="0">
                <a:solidFill>
                  <a:srgbClr val="7030A0"/>
                </a:solidFill>
              </a:rPr>
              <a:t>屠呦呦热</a:t>
            </a:r>
            <a:r>
              <a:rPr lang="en-US" altLang="zh-CN" b="1" dirty="0" smtClean="0">
                <a:solidFill>
                  <a:srgbClr val="7030A0"/>
                </a:solidFill>
              </a:rPr>
              <a:t>”</a:t>
            </a:r>
            <a:r>
              <a:rPr lang="zh-CN" altLang="zh-CN" b="1" dirty="0" smtClean="0"/>
              <a:t>正在</a:t>
            </a:r>
            <a:r>
              <a:rPr lang="zh-CN" altLang="zh-CN" b="1" dirty="0" smtClean="0">
                <a:solidFill>
                  <a:srgbClr val="002060"/>
                </a:solidFill>
              </a:rPr>
              <a:t>渐入高潮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 algn="just"/>
            <a:r>
              <a:rPr lang="zh-CN" altLang="zh-CN" sz="2800" b="1" dirty="0" smtClean="0">
                <a:solidFill>
                  <a:srgbClr val="FF0000"/>
                </a:solidFill>
              </a:rPr>
              <a:t>随着</a:t>
            </a:r>
            <a:r>
              <a:rPr lang="zh-CN" altLang="en-US" sz="2800" dirty="0" smtClean="0"/>
              <a:t>： </a:t>
            </a:r>
            <a:r>
              <a:rPr lang="en-US" altLang="zh-CN" sz="2800" dirty="0" smtClean="0"/>
              <a:t>as+</a:t>
            </a:r>
            <a:r>
              <a:rPr lang="zh-CN" altLang="en-US" sz="2800" dirty="0" smtClean="0"/>
              <a:t>句子</a:t>
            </a:r>
            <a:r>
              <a:rPr lang="en-US" altLang="zh-CN" sz="2800" dirty="0" smtClean="0"/>
              <a:t>; with+</a:t>
            </a:r>
            <a:r>
              <a:rPr lang="zh-CN" altLang="en-US" sz="2800" dirty="0" smtClean="0"/>
              <a:t>名词短语</a:t>
            </a:r>
            <a:endParaRPr lang="en-US" altLang="zh-CN" sz="2800" dirty="0" smtClean="0"/>
          </a:p>
          <a:p>
            <a:pPr algn="just"/>
            <a:r>
              <a:rPr lang="zh-CN" altLang="zh-CN" sz="2800" b="1" dirty="0" smtClean="0">
                <a:solidFill>
                  <a:srgbClr val="00B050"/>
                </a:solidFill>
              </a:rPr>
              <a:t>诺贝尔奖颁奖典礼</a:t>
            </a:r>
            <a:r>
              <a:rPr lang="zh-CN" altLang="en-US" sz="2800" b="1" dirty="0" smtClean="0">
                <a:solidFill>
                  <a:srgbClr val="00B050"/>
                </a:solidFill>
              </a:rPr>
              <a:t>：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Nobel prize presentation ceremony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Nobel Prize Award Ceremony </a:t>
            </a:r>
            <a:endParaRPr lang="zh-CN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800" b="1" dirty="0" smtClean="0">
                <a:solidFill>
                  <a:srgbClr val="0070C0"/>
                </a:solidFill>
              </a:rPr>
              <a:t>临近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：</a:t>
            </a:r>
            <a:r>
              <a:rPr lang="en-US" altLang="zh-CN" sz="2800" dirty="0" smtClean="0"/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close to [on; by]; near; approach; draw near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 smtClean="0">
                <a:solidFill>
                  <a:srgbClr val="7030A0"/>
                </a:solidFill>
              </a:rPr>
              <a:t>“</a:t>
            </a:r>
            <a:r>
              <a:rPr lang="zh-CN" altLang="zh-CN" sz="2800" b="1" dirty="0" smtClean="0">
                <a:solidFill>
                  <a:srgbClr val="7030A0"/>
                </a:solidFill>
              </a:rPr>
              <a:t>屠呦呦热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”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：热门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—— hot; heat; popular; craze</a:t>
            </a:r>
          </a:p>
          <a:p>
            <a:r>
              <a:rPr lang="zh-CN" altLang="zh-CN" sz="2800" b="1" dirty="0">
                <a:solidFill>
                  <a:srgbClr val="002060"/>
                </a:solidFill>
              </a:rPr>
              <a:t>渐入高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潮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: </a:t>
            </a:r>
          </a:p>
          <a:p>
            <a:r>
              <a:rPr lang="zh-CN" altLang="en-US" sz="2800" b="1" dirty="0" smtClean="0">
                <a:solidFill>
                  <a:srgbClr val="002060"/>
                </a:solidFill>
              </a:rPr>
              <a:t>渐入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——</a:t>
            </a:r>
            <a:r>
              <a:rPr lang="zh-CN" altLang="en-US" sz="2800" dirty="0" smtClean="0"/>
              <a:t>进行时或</a:t>
            </a:r>
            <a:r>
              <a:rPr lang="en-US" altLang="zh-CN" sz="2800" dirty="0" smtClean="0"/>
              <a:t>gradually </a:t>
            </a:r>
          </a:p>
          <a:p>
            <a:r>
              <a:rPr lang="zh-CN" altLang="zh-CN" sz="2800" b="1" dirty="0" smtClean="0">
                <a:solidFill>
                  <a:srgbClr val="002060"/>
                </a:solidFill>
              </a:rPr>
              <a:t>高潮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——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climax;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Sentence 2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 smtClean="0"/>
              <a:t>当地时间</a:t>
            </a:r>
            <a:r>
              <a:rPr lang="en-US" altLang="zh-CN" dirty="0" smtClean="0"/>
              <a:t>7</a:t>
            </a:r>
            <a:r>
              <a:rPr lang="zh-CN" altLang="zh-CN" dirty="0" smtClean="0"/>
              <a:t>日下午，屠呦呦在瑞 典</a:t>
            </a:r>
            <a:r>
              <a:rPr lang="zh-CN" altLang="zh-CN" b="1" dirty="0" smtClean="0">
                <a:solidFill>
                  <a:srgbClr val="002060"/>
                </a:solidFill>
              </a:rPr>
              <a:t>卡罗林斯卡学院</a:t>
            </a:r>
            <a:r>
              <a:rPr lang="zh-CN" altLang="zh-CN" b="1" dirty="0" smtClean="0">
                <a:solidFill>
                  <a:srgbClr val="FF0000"/>
                </a:solidFill>
              </a:rPr>
              <a:t>发表</a:t>
            </a:r>
            <a:r>
              <a:rPr lang="zh-CN" altLang="zh-CN" dirty="0" smtClean="0"/>
              <a:t>题为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C00000"/>
                </a:solidFill>
              </a:rPr>
              <a:t>青蒿素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中医药给世界的一份礼物</a:t>
            </a:r>
            <a:r>
              <a:rPr lang="en-US" altLang="zh-CN" dirty="0" smtClean="0"/>
              <a:t>”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FF0000"/>
                </a:solidFill>
              </a:rPr>
              <a:t>演讲</a:t>
            </a:r>
            <a:r>
              <a:rPr lang="zh-CN" altLang="zh-CN" dirty="0" smtClean="0"/>
              <a:t>，详细</a:t>
            </a:r>
            <a:r>
              <a:rPr lang="zh-CN" altLang="zh-CN" b="1" dirty="0" smtClean="0">
                <a:solidFill>
                  <a:srgbClr val="0000FF"/>
                </a:solidFill>
              </a:rPr>
              <a:t>回顾</a:t>
            </a:r>
            <a:r>
              <a:rPr lang="zh-CN" altLang="zh-CN" dirty="0" smtClean="0"/>
              <a:t>了青蒿素的发现过程，并</a:t>
            </a:r>
            <a:r>
              <a:rPr lang="zh-CN" altLang="zh-CN" b="1" dirty="0" smtClean="0">
                <a:solidFill>
                  <a:srgbClr val="7030A0"/>
                </a:solidFill>
              </a:rPr>
              <a:t>援引</a:t>
            </a:r>
            <a:r>
              <a:rPr lang="zh-CN" altLang="zh-CN" dirty="0" smtClean="0"/>
              <a:t>毛泽东的话称，</a:t>
            </a:r>
            <a:r>
              <a:rPr lang="zh-CN" altLang="zh-CN" b="1" dirty="0" smtClean="0">
                <a:solidFill>
                  <a:srgbClr val="008000"/>
                </a:solidFill>
              </a:rPr>
              <a:t>中医药学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是一个伟大的</a:t>
            </a:r>
            <a:r>
              <a:rPr lang="zh-CN" altLang="zh-CN" b="1" dirty="0" smtClean="0">
                <a:solidFill>
                  <a:srgbClr val="FF0066"/>
                </a:solidFill>
              </a:rPr>
              <a:t>宝库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卡罗林斯卡学院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Karolinska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Institutet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青蒿素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artemisinine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ɑtɪmɪ'saɪnaɪn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]</a:t>
            </a:r>
            <a:endParaRPr lang="en-US" altLang="zh-CN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发表演讲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make a speech; deliver a speech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回顾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look back; review; retrospect; retrospection; retroversion </a:t>
            </a:r>
            <a:endParaRPr lang="en-US" altLang="zh-CN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援引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quote; cite; invoke </a:t>
            </a:r>
            <a:endParaRPr lang="en-US" altLang="zh-CN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中医药学</a:t>
            </a:r>
            <a:r>
              <a:rPr lang="en-US" altLang="zh-CN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医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]Chinese indigenous medicine; Chinese orthodox medicine; traditional Chinese medicine </a:t>
            </a:r>
            <a:endParaRPr lang="en-US" altLang="zh-CN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宝库</a:t>
            </a:r>
            <a:r>
              <a:rPr lang="en-US" altLang="zh-CN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treasure-house; treasury vault; treasury; any valuable collection; mine </a:t>
            </a:r>
            <a:endParaRPr lang="zh-CN" altLang="en-US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Para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对中医药而言，无论是自然科学</a:t>
            </a:r>
            <a:r>
              <a:rPr lang="en-US" altLang="zh-CN" dirty="0" smtClean="0"/>
              <a:t>“</a:t>
            </a:r>
            <a:r>
              <a:rPr lang="zh-CN" altLang="zh-CN" dirty="0" smtClean="0"/>
              <a:t>圣殿</a:t>
            </a:r>
            <a:r>
              <a:rPr lang="en-US" altLang="zh-CN" dirty="0" smtClean="0"/>
              <a:t>”</a:t>
            </a:r>
            <a:r>
              <a:rPr lang="zh-CN" altLang="zh-CN" dirty="0" smtClean="0"/>
              <a:t>中的这次演讲，还是即将颁发到屠呦呦手中的诺奖，自然都提供了极好的</a:t>
            </a:r>
            <a:r>
              <a:rPr lang="en-US" altLang="zh-CN" dirty="0" smtClean="0"/>
              <a:t>“</a:t>
            </a:r>
            <a:r>
              <a:rPr lang="zh-CN" altLang="zh-CN" dirty="0" smtClean="0"/>
              <a:t>正名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。置于世界科学前沿的平台上，中医药学不仅真正被世界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，更能因这种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dirty="0" smtClean="0"/>
              <a:t>获得同世界对话的机会。拨开层层迷雾之后，对话是促成发展的动力。将迷雾拨开、使对话变成可能，是屠呦呦及其团队的莫大功劳。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zh-CN" altLang="zh-CN" b="1" dirty="0" smtClean="0">
                <a:solidFill>
                  <a:srgbClr val="FF0000"/>
                </a:solidFill>
              </a:rPr>
              <a:t>对</a:t>
            </a:r>
            <a:r>
              <a:rPr lang="zh-CN" altLang="zh-CN" dirty="0" smtClean="0"/>
              <a:t>中医药</a:t>
            </a:r>
            <a:r>
              <a:rPr lang="zh-CN" altLang="zh-CN" b="1" dirty="0" smtClean="0">
                <a:solidFill>
                  <a:srgbClr val="FF0000"/>
                </a:solidFill>
              </a:rPr>
              <a:t>而言</a:t>
            </a:r>
            <a:r>
              <a:rPr lang="zh-CN" altLang="zh-CN" dirty="0" smtClean="0"/>
              <a:t>，</a:t>
            </a:r>
            <a:r>
              <a:rPr lang="zh-CN" altLang="zh-CN" b="1" dirty="0" smtClean="0">
                <a:solidFill>
                  <a:srgbClr val="00B050"/>
                </a:solidFill>
              </a:rPr>
              <a:t>无论是</a:t>
            </a:r>
            <a:r>
              <a:rPr lang="zh-CN" altLang="zh-CN" dirty="0" smtClean="0"/>
              <a:t>自然科学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7030A0"/>
                </a:solidFill>
              </a:rPr>
              <a:t>圣殿</a:t>
            </a:r>
            <a:r>
              <a:rPr lang="en-US" altLang="zh-CN" dirty="0" smtClean="0"/>
              <a:t>”</a:t>
            </a:r>
            <a:r>
              <a:rPr lang="zh-CN" altLang="zh-CN" dirty="0" smtClean="0"/>
              <a:t>中的这次演讲，</a:t>
            </a:r>
            <a:r>
              <a:rPr lang="zh-CN" altLang="zh-CN" b="1" dirty="0" smtClean="0">
                <a:solidFill>
                  <a:srgbClr val="00B050"/>
                </a:solidFill>
              </a:rPr>
              <a:t>还是</a:t>
            </a:r>
            <a:r>
              <a:rPr lang="zh-CN" altLang="zh-CN" dirty="0" smtClean="0"/>
              <a:t>即将</a:t>
            </a:r>
            <a:r>
              <a:rPr lang="zh-CN" altLang="zh-CN" b="1" dirty="0" smtClean="0">
                <a:solidFill>
                  <a:srgbClr val="002060"/>
                </a:solidFill>
              </a:rPr>
              <a:t>颁发</a:t>
            </a:r>
            <a:r>
              <a:rPr lang="zh-CN" altLang="zh-CN" dirty="0" smtClean="0"/>
              <a:t>到屠呦呦手中的诺奖，自然都提供了极好的</a:t>
            </a:r>
            <a:r>
              <a:rPr lang="en-US" altLang="zh-CN" dirty="0" smtClean="0"/>
              <a:t>“</a:t>
            </a:r>
            <a:r>
              <a:rPr lang="zh-CN" altLang="zh-CN" b="1" dirty="0" smtClean="0">
                <a:solidFill>
                  <a:srgbClr val="0000FF"/>
                </a:solidFill>
              </a:rPr>
              <a:t>正名</a:t>
            </a:r>
            <a:r>
              <a:rPr lang="en-US" altLang="zh-CN" dirty="0" smtClean="0"/>
              <a:t>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对</a:t>
            </a:r>
            <a:r>
              <a:rPr lang="en-US" altLang="zh-CN" b="1" dirty="0" smtClean="0">
                <a:solidFill>
                  <a:srgbClr val="FF0000"/>
                </a:solidFill>
              </a:rPr>
              <a:t>…</a:t>
            </a:r>
            <a:r>
              <a:rPr lang="zh-CN" altLang="zh-CN" b="1" dirty="0" smtClean="0">
                <a:solidFill>
                  <a:srgbClr val="FF0000"/>
                </a:solidFill>
              </a:rPr>
              <a:t>而言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as to; as far as … is concerned; about; on; with regard to; concerning; </a:t>
            </a:r>
            <a:r>
              <a:rPr lang="en-US" altLang="zh-CN" dirty="0" err="1" smtClean="0"/>
              <a:t>anenst</a:t>
            </a:r>
            <a:r>
              <a:rPr lang="en-US" altLang="zh-CN" dirty="0" smtClean="0"/>
              <a:t> </a:t>
            </a:r>
          </a:p>
          <a:p>
            <a:r>
              <a:rPr lang="zh-CN" altLang="zh-CN" b="1" dirty="0" smtClean="0">
                <a:solidFill>
                  <a:srgbClr val="00B050"/>
                </a:solidFill>
              </a:rPr>
              <a:t>无论是</a:t>
            </a:r>
            <a:r>
              <a:rPr lang="en-US" altLang="zh-CN" b="1" dirty="0" smtClean="0">
                <a:solidFill>
                  <a:srgbClr val="00B050"/>
                </a:solidFill>
              </a:rPr>
              <a:t>…</a:t>
            </a:r>
            <a:r>
              <a:rPr lang="zh-CN" altLang="zh-CN" b="1" dirty="0" smtClean="0">
                <a:solidFill>
                  <a:srgbClr val="00B050"/>
                </a:solidFill>
              </a:rPr>
              <a:t>还是</a:t>
            </a:r>
            <a:r>
              <a:rPr lang="en-US" altLang="zh-CN" b="1" dirty="0" smtClean="0">
                <a:solidFill>
                  <a:srgbClr val="00B050"/>
                </a:solidFill>
              </a:rPr>
              <a:t>: </a:t>
            </a:r>
            <a:r>
              <a:rPr lang="en-US" altLang="zh-CN" dirty="0" smtClean="0"/>
              <a:t>Whether it is…or… (both … and …)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圣殿</a:t>
            </a:r>
            <a:r>
              <a:rPr lang="en-US" altLang="zh-CN" b="1" dirty="0" smtClean="0">
                <a:solidFill>
                  <a:srgbClr val="7030A0"/>
                </a:solidFill>
              </a:rPr>
              <a:t>: </a:t>
            </a:r>
            <a:r>
              <a:rPr lang="en-US" altLang="zh-CN" dirty="0" smtClean="0"/>
              <a:t>Temple; sanctuary; holy / divine Hall? </a:t>
            </a:r>
          </a:p>
          <a:p>
            <a:r>
              <a:rPr lang="zh-CN" altLang="zh-CN" b="1" dirty="0" smtClean="0">
                <a:solidFill>
                  <a:srgbClr val="002060"/>
                </a:solidFill>
              </a:rPr>
              <a:t>颁发</a:t>
            </a:r>
            <a:r>
              <a:rPr lang="en-US" altLang="zh-CN" b="1" dirty="0" smtClean="0">
                <a:solidFill>
                  <a:srgbClr val="002060"/>
                </a:solidFill>
              </a:rPr>
              <a:t>: </a:t>
            </a:r>
            <a:r>
              <a:rPr lang="en-US" altLang="zh-CN" dirty="0" smtClean="0"/>
              <a:t>issue; promulgate; award; confer</a:t>
            </a:r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正名</a:t>
            </a:r>
            <a:r>
              <a:rPr lang="en-US" altLang="zh-CN" b="1" dirty="0" smtClean="0">
                <a:solidFill>
                  <a:srgbClr val="0000FF"/>
                </a:solidFill>
              </a:rPr>
              <a:t>: </a:t>
            </a:r>
            <a:r>
              <a:rPr lang="en-US" altLang="zh-CN" dirty="0" smtClean="0"/>
              <a:t>rectification of name (</a:t>
            </a:r>
            <a:r>
              <a:rPr lang="zh-CN" altLang="en-US" dirty="0" smtClean="0"/>
              <a:t>孔子强调正名 ，意思是名和实要真实一致。</a:t>
            </a:r>
            <a:r>
              <a:rPr lang="en-US" altLang="zh-CN" dirty="0" smtClean="0"/>
              <a:t>)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zh-CN" altLang="zh-CN" dirty="0" smtClean="0"/>
              <a:t>置于世界科学</a:t>
            </a:r>
            <a:r>
              <a:rPr lang="zh-CN" altLang="zh-CN" b="1" dirty="0" smtClean="0">
                <a:solidFill>
                  <a:srgbClr val="0000FF"/>
                </a:solidFill>
              </a:rPr>
              <a:t>前沿</a:t>
            </a:r>
            <a:r>
              <a:rPr lang="zh-CN" altLang="zh-CN" dirty="0" smtClean="0"/>
              <a:t>的</a:t>
            </a:r>
            <a:r>
              <a:rPr lang="zh-CN" altLang="zh-CN" b="1" dirty="0" smtClean="0">
                <a:solidFill>
                  <a:srgbClr val="FF0000"/>
                </a:solidFill>
              </a:rPr>
              <a:t>平台</a:t>
            </a:r>
            <a:r>
              <a:rPr lang="zh-CN" altLang="zh-CN" dirty="0" smtClean="0"/>
              <a:t>上，中医药学不仅真正被世界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，更能因这种</a:t>
            </a:r>
            <a:r>
              <a:rPr lang="en-US" altLang="zh-CN" dirty="0" smtClean="0"/>
              <a:t>“</a:t>
            </a:r>
            <a:r>
              <a:rPr lang="zh-CN" altLang="zh-CN" dirty="0" smtClean="0"/>
              <a:t>看见</a:t>
            </a:r>
            <a:r>
              <a:rPr lang="en-US" altLang="zh-CN" dirty="0" smtClean="0"/>
              <a:t>”</a:t>
            </a:r>
            <a:r>
              <a:rPr lang="zh-CN" altLang="zh-CN" b="1" dirty="0" smtClean="0">
                <a:solidFill>
                  <a:srgbClr val="7030A0"/>
                </a:solidFill>
              </a:rPr>
              <a:t>获得</a:t>
            </a:r>
            <a:r>
              <a:rPr lang="zh-CN" altLang="zh-CN" dirty="0" smtClean="0"/>
              <a:t>同世界对话的机会。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00FF"/>
                </a:solidFill>
              </a:rPr>
              <a:t>前沿</a:t>
            </a:r>
            <a:r>
              <a:rPr lang="en-US" altLang="zh-CN" b="1" dirty="0" smtClean="0">
                <a:solidFill>
                  <a:srgbClr val="0000FF"/>
                </a:solidFill>
              </a:rPr>
              <a:t>: </a:t>
            </a:r>
            <a:r>
              <a:rPr lang="en-US" altLang="zh-CN" dirty="0" smtClean="0"/>
              <a:t>forward position; frontier; front edge; leading edge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平台</a:t>
            </a:r>
            <a:r>
              <a:rPr lang="en-US" altLang="zh-CN" b="1" dirty="0" smtClean="0">
                <a:solidFill>
                  <a:srgbClr val="FF0000"/>
                </a:solidFill>
              </a:rPr>
              <a:t>: </a:t>
            </a:r>
            <a:r>
              <a:rPr lang="en-US" altLang="zh-CN" dirty="0" smtClean="0"/>
              <a:t>terrace; </a:t>
            </a:r>
            <a:r>
              <a:rPr lang="en-US" altLang="zh-CN" b="1" dirty="0" smtClean="0"/>
              <a:t>platform</a:t>
            </a:r>
            <a:r>
              <a:rPr lang="en-US" altLang="zh-CN" dirty="0" smtClean="0"/>
              <a:t>; flat roof; roof garden; , stage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</a:rPr>
              <a:t>获得</a:t>
            </a:r>
            <a:r>
              <a:rPr lang="en-US" altLang="zh-CN" b="1" dirty="0" smtClean="0">
                <a:solidFill>
                  <a:srgbClr val="7030A0"/>
                </a:solidFill>
              </a:rPr>
              <a:t>:</a:t>
            </a:r>
            <a:r>
              <a:rPr lang="en-US" altLang="zh-CN" dirty="0" smtClean="0"/>
              <a:t>  acquire; gain; obtain; achieve 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Sentence 3 &amp;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54461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b="1" dirty="0" smtClean="0">
                <a:solidFill>
                  <a:srgbClr val="00B050"/>
                </a:solidFill>
              </a:rPr>
              <a:t>拨开</a:t>
            </a:r>
            <a:r>
              <a:rPr lang="zh-CN" altLang="zh-CN" b="1" dirty="0" smtClean="0">
                <a:solidFill>
                  <a:srgbClr val="002060"/>
                </a:solidFill>
              </a:rPr>
              <a:t>层层迷雾</a:t>
            </a:r>
            <a:r>
              <a:rPr lang="zh-CN" altLang="zh-CN" dirty="0" smtClean="0"/>
              <a:t>之后，对话是</a:t>
            </a:r>
            <a:r>
              <a:rPr lang="zh-CN" altLang="zh-CN" b="1" dirty="0" smtClean="0">
                <a:solidFill>
                  <a:srgbClr val="7030A0"/>
                </a:solidFill>
              </a:rPr>
              <a:t>促成</a:t>
            </a:r>
            <a:r>
              <a:rPr lang="zh-CN" altLang="zh-CN" dirty="0" smtClean="0"/>
              <a:t>发展的</a:t>
            </a:r>
            <a:r>
              <a:rPr lang="zh-CN" altLang="zh-CN" b="1" dirty="0" smtClean="0">
                <a:solidFill>
                  <a:srgbClr val="C00000"/>
                </a:solidFill>
              </a:rPr>
              <a:t>动力</a:t>
            </a:r>
            <a:r>
              <a:rPr lang="zh-CN" altLang="zh-CN" dirty="0" smtClean="0"/>
              <a:t>。将迷雾拨开、使对话变成可能，是屠呦呦及其团队的</a:t>
            </a:r>
            <a:r>
              <a:rPr lang="zh-CN" altLang="zh-CN" b="1" dirty="0" smtClean="0">
                <a:solidFill>
                  <a:srgbClr val="FF0000"/>
                </a:solidFill>
              </a:rPr>
              <a:t>莫大功劳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拨开</a:t>
            </a:r>
            <a:r>
              <a:rPr lang="en-US" altLang="zh-CN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push aside; poke </a:t>
            </a:r>
            <a:endParaRPr lang="en-US" altLang="zh-C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层层迷雾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Layers of mists</a:t>
            </a:r>
            <a:endParaRPr lang="en-US" altLang="zh-C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促成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help to bring about; facilitate; cause </a:t>
            </a:r>
            <a:endParaRPr lang="en-US" altLang="zh-CN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动力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motive power; power; motive force; driving force; drive </a:t>
            </a:r>
            <a:endParaRPr lang="en-US" altLang="zh-CN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莫大功劳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great merit;</a:t>
            </a: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莫大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greatest/ utmost </a:t>
            </a: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功劳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contribution; meritorious service [deed]; credit; service </a:t>
            </a: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1791</Words>
  <Application>Microsoft Office PowerPoint</Application>
  <PresentationFormat>全屏显示(4:3)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韩赛汉译英辅导</vt:lpstr>
      <vt:lpstr>Title</vt:lpstr>
      <vt:lpstr>Para 1</vt:lpstr>
      <vt:lpstr>Sentence 1</vt:lpstr>
      <vt:lpstr>Sentence 2</vt:lpstr>
      <vt:lpstr>Para 2</vt:lpstr>
      <vt:lpstr>Sentence 1</vt:lpstr>
      <vt:lpstr>Sentence 2</vt:lpstr>
      <vt:lpstr>Sentence 3 &amp; 4</vt:lpstr>
      <vt:lpstr>Paragraph 3</vt:lpstr>
      <vt:lpstr>Sentence 1</vt:lpstr>
      <vt:lpstr>Sentence 2</vt:lpstr>
      <vt:lpstr>Sentence 3</vt:lpstr>
      <vt:lpstr>Sentence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韩赛汉译英辅导</dc:title>
  <dc:creator>Administrator</dc:creator>
  <cp:lastModifiedBy>Administrator</cp:lastModifiedBy>
  <cp:revision>52</cp:revision>
  <dcterms:created xsi:type="dcterms:W3CDTF">2016-05-06T05:41:14Z</dcterms:created>
  <dcterms:modified xsi:type="dcterms:W3CDTF">2016-05-12T08:06:19Z</dcterms:modified>
</cp:coreProperties>
</file>