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 id="2147483725" r:id="rId2"/>
  </p:sldMasterIdLst>
  <p:notesMasterIdLst>
    <p:notesMasterId r:id="rId34"/>
  </p:notesMasterIdLst>
  <p:sldIdLst>
    <p:sldId id="272" r:id="rId3"/>
    <p:sldId id="346" r:id="rId4"/>
    <p:sldId id="308" r:id="rId5"/>
    <p:sldId id="309" r:id="rId6"/>
    <p:sldId id="342" r:id="rId7"/>
    <p:sldId id="311" r:id="rId8"/>
    <p:sldId id="334" r:id="rId9"/>
    <p:sldId id="337" r:id="rId10"/>
    <p:sldId id="339" r:id="rId11"/>
    <p:sldId id="314" r:id="rId12"/>
    <p:sldId id="347" r:id="rId13"/>
    <p:sldId id="343" r:id="rId14"/>
    <p:sldId id="320" r:id="rId15"/>
    <p:sldId id="315" r:id="rId16"/>
    <p:sldId id="344" r:id="rId17"/>
    <p:sldId id="345" r:id="rId18"/>
    <p:sldId id="341" r:id="rId19"/>
    <p:sldId id="340" r:id="rId20"/>
    <p:sldId id="335" r:id="rId21"/>
    <p:sldId id="321" r:id="rId22"/>
    <p:sldId id="322" r:id="rId23"/>
    <p:sldId id="338" r:id="rId24"/>
    <p:sldId id="323" r:id="rId25"/>
    <p:sldId id="324" r:id="rId26"/>
    <p:sldId id="325" r:id="rId27"/>
    <p:sldId id="326" r:id="rId28"/>
    <p:sldId id="327" r:id="rId29"/>
    <p:sldId id="328" r:id="rId30"/>
    <p:sldId id="330" r:id="rId31"/>
    <p:sldId id="331" r:id="rId32"/>
    <p:sldId id="319" r:id="rId33"/>
  </p:sldIdLst>
  <p:sldSz cx="9144000" cy="6858000" type="screen4x3"/>
  <p:notesSz cx="6858000" cy="9144000"/>
  <p:embeddedFontLst>
    <p:embeddedFont>
      <p:font typeface="Verdana" pitchFamily="34" charset="0"/>
      <p:regular r:id="rId35"/>
      <p:bold r:id="rId36"/>
      <p:italic r:id="rId37"/>
      <p:boldItalic r:id="rId38"/>
    </p:embeddedFont>
    <p:embeddedFont>
      <p:font typeface="华文中宋" charset="-122"/>
      <p:regular r:id="rId39"/>
    </p:embeddedFont>
    <p:embeddedFont>
      <p:font typeface="Calibri" pitchFamily="34" charset="0"/>
      <p:regular r:id="rId40"/>
      <p:bold r:id="rId41"/>
      <p:italic r:id="rId42"/>
      <p:boldItalic r:id="rId43"/>
    </p:embeddedFont>
    <p:embeddedFont>
      <p:font typeface="微软雅黑" pitchFamily="34" charset="-122"/>
      <p:regular r:id="rId44"/>
      <p:bold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B22"/>
    <a:srgbClr val="FE8637"/>
    <a:srgbClr val="FFF3E7"/>
    <a:srgbClr val="AF4701"/>
    <a:srgbClr val="FE944C"/>
    <a:srgbClr val="F56401"/>
    <a:srgbClr val="FFFF99"/>
    <a:srgbClr val="EAB200"/>
    <a:srgbClr val="2185DF"/>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26DC8-2D66-48D7-B455-1AD633465C25}" type="datetimeFigureOut">
              <a:rPr lang="zh-CN" altLang="en-US" smtClean="0"/>
              <a:pPr/>
              <a:t>2018/10/24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24120-0E3B-47FB-BCB0-D314910770FA}" type="slidenum">
              <a:rPr lang="zh-CN" altLang="en-US" smtClean="0"/>
              <a:pPr/>
              <a:t>‹#›</a:t>
            </a:fld>
            <a:endParaRPr lang="zh-CN" altLang="en-US"/>
          </a:p>
        </p:txBody>
      </p:sp>
    </p:spTree>
    <p:extLst>
      <p:ext uri="{BB962C8B-B14F-4D97-AF65-F5344CB8AC3E}">
        <p14:creationId xmlns:p14="http://schemas.microsoft.com/office/powerpoint/2010/main" val="383661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6</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624120-0E3B-47FB-BCB0-D314910770FA}"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3F416CD-67A3-4CF0-A210-F6AF31AC147F}" type="datetimeFigureOut">
              <a:rPr lang="en-US" smtClean="0"/>
              <a:pPr/>
              <a:t>10/24/2018</a:t>
            </a:fld>
            <a:endParaRPr 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
        <p:nvSpPr>
          <p:cNvPr id="7" name="矩形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p:cNvSpPr/>
          <p:nvPr userDrawn="1"/>
        </p:nvSpPr>
        <p:spPr>
          <a:xfrm>
            <a:off x="323528" y="6381328"/>
            <a:ext cx="252028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444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7370908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8057612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981075"/>
            <a:ext cx="4027487" cy="537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81075"/>
            <a:ext cx="4027488" cy="537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160146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865270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510092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7983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881261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7412844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323475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15888"/>
            <a:ext cx="2051050" cy="6238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15888"/>
            <a:ext cx="6003925" cy="6238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43026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2018/10/24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圆角矩形 15"/>
          <p:cNvSpPr/>
          <p:nvPr/>
        </p:nvSpPr>
        <p:spPr>
          <a:xfrm>
            <a:off x="71406" y="116632"/>
            <a:ext cx="9001156" cy="6668220"/>
          </a:xfrm>
          <a:prstGeom prst="roundRect">
            <a:avLst>
              <a:gd name="adj" fmla="val 4562"/>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28596" y="6357958"/>
            <a:ext cx="8286808" cy="158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8" name="图片 7" descr="Seal_Orange_RGB.jpg"/>
          <p:cNvPicPr>
            <a:picLocks noChangeAspect="1"/>
          </p:cNvPicPr>
          <p:nvPr userDrawn="1"/>
        </p:nvPicPr>
        <p:blipFill>
          <a:blip r:embed="rId14" cstate="print"/>
          <a:stretch>
            <a:fillRect/>
          </a:stretch>
        </p:blipFill>
        <p:spPr>
          <a:xfrm>
            <a:off x="395536" y="6422504"/>
            <a:ext cx="318864" cy="318864"/>
          </a:xfrm>
          <a:prstGeom prst="rect">
            <a:avLst/>
          </a:prstGeom>
        </p:spPr>
      </p:pic>
      <p:pic>
        <p:nvPicPr>
          <p:cNvPr id="10" name="图片 9" descr="WM_2C_BlackOrange_RGB.jpg"/>
          <p:cNvPicPr>
            <a:picLocks noChangeAspect="1"/>
          </p:cNvPicPr>
          <p:nvPr userDrawn="1"/>
        </p:nvPicPr>
        <p:blipFill>
          <a:blip r:embed="rId15" cstate="print"/>
          <a:stretch>
            <a:fillRect/>
          </a:stretch>
        </p:blipFill>
        <p:spPr>
          <a:xfrm>
            <a:off x="827584" y="6453336"/>
            <a:ext cx="864096" cy="251548"/>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2-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68313" y="115888"/>
            <a:ext cx="820737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标题文本样式：微软雅黑</a:t>
            </a:r>
            <a:r>
              <a:rPr lang="en-US" altLang="zh-CN" smtClean="0"/>
              <a:t>/28</a:t>
            </a:r>
            <a:r>
              <a:rPr lang="zh-CN" altLang="en-US" smtClean="0"/>
              <a:t>号  </a:t>
            </a:r>
            <a:r>
              <a:rPr lang="en-US" altLang="zh-CN" smtClean="0"/>
              <a:t>Arial/28pt</a:t>
            </a:r>
          </a:p>
        </p:txBody>
      </p:sp>
      <p:sp>
        <p:nvSpPr>
          <p:cNvPr id="2052" name="Rectangle 4"/>
          <p:cNvSpPr>
            <a:spLocks noGrp="1" noChangeArrowheads="1"/>
          </p:cNvSpPr>
          <p:nvPr>
            <p:ph type="body" idx="1"/>
          </p:nvPr>
        </p:nvSpPr>
        <p:spPr bwMode="auto">
          <a:xfrm>
            <a:off x="468313" y="981075"/>
            <a:ext cx="8207375"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第一级内容文本样式：微软雅黑</a:t>
            </a:r>
            <a:r>
              <a:rPr lang="en-US" altLang="zh-CN" smtClean="0"/>
              <a:t>/20</a:t>
            </a:r>
            <a:r>
              <a:rPr lang="zh-CN" altLang="en-US" smtClean="0"/>
              <a:t>号  </a:t>
            </a:r>
            <a:r>
              <a:rPr lang="en-US" altLang="zh-CN" smtClean="0"/>
              <a:t>Arial/20pt</a:t>
            </a:r>
          </a:p>
          <a:p>
            <a:pPr lvl="1"/>
            <a:r>
              <a:rPr lang="zh-CN" altLang="en-US" smtClean="0"/>
              <a:t>第二级内容文本样式：微软雅黑</a:t>
            </a:r>
            <a:r>
              <a:rPr lang="en-US" altLang="zh-CN" smtClean="0"/>
              <a:t>/18</a:t>
            </a:r>
            <a:r>
              <a:rPr lang="zh-CN" altLang="en-US" smtClean="0"/>
              <a:t>号  </a:t>
            </a:r>
            <a:r>
              <a:rPr lang="en-US" altLang="zh-CN" smtClean="0"/>
              <a:t>Arial/18pt</a:t>
            </a:r>
          </a:p>
          <a:p>
            <a:pPr lvl="2"/>
            <a:r>
              <a:rPr lang="zh-CN" altLang="en-US" smtClean="0"/>
              <a:t>第三级内容文本样式：微软雅黑</a:t>
            </a:r>
            <a:r>
              <a:rPr lang="en-US" altLang="zh-CN" smtClean="0"/>
              <a:t>/16</a:t>
            </a:r>
            <a:r>
              <a:rPr lang="zh-CN" altLang="en-US" smtClean="0"/>
              <a:t>号  </a:t>
            </a:r>
            <a:r>
              <a:rPr lang="en-US" altLang="zh-CN" smtClean="0"/>
              <a:t>Arial/16pt</a:t>
            </a:r>
          </a:p>
          <a:p>
            <a:pPr lvl="3"/>
            <a:r>
              <a:rPr lang="zh-CN" altLang="en-US" smtClean="0"/>
              <a:t>第四级内容文本样式：微软雅黑</a:t>
            </a:r>
            <a:r>
              <a:rPr lang="en-US" altLang="zh-CN" smtClean="0"/>
              <a:t>/14</a:t>
            </a:r>
            <a:r>
              <a:rPr lang="zh-CN" altLang="en-US" smtClean="0"/>
              <a:t>号  </a:t>
            </a:r>
            <a:r>
              <a:rPr lang="en-US" altLang="zh-CN" smtClean="0"/>
              <a:t>Arial/14pt</a:t>
            </a:r>
          </a:p>
          <a:p>
            <a:pPr lvl="4"/>
            <a:r>
              <a:rPr lang="zh-CN" altLang="en-US" smtClean="0"/>
              <a:t>第五级内容文本样式：微软雅黑</a:t>
            </a:r>
            <a:r>
              <a:rPr lang="en-US" altLang="zh-CN" smtClean="0"/>
              <a:t>/12</a:t>
            </a:r>
            <a:r>
              <a:rPr lang="zh-CN" altLang="en-US" smtClean="0"/>
              <a:t>号  </a:t>
            </a:r>
            <a:r>
              <a:rPr lang="en-US" altLang="zh-CN" smtClean="0"/>
              <a:t>Arial/12pt</a:t>
            </a:r>
          </a:p>
        </p:txBody>
      </p:sp>
    </p:spTree>
    <p:extLst>
      <p:ext uri="{BB962C8B-B14F-4D97-AF65-F5344CB8AC3E}">
        <p14:creationId xmlns:p14="http://schemas.microsoft.com/office/powerpoint/2010/main" val="17421638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ea typeface="微软雅黑" pitchFamily="34" charset="-122"/>
          <a:cs typeface="宋体" pitchFamily="2" charset="-122"/>
        </a:defRPr>
      </a:lvl2pPr>
      <a:lvl3pPr algn="l" rtl="0" eaLnBrk="0" fontAlgn="base" hangingPunct="0">
        <a:spcBef>
          <a:spcPct val="0"/>
        </a:spcBef>
        <a:spcAft>
          <a:spcPct val="0"/>
        </a:spcAft>
        <a:defRPr sz="2800" b="1">
          <a:solidFill>
            <a:schemeClr val="tx1"/>
          </a:solidFill>
          <a:latin typeface="Arial" charset="0"/>
          <a:ea typeface="微软雅黑" pitchFamily="34" charset="-122"/>
          <a:cs typeface="宋体" pitchFamily="2" charset="-122"/>
        </a:defRPr>
      </a:lvl3pPr>
      <a:lvl4pPr algn="l" rtl="0" eaLnBrk="0" fontAlgn="base" hangingPunct="0">
        <a:spcBef>
          <a:spcPct val="0"/>
        </a:spcBef>
        <a:spcAft>
          <a:spcPct val="0"/>
        </a:spcAft>
        <a:defRPr sz="2800" b="1">
          <a:solidFill>
            <a:schemeClr val="tx1"/>
          </a:solidFill>
          <a:latin typeface="Arial" charset="0"/>
          <a:ea typeface="微软雅黑" pitchFamily="34" charset="-122"/>
          <a:cs typeface="宋体" pitchFamily="2" charset="-122"/>
        </a:defRPr>
      </a:lvl4pPr>
      <a:lvl5pPr algn="l" rtl="0" eaLnBrk="0" fontAlgn="base" hangingPunct="0">
        <a:spcBef>
          <a:spcPct val="0"/>
        </a:spcBef>
        <a:spcAft>
          <a:spcPct val="0"/>
        </a:spcAft>
        <a:defRPr sz="2800" b="1">
          <a:solidFill>
            <a:schemeClr val="tx1"/>
          </a:solidFill>
          <a:latin typeface="Arial" charset="0"/>
          <a:ea typeface="微软雅黑" pitchFamily="34" charset="-122"/>
          <a:cs typeface="宋体" pitchFamily="2" charset="-122"/>
        </a:defRPr>
      </a:lvl5pPr>
      <a:lvl6pPr marL="457200" algn="l" rtl="0" fontAlgn="base">
        <a:spcBef>
          <a:spcPct val="0"/>
        </a:spcBef>
        <a:spcAft>
          <a:spcPct val="0"/>
        </a:spcAft>
        <a:defRPr sz="2800" b="1">
          <a:solidFill>
            <a:schemeClr val="tx1"/>
          </a:solidFill>
          <a:latin typeface="Arial" charset="0"/>
          <a:ea typeface="微软雅黑" pitchFamily="34" charset="-122"/>
          <a:cs typeface="宋体" pitchFamily="2" charset="-122"/>
        </a:defRPr>
      </a:lvl6pPr>
      <a:lvl7pPr marL="914400" algn="l" rtl="0" fontAlgn="base">
        <a:spcBef>
          <a:spcPct val="0"/>
        </a:spcBef>
        <a:spcAft>
          <a:spcPct val="0"/>
        </a:spcAft>
        <a:defRPr sz="2800" b="1">
          <a:solidFill>
            <a:schemeClr val="tx1"/>
          </a:solidFill>
          <a:latin typeface="Arial" charset="0"/>
          <a:ea typeface="微软雅黑" pitchFamily="34" charset="-122"/>
          <a:cs typeface="宋体" pitchFamily="2" charset="-122"/>
        </a:defRPr>
      </a:lvl7pPr>
      <a:lvl8pPr marL="1371600" algn="l" rtl="0" fontAlgn="base">
        <a:spcBef>
          <a:spcPct val="0"/>
        </a:spcBef>
        <a:spcAft>
          <a:spcPct val="0"/>
        </a:spcAft>
        <a:defRPr sz="2800" b="1">
          <a:solidFill>
            <a:schemeClr val="tx1"/>
          </a:solidFill>
          <a:latin typeface="Arial" charset="0"/>
          <a:ea typeface="微软雅黑" pitchFamily="34" charset="-122"/>
          <a:cs typeface="宋体" pitchFamily="2" charset="-122"/>
        </a:defRPr>
      </a:lvl8pPr>
      <a:lvl9pPr marL="1828800" algn="l" rtl="0" fontAlgn="base">
        <a:spcBef>
          <a:spcPct val="0"/>
        </a:spcBef>
        <a:spcAft>
          <a:spcPct val="0"/>
        </a:spcAft>
        <a:defRPr sz="2800" b="1">
          <a:solidFill>
            <a:schemeClr val="tx1"/>
          </a:solidFill>
          <a:latin typeface="Arial" charset="0"/>
          <a:ea typeface="微软雅黑" pitchFamily="34" charset="-122"/>
          <a:cs typeface="宋体" pitchFamily="2"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itchFamily="2" charset="2"/>
        <a:buChar char="l"/>
        <a:defRPr sz="2000" b="1">
          <a:solidFill>
            <a:schemeClr val="tx1"/>
          </a:solidFill>
          <a:latin typeface="+mn-lt"/>
          <a:ea typeface="+mn-ea"/>
          <a:cs typeface="+mn-cs"/>
        </a:defRPr>
      </a:lvl1pPr>
      <a:lvl2pPr marL="541338" indent="-180975" algn="l" rtl="0" eaLnBrk="0" fontAlgn="ctr" hangingPunct="0">
        <a:lnSpc>
          <a:spcPct val="120000"/>
        </a:lnSpc>
        <a:spcBef>
          <a:spcPct val="20000"/>
        </a:spcBef>
        <a:spcAft>
          <a:spcPct val="0"/>
        </a:spcAft>
        <a:buClr>
          <a:schemeClr val="accent1"/>
        </a:buClr>
        <a:buSzPct val="60000"/>
        <a:buFont typeface="Wingdings" pitchFamily="2" charset="2"/>
        <a:buChar char="l"/>
        <a:defRPr>
          <a:solidFill>
            <a:schemeClr val="tx1"/>
          </a:solidFill>
          <a:latin typeface="+mn-lt"/>
          <a:ea typeface="+mn-ea"/>
          <a:cs typeface="+mn-cs"/>
        </a:defRPr>
      </a:lvl2pPr>
      <a:lvl3pPr marL="895350" indent="-174625" algn="l" rtl="0" eaLnBrk="0" fontAlgn="ctr" hangingPunct="0">
        <a:lnSpc>
          <a:spcPct val="120000"/>
        </a:lnSpc>
        <a:spcBef>
          <a:spcPct val="20000"/>
        </a:spcBef>
        <a:spcAft>
          <a:spcPct val="0"/>
        </a:spcAft>
        <a:buClr>
          <a:schemeClr val="accent1"/>
        </a:buClr>
        <a:buSzPct val="60000"/>
        <a:buFont typeface="Wingdings" pitchFamily="2" charset="2"/>
        <a:buChar char="l"/>
        <a:defRPr sz="1600">
          <a:solidFill>
            <a:schemeClr val="tx1"/>
          </a:solidFill>
          <a:latin typeface="+mn-lt"/>
          <a:ea typeface="+mn-ea"/>
          <a:cs typeface="+mn-cs"/>
        </a:defRPr>
      </a:lvl3pPr>
      <a:lvl4pPr marL="1255713" indent="-180975" algn="l" rtl="0" eaLnBrk="0" fontAlgn="ctr" hangingPunct="0">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cs typeface="+mn-cs"/>
        </a:defRPr>
      </a:lvl4pPr>
      <a:lvl5pPr marL="1619250" indent="-184150"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5pPr>
      <a:lvl6pPr marL="20764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6pPr>
      <a:lvl7pPr marL="25336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7pPr>
      <a:lvl8pPr marL="29908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8pPr>
      <a:lvl9pPr marL="34480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矩形 5"/>
          <p:cNvSpPr/>
          <p:nvPr/>
        </p:nvSpPr>
        <p:spPr>
          <a:xfrm>
            <a:off x="0" y="4071942"/>
            <a:ext cx="9144000" cy="71414"/>
          </a:xfrm>
          <a:prstGeom prst="rect">
            <a:avLst/>
          </a:prstGeom>
          <a:solidFill>
            <a:srgbClr val="FE86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0" y="1484784"/>
            <a:ext cx="9144000" cy="2430008"/>
          </a:xfrm>
          <a:prstGeom prst="rect">
            <a:avLst/>
          </a:prstGeom>
          <a:solidFill>
            <a:srgbClr val="FE86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创</a:t>
            </a:r>
            <a:r>
              <a:rPr lang="zh-CN" altLang="en-US" sz="35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新</a:t>
            </a:r>
            <a:r>
              <a:rPr lang="zh-CN" altLang="en-US" sz="3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能力培养课程对学生的创造力思维提升</a:t>
            </a:r>
            <a:endParaRPr lang="en-US" altLang="zh-CN" sz="3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zh-CN" altLang="en-US" sz="3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的有效性分析</a:t>
            </a:r>
            <a:endParaRPr lang="en-US" altLang="zh-CN" sz="3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altLang="zh-CN" sz="1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altLang="zh-CN"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EFFECTIVENESS OF A CREATIVITY COURSE </a:t>
            </a:r>
            <a:endParaRPr lang="zh-CN" altLang="zh-CN"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altLang="zh-CN"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ON DEVELOPING CHINESE DESIGN STUDENTS’</a:t>
            </a:r>
          </a:p>
          <a:p>
            <a:pPr algn="ctr"/>
            <a:r>
              <a:rPr lang="en-US" altLang="zh-CN"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CREATIVE THINKING</a:t>
            </a:r>
            <a:endParaRPr lang="zh-CN" altLang="zh-CN"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副标题 4"/>
          <p:cNvSpPr>
            <a:spLocks noGrp="1"/>
          </p:cNvSpPr>
          <p:nvPr>
            <p:ph type="subTitle" sz="quarter" idx="1"/>
          </p:nvPr>
        </p:nvSpPr>
        <p:spPr>
          <a:xfrm>
            <a:off x="4221080" y="4643723"/>
            <a:ext cx="6400800" cy="1346200"/>
          </a:xfrm>
        </p:spPr>
        <p:txBody>
          <a:bodyPr/>
          <a:lstStyle/>
          <a:p>
            <a:r>
              <a:rPr lang="zh-CN" altLang="en-US" sz="2000" dirty="0" smtClean="0">
                <a:solidFill>
                  <a:srgbClr val="FE8637"/>
                </a:solidFill>
                <a:latin typeface="+mn-ea"/>
                <a:cs typeface="Times New Roman" pitchFamily="18" charset="0"/>
              </a:rPr>
              <a:t>朱 花</a:t>
            </a:r>
            <a:endParaRPr lang="en-US" altLang="zh-CN" sz="2000" dirty="0" smtClean="0">
              <a:solidFill>
                <a:srgbClr val="FE8637"/>
              </a:solidFill>
              <a:latin typeface="+mn-ea"/>
              <a:cs typeface="Times New Roman" pitchFamily="18" charset="0"/>
            </a:endParaRPr>
          </a:p>
          <a:p>
            <a:r>
              <a:rPr lang="en-US" altLang="zh-CN" sz="2000" dirty="0" smtClean="0">
                <a:solidFill>
                  <a:srgbClr val="FE8637"/>
                </a:solidFill>
                <a:latin typeface="+mn-ea"/>
                <a:cs typeface="Times New Roman" pitchFamily="18" charset="0"/>
              </a:rPr>
              <a:t>2018.10.24</a:t>
            </a:r>
          </a:p>
        </p:txBody>
      </p:sp>
      <p:grpSp>
        <p:nvGrpSpPr>
          <p:cNvPr id="12" name="Group 2805"/>
          <p:cNvGrpSpPr>
            <a:grpSpLocks/>
          </p:cNvGrpSpPr>
          <p:nvPr/>
        </p:nvGrpSpPr>
        <p:grpSpPr bwMode="auto">
          <a:xfrm>
            <a:off x="571504" y="4143380"/>
            <a:ext cx="3643306" cy="500066"/>
            <a:chOff x="3120" y="2430"/>
            <a:chExt cx="2304" cy="467"/>
          </a:xfrm>
        </p:grpSpPr>
        <p:sp>
          <p:nvSpPr>
            <p:cNvPr id="13" name="AutoShape 2788"/>
            <p:cNvSpPr>
              <a:spLocks noChangeArrowheads="1"/>
            </p:cNvSpPr>
            <p:nvPr/>
          </p:nvSpPr>
          <p:spPr bwMode="auto">
            <a:xfrm>
              <a:off x="3120"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sp>
          <p:nvSpPr>
            <p:cNvPr id="14" name="AutoShape 2792"/>
            <p:cNvSpPr>
              <a:spLocks noChangeArrowheads="1"/>
            </p:cNvSpPr>
            <p:nvPr/>
          </p:nvSpPr>
          <p:spPr bwMode="auto">
            <a:xfrm>
              <a:off x="3690"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sp>
          <p:nvSpPr>
            <p:cNvPr id="15" name="AutoShape 2793"/>
            <p:cNvSpPr>
              <a:spLocks noChangeArrowheads="1"/>
            </p:cNvSpPr>
            <p:nvPr/>
          </p:nvSpPr>
          <p:spPr bwMode="auto">
            <a:xfrm>
              <a:off x="4247"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sp>
          <p:nvSpPr>
            <p:cNvPr id="16" name="AutoShape 2794"/>
            <p:cNvSpPr>
              <a:spLocks noChangeArrowheads="1"/>
            </p:cNvSpPr>
            <p:nvPr/>
          </p:nvSpPr>
          <p:spPr bwMode="auto">
            <a:xfrm>
              <a:off x="4823"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100" y="772523"/>
            <a:ext cx="8839555" cy="584775"/>
          </a:xfrm>
          <a:prstGeom prst="rect">
            <a:avLst/>
          </a:prstGeom>
          <a:noFill/>
        </p:spPr>
        <p:txBody>
          <a:bodyPr wrap="square" rtlCol="0">
            <a:spAutoFit/>
          </a:bodyPr>
          <a:lstStyle/>
          <a:p>
            <a:r>
              <a:rPr lang="zh-CN" altLang="en-US" sz="3200" b="1" dirty="0" smtClean="0">
                <a:solidFill>
                  <a:schemeClr val="bg1"/>
                </a:solidFill>
              </a:rPr>
              <a:t>   </a:t>
            </a:r>
            <a:r>
              <a:rPr lang="en-US" altLang="zh-CN" sz="3200" b="1" dirty="0" smtClean="0">
                <a:solidFill>
                  <a:schemeClr val="bg1"/>
                </a:solidFill>
              </a:rPr>
              <a:t>Methodology  —</a:t>
            </a:r>
            <a:r>
              <a:rPr lang="zh-CN" altLang="en-US" sz="3200" b="1" dirty="0">
                <a:solidFill>
                  <a:schemeClr val="bg1"/>
                </a:solidFill>
              </a:rPr>
              <a:t>量</a:t>
            </a:r>
            <a:r>
              <a:rPr lang="zh-CN" altLang="en-US" sz="3200" b="1" dirty="0" smtClean="0">
                <a:solidFill>
                  <a:schemeClr val="bg1"/>
                </a:solidFill>
              </a:rPr>
              <a:t>表 </a:t>
            </a:r>
            <a:r>
              <a:rPr lang="en-US" altLang="zh-CN" sz="2800" b="1" dirty="0" smtClean="0">
                <a:solidFill>
                  <a:schemeClr val="bg1"/>
                </a:solidFill>
              </a:rPr>
              <a:t>Instrumentation</a:t>
            </a:r>
            <a:endParaRPr lang="zh-CN" altLang="en-US" sz="2800" b="1" dirty="0">
              <a:solidFill>
                <a:schemeClr val="bg1"/>
              </a:solidFill>
            </a:endParaRPr>
          </a:p>
        </p:txBody>
      </p:sp>
      <p:sp>
        <p:nvSpPr>
          <p:cNvPr id="40" name="内容占位符 2"/>
          <p:cNvSpPr txBox="1">
            <a:spLocks/>
          </p:cNvSpPr>
          <p:nvPr/>
        </p:nvSpPr>
        <p:spPr>
          <a:xfrm>
            <a:off x="395536" y="1268760"/>
            <a:ext cx="4896544" cy="49685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矩形 5"/>
          <p:cNvSpPr/>
          <p:nvPr/>
        </p:nvSpPr>
        <p:spPr>
          <a:xfrm>
            <a:off x="611560" y="1772816"/>
            <a:ext cx="7272808" cy="4235006"/>
          </a:xfrm>
          <a:prstGeom prst="rect">
            <a:avLst/>
          </a:prstGeom>
        </p:spPr>
        <p:txBody>
          <a:bodyPr wrap="square">
            <a:spAutoFit/>
          </a:bodyPr>
          <a:lstStyle/>
          <a:p>
            <a:pPr marL="342900" indent="-342900">
              <a:spcBef>
                <a:spcPct val="20000"/>
              </a:spcBef>
              <a:buClr>
                <a:srgbClr val="FE8637"/>
              </a:buClr>
              <a:buSzPct val="120000"/>
              <a:buFont typeface="Arial" pitchFamily="34" charset="0"/>
              <a:buChar char="•"/>
            </a:pPr>
            <a:r>
              <a:rPr lang="zh-CN" altLang="en-US" sz="2800" b="1" dirty="0" smtClean="0"/>
              <a:t>托兰斯创造性思维测验</a:t>
            </a:r>
            <a:endParaRPr lang="en-US" altLang="zh-CN" sz="2800" b="1" dirty="0" smtClean="0"/>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Figural Torrance Tests of Creative Thinking </a:t>
            </a:r>
            <a:r>
              <a:rPr lang="en-US" altLang="zh-CN" sz="2400" b="1" dirty="0" smtClean="0">
                <a:latin typeface="Times New Roman" pitchFamily="18" charset="0"/>
                <a:cs typeface="Times New Roman" pitchFamily="18" charset="0"/>
              </a:rPr>
              <a:t>(</a:t>
            </a:r>
            <a:r>
              <a:rPr lang="en-US" altLang="zh-CN" sz="2400" b="1" dirty="0" smtClean="0">
                <a:solidFill>
                  <a:srgbClr val="FF0000"/>
                </a:solidFill>
                <a:latin typeface="Times New Roman" pitchFamily="18" charset="0"/>
                <a:cs typeface="Times New Roman" pitchFamily="18" charset="0"/>
              </a:rPr>
              <a:t>TTCT</a:t>
            </a:r>
            <a:r>
              <a:rPr lang="en-US" altLang="zh-CN" sz="2400" b="1" dirty="0" smtClean="0">
                <a:latin typeface="Times New Roman" pitchFamily="18" charset="0"/>
                <a:cs typeface="Times New Roman" pitchFamily="18" charset="0"/>
              </a:rPr>
              <a:t>)</a:t>
            </a:r>
          </a:p>
          <a:p>
            <a:pPr marL="342900" indent="-342900">
              <a:spcBef>
                <a:spcPct val="20000"/>
              </a:spcBef>
              <a:buClr>
                <a:srgbClr val="FE8637"/>
              </a:buClr>
              <a:buSzPct val="120000"/>
            </a:pPr>
            <a:endParaRPr lang="en-US" altLang="zh-CN" sz="2400" b="1" dirty="0" smtClean="0">
              <a:latin typeface="Times New Roman" pitchFamily="18" charset="0"/>
              <a:cs typeface="Times New Roman" pitchFamily="18" charset="0"/>
            </a:endParaRPr>
          </a:p>
          <a:p>
            <a:pPr marL="800100" lvl="1" indent="-342900">
              <a:lnSpc>
                <a:spcPct val="150000"/>
              </a:lnSpc>
              <a:buClr>
                <a:srgbClr val="FE8637"/>
              </a:buClr>
              <a:buSzPct val="120000"/>
              <a:buFont typeface="Wingdings" pitchFamily="2" charset="2"/>
              <a:buChar char="ü"/>
            </a:pPr>
            <a:r>
              <a:rPr lang="zh-CN" altLang="en-US" sz="2000" dirty="0" smtClean="0"/>
              <a:t>由美国明尼苏达大学心理学教授托兰斯编制（</a:t>
            </a:r>
            <a:r>
              <a:rPr lang="en-US" altLang="zh-CN" sz="2000" dirty="0" smtClean="0"/>
              <a:t>1966</a:t>
            </a:r>
            <a:r>
              <a:rPr lang="zh-CN" altLang="en-US" sz="2000" dirty="0" smtClean="0"/>
              <a:t>），是目前应用最广泛的创造力测验。</a:t>
            </a:r>
            <a:endParaRPr lang="en-US" altLang="zh-CN" sz="2000" dirty="0" smtClean="0"/>
          </a:p>
          <a:p>
            <a:pPr marL="800100" lvl="1" indent="-342900">
              <a:lnSpc>
                <a:spcPct val="150000"/>
              </a:lnSpc>
              <a:buClr>
                <a:srgbClr val="FE8637"/>
              </a:buClr>
              <a:buSzPct val="120000"/>
              <a:buFont typeface="Wingdings" pitchFamily="2" charset="2"/>
              <a:buChar char="ü"/>
            </a:pPr>
            <a:r>
              <a:rPr lang="zh-CN" altLang="en-US" sz="2000" dirty="0" smtClean="0"/>
              <a:t>从</a:t>
            </a:r>
            <a:r>
              <a:rPr lang="en-US" altLang="zh-CN" sz="2000" dirty="0" smtClean="0"/>
              <a:t>1966</a:t>
            </a:r>
            <a:r>
              <a:rPr lang="zh-CN" altLang="en-US" sz="2000" dirty="0" smtClean="0"/>
              <a:t>年</a:t>
            </a:r>
            <a:r>
              <a:rPr lang="en-US" altLang="zh-CN" sz="2000" dirty="0" smtClean="0"/>
              <a:t>2008</a:t>
            </a:r>
            <a:r>
              <a:rPr lang="zh-CN" altLang="en-US" sz="2000" dirty="0" smtClean="0"/>
              <a:t>年，有</a:t>
            </a:r>
            <a:r>
              <a:rPr lang="en-US" altLang="zh-CN" sz="2000" dirty="0" smtClean="0"/>
              <a:t>30</a:t>
            </a:r>
            <a:r>
              <a:rPr lang="zh-CN" altLang="en-US" sz="2000" dirty="0" smtClean="0"/>
              <a:t>万的美国人参加了这一测试。</a:t>
            </a:r>
            <a:endParaRPr lang="en-US" altLang="zh-CN" sz="2000" dirty="0" smtClean="0"/>
          </a:p>
          <a:p>
            <a:pPr marL="800100" lvl="1" indent="-342900">
              <a:lnSpc>
                <a:spcPct val="150000"/>
              </a:lnSpc>
              <a:buClr>
                <a:srgbClr val="FE8637"/>
              </a:buClr>
              <a:buSzPct val="120000"/>
              <a:buFont typeface="Wingdings" pitchFamily="2" charset="2"/>
              <a:buChar char="ü"/>
            </a:pPr>
            <a:r>
              <a:rPr lang="zh-CN" altLang="en-US" sz="2000" dirty="0" smtClean="0"/>
              <a:t>托兰斯测试经历了数次修订，被业界认为是对发散性思维的可靠检测。</a:t>
            </a:r>
          </a:p>
          <a:p>
            <a:pPr marL="34290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ndex.php.gif"/>
          <p:cNvPicPr>
            <a:picLocks noChangeAspect="1"/>
          </p:cNvPicPr>
          <p:nvPr/>
        </p:nvPicPr>
        <p:blipFill>
          <a:blip r:embed="rId3" cstate="print"/>
          <a:stretch>
            <a:fillRect/>
          </a:stretch>
        </p:blipFill>
        <p:spPr>
          <a:xfrm>
            <a:off x="-6270" y="2924944"/>
            <a:ext cx="3302277" cy="2592288"/>
          </a:xfrm>
          <a:prstGeom prst="rect">
            <a:avLst/>
          </a:prstGeom>
          <a:ln>
            <a:noFill/>
          </a:ln>
          <a:effectLst>
            <a:outerShdw blurRad="292100" dist="139700" dir="2700000" algn="tl" rotWithShape="0">
              <a:srgbClr val="333333">
                <a:alpha val="65000"/>
              </a:srgbClr>
            </a:outerShdw>
          </a:effectLst>
        </p:spPr>
      </p:pic>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100" y="772523"/>
            <a:ext cx="8839555" cy="584775"/>
          </a:xfrm>
          <a:prstGeom prst="rect">
            <a:avLst/>
          </a:prstGeom>
          <a:noFill/>
        </p:spPr>
        <p:txBody>
          <a:bodyPr wrap="square" rtlCol="0">
            <a:spAutoFit/>
          </a:bodyPr>
          <a:lstStyle/>
          <a:p>
            <a:r>
              <a:rPr lang="zh-CN" altLang="en-US" sz="3200" b="1" dirty="0" smtClean="0">
                <a:solidFill>
                  <a:schemeClr val="bg1"/>
                </a:solidFill>
              </a:rPr>
              <a:t>   </a:t>
            </a:r>
            <a:r>
              <a:rPr lang="en-US" altLang="zh-CN" sz="3200" b="1" dirty="0" smtClean="0">
                <a:solidFill>
                  <a:schemeClr val="bg1"/>
                </a:solidFill>
              </a:rPr>
              <a:t>Methodology  —</a:t>
            </a:r>
            <a:r>
              <a:rPr lang="zh-CN" altLang="en-US" sz="3200" b="1" dirty="0">
                <a:solidFill>
                  <a:schemeClr val="bg1"/>
                </a:solidFill>
              </a:rPr>
              <a:t>量</a:t>
            </a:r>
            <a:r>
              <a:rPr lang="zh-CN" altLang="en-US" sz="3200" b="1" dirty="0" smtClean="0">
                <a:solidFill>
                  <a:schemeClr val="bg1"/>
                </a:solidFill>
              </a:rPr>
              <a:t>表 </a:t>
            </a:r>
            <a:r>
              <a:rPr lang="en-US" altLang="zh-CN" sz="2800" b="1" dirty="0" smtClean="0">
                <a:solidFill>
                  <a:schemeClr val="bg1"/>
                </a:solidFill>
              </a:rPr>
              <a:t>Instrumentation</a:t>
            </a:r>
            <a:endParaRPr lang="zh-CN" altLang="en-US" sz="2800" b="1" dirty="0">
              <a:solidFill>
                <a:schemeClr val="bg1"/>
              </a:solidFill>
            </a:endParaRPr>
          </a:p>
        </p:txBody>
      </p:sp>
      <p:sp>
        <p:nvSpPr>
          <p:cNvPr id="40" name="内容占位符 2"/>
          <p:cNvSpPr txBox="1">
            <a:spLocks/>
          </p:cNvSpPr>
          <p:nvPr/>
        </p:nvSpPr>
        <p:spPr>
          <a:xfrm>
            <a:off x="395536" y="1268760"/>
            <a:ext cx="4896544" cy="49685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矩形 5"/>
          <p:cNvSpPr/>
          <p:nvPr/>
        </p:nvSpPr>
        <p:spPr>
          <a:xfrm>
            <a:off x="611560" y="1772816"/>
            <a:ext cx="7272808" cy="1483483"/>
          </a:xfrm>
          <a:prstGeom prst="rect">
            <a:avLst/>
          </a:prstGeom>
        </p:spPr>
        <p:txBody>
          <a:bodyPr wrap="square">
            <a:spAutoFit/>
          </a:bodyPr>
          <a:lstStyle/>
          <a:p>
            <a:pPr marL="342900" indent="-342900">
              <a:spcBef>
                <a:spcPct val="20000"/>
              </a:spcBef>
              <a:buClr>
                <a:srgbClr val="FE8637"/>
              </a:buClr>
              <a:buSzPct val="120000"/>
              <a:buFont typeface="Arial" pitchFamily="34" charset="0"/>
              <a:buChar char="•"/>
            </a:pPr>
            <a:r>
              <a:rPr lang="zh-CN" altLang="en-US" sz="2800" b="1" dirty="0" smtClean="0"/>
              <a:t>托兰斯创造性思维测验</a:t>
            </a:r>
            <a:endParaRPr lang="en-US" altLang="zh-CN" sz="2800" b="1" dirty="0" smtClean="0"/>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Figural Torrance Tests of Creative Thinking </a:t>
            </a:r>
            <a:r>
              <a:rPr lang="en-US" altLang="zh-CN" sz="2400" b="1" dirty="0" smtClean="0">
                <a:latin typeface="Times New Roman" pitchFamily="18" charset="0"/>
                <a:cs typeface="Times New Roman" pitchFamily="18" charset="0"/>
              </a:rPr>
              <a:t>(</a:t>
            </a:r>
            <a:r>
              <a:rPr lang="en-US" altLang="zh-CN" sz="2400" b="1" dirty="0" smtClean="0">
                <a:solidFill>
                  <a:srgbClr val="FF0000"/>
                </a:solidFill>
                <a:latin typeface="Times New Roman" pitchFamily="18" charset="0"/>
                <a:cs typeface="Times New Roman" pitchFamily="18" charset="0"/>
              </a:rPr>
              <a:t>TTCT</a:t>
            </a:r>
            <a:r>
              <a:rPr lang="en-US" altLang="zh-CN" sz="2400" b="1" dirty="0" smtClean="0">
                <a:latin typeface="Times New Roman" pitchFamily="18" charset="0"/>
                <a:cs typeface="Times New Roman" pitchFamily="18" charset="0"/>
              </a:rPr>
              <a:t>)</a:t>
            </a:r>
          </a:p>
          <a:p>
            <a:pPr marL="34290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6276" t="18965" r="7533"/>
          <a:stretch/>
        </p:blipFill>
        <p:spPr>
          <a:xfrm rot="5400000">
            <a:off x="3205931" y="3368496"/>
            <a:ext cx="2913667" cy="231459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72780" y="3755835"/>
            <a:ext cx="3181445" cy="2376264"/>
          </a:xfrm>
          <a:prstGeom prst="rect">
            <a:avLst/>
          </a:prstGeom>
        </p:spPr>
      </p:pic>
    </p:spTree>
    <p:extLst>
      <p:ext uri="{BB962C8B-B14F-4D97-AF65-F5344CB8AC3E}">
        <p14:creationId xmlns:p14="http://schemas.microsoft.com/office/powerpoint/2010/main" val="23143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ndex.php.gif"/>
          <p:cNvPicPr>
            <a:picLocks noChangeAspect="1"/>
          </p:cNvPicPr>
          <p:nvPr/>
        </p:nvPicPr>
        <p:blipFill>
          <a:blip r:embed="rId3" cstate="print"/>
          <a:stretch>
            <a:fillRect/>
          </a:stretch>
        </p:blipFill>
        <p:spPr>
          <a:xfrm>
            <a:off x="5878194" y="3745218"/>
            <a:ext cx="2954341" cy="2319158"/>
          </a:xfrm>
          <a:prstGeom prst="rect">
            <a:avLst/>
          </a:prstGeom>
          <a:ln>
            <a:noFill/>
          </a:ln>
          <a:effectLst>
            <a:outerShdw blurRad="292100" dist="139700" dir="2700000" algn="tl" rotWithShape="0">
              <a:srgbClr val="333333">
                <a:alpha val="65000"/>
              </a:srgbClr>
            </a:outerShdw>
          </a:effectLst>
        </p:spPr>
      </p:pic>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8565165"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Methodology  —</a:t>
            </a:r>
            <a:r>
              <a:rPr lang="zh-CN" altLang="en-US" sz="3200" b="1" dirty="0">
                <a:solidFill>
                  <a:schemeClr val="bg1"/>
                </a:solidFill>
              </a:rPr>
              <a:t>量</a:t>
            </a:r>
            <a:r>
              <a:rPr lang="zh-CN" altLang="en-US" sz="3200" b="1" dirty="0" smtClean="0">
                <a:solidFill>
                  <a:schemeClr val="bg1"/>
                </a:solidFill>
              </a:rPr>
              <a:t>表 </a:t>
            </a:r>
            <a:r>
              <a:rPr lang="en-US" altLang="zh-CN" sz="2800" b="1" dirty="0" smtClean="0">
                <a:solidFill>
                  <a:schemeClr val="bg1"/>
                </a:solidFill>
              </a:rPr>
              <a:t>Instrumentation</a:t>
            </a:r>
            <a:endParaRPr lang="zh-CN" altLang="en-US" sz="2800" b="1" dirty="0">
              <a:solidFill>
                <a:schemeClr val="bg1"/>
              </a:solidFill>
            </a:endParaRPr>
          </a:p>
        </p:txBody>
      </p:sp>
      <p:sp>
        <p:nvSpPr>
          <p:cNvPr id="40" name="内容占位符 2"/>
          <p:cNvSpPr txBox="1">
            <a:spLocks/>
          </p:cNvSpPr>
          <p:nvPr/>
        </p:nvSpPr>
        <p:spPr>
          <a:xfrm>
            <a:off x="395536" y="1268760"/>
            <a:ext cx="4896544" cy="49685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endParaRPr lang="en-US" altLang="zh-CN" sz="2300" b="1" dirty="0" smtClean="0">
              <a:latin typeface="Times New Roman" pitchFamily="18" charset="0"/>
              <a:cs typeface="Times New Roman" pitchFamily="18" charset="0"/>
            </a:endParaRPr>
          </a:p>
          <a:p>
            <a:pPr marL="800100" lvl="1" indent="-342900">
              <a:spcBef>
                <a:spcPct val="20000"/>
              </a:spcBef>
              <a:buClr>
                <a:srgbClr val="FE8637"/>
              </a:buClr>
              <a:buSzPct val="120000"/>
              <a:buFont typeface="Arial" pitchFamily="34" charset="0"/>
              <a:buChar char="•"/>
            </a:pPr>
            <a:r>
              <a:rPr lang="en-US" altLang="zh-CN" sz="2300" dirty="0" smtClean="0">
                <a:latin typeface="Times New Roman" pitchFamily="18" charset="0"/>
                <a:cs typeface="Times New Roman" pitchFamily="18" charset="0"/>
              </a:rPr>
              <a:t>Design students are supposed to think and express ideas visually.</a:t>
            </a:r>
          </a:p>
          <a:p>
            <a:pPr marL="800100" lvl="1" indent="-342900">
              <a:spcBef>
                <a:spcPct val="20000"/>
              </a:spcBef>
              <a:buClr>
                <a:srgbClr val="FE8637"/>
              </a:buClr>
              <a:buSzPct val="120000"/>
              <a:buFont typeface="Arial" pitchFamily="34" charset="0"/>
              <a:buChar char="•"/>
            </a:pPr>
            <a:r>
              <a:rPr lang="en-US" altLang="zh-CN" sz="2300" dirty="0" smtClean="0">
                <a:latin typeface="Times New Roman" pitchFamily="18" charset="0"/>
                <a:cs typeface="Times New Roman" pitchFamily="18" charset="0"/>
              </a:rPr>
              <a:t>The test is useful for people from different language backgrounds and different cultures.</a:t>
            </a:r>
          </a:p>
          <a:p>
            <a:pPr marL="800100" lvl="1" indent="-342900">
              <a:spcBef>
                <a:spcPct val="20000"/>
              </a:spcBef>
              <a:buClr>
                <a:srgbClr val="FE8637"/>
              </a:buClr>
              <a:buSzPct val="120000"/>
              <a:buFont typeface="Arial" pitchFamily="34" charset="0"/>
              <a:buChar char="•"/>
            </a:pPr>
            <a:r>
              <a:rPr lang="en-US" altLang="zh-CN" sz="2300" dirty="0" smtClean="0">
                <a:latin typeface="Times New Roman" pitchFamily="18" charset="0"/>
                <a:cs typeface="Times New Roman" pitchFamily="18" charset="0"/>
              </a:rPr>
              <a:t>TTCT possess convincing reliability and validity.</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矩形 5"/>
          <p:cNvSpPr/>
          <p:nvPr/>
        </p:nvSpPr>
        <p:spPr>
          <a:xfrm>
            <a:off x="611560" y="1772816"/>
            <a:ext cx="7380312" cy="954107"/>
          </a:xfrm>
          <a:prstGeom prst="rect">
            <a:avLst/>
          </a:prstGeom>
        </p:spPr>
        <p:txBody>
          <a:bodyPr wrap="square">
            <a:spAutoFit/>
          </a:bodyPr>
          <a:lstStyle/>
          <a:p>
            <a:pPr marL="342900" indent="-342900">
              <a:spcBef>
                <a:spcPct val="20000"/>
              </a:spcBef>
              <a:buClr>
                <a:srgbClr val="FE8637"/>
              </a:buClr>
              <a:buSzPct val="120000"/>
              <a:buFont typeface="Arial" pitchFamily="34" charset="0"/>
              <a:buChar char="•"/>
            </a:pPr>
            <a:r>
              <a:rPr lang="en-US" altLang="zh-CN" sz="2800" b="1" dirty="0" smtClean="0">
                <a:latin typeface="Times New Roman" pitchFamily="18" charset="0"/>
                <a:cs typeface="Times New Roman" pitchFamily="18" charset="0"/>
              </a:rPr>
              <a:t>Figural Torrance Tests of Creative Thinking (</a:t>
            </a:r>
            <a:r>
              <a:rPr lang="en-US" altLang="zh-CN" sz="2800" b="1" dirty="0" smtClean="0">
                <a:solidFill>
                  <a:srgbClr val="FF0000"/>
                </a:solidFill>
                <a:latin typeface="Times New Roman" pitchFamily="18" charset="0"/>
                <a:cs typeface="Times New Roman" pitchFamily="18" charset="0"/>
              </a:rPr>
              <a:t>TTCT</a:t>
            </a:r>
            <a:r>
              <a:rPr lang="en-US" altLang="zh-CN" sz="28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8299067"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Methodology- </a:t>
            </a:r>
            <a:r>
              <a:rPr lang="zh-CN" altLang="en-US" sz="3200" b="1" dirty="0" smtClean="0">
                <a:solidFill>
                  <a:schemeClr val="bg1"/>
                </a:solidFill>
              </a:rPr>
              <a:t>实验步骤 </a:t>
            </a:r>
            <a:r>
              <a:rPr lang="en-US" altLang="zh-CN" sz="3200" b="1" dirty="0" smtClean="0">
                <a:solidFill>
                  <a:schemeClr val="bg1"/>
                </a:solidFill>
              </a:rPr>
              <a:t>Procedures</a:t>
            </a:r>
            <a:endParaRPr lang="zh-CN" altLang="en-US" sz="3200" b="1" dirty="0">
              <a:solidFill>
                <a:schemeClr val="bg1"/>
              </a:solidFill>
            </a:endParaRPr>
          </a:p>
        </p:txBody>
      </p:sp>
      <p:sp>
        <p:nvSpPr>
          <p:cNvPr id="40" name="内容占位符 2"/>
          <p:cNvSpPr txBox="1">
            <a:spLocks/>
          </p:cNvSpPr>
          <p:nvPr/>
        </p:nvSpPr>
        <p:spPr>
          <a:xfrm>
            <a:off x="457200" y="1340768"/>
            <a:ext cx="7931224" cy="48737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表格 4"/>
          <p:cNvGraphicFramePr>
            <a:graphicFrameLocks noGrp="1"/>
          </p:cNvGraphicFramePr>
          <p:nvPr/>
        </p:nvGraphicFramePr>
        <p:xfrm>
          <a:off x="539552" y="2492896"/>
          <a:ext cx="8280920" cy="1728193"/>
        </p:xfrm>
        <a:graphic>
          <a:graphicData uri="http://schemas.openxmlformats.org/drawingml/2006/table">
            <a:tbl>
              <a:tblPr firstRow="1" bandRow="1">
                <a:tableStyleId>{F5AB1C69-6EDB-4FF4-983F-18BD219EF322}</a:tableStyleId>
              </a:tblPr>
              <a:tblGrid>
                <a:gridCol w="1685497"/>
                <a:gridCol w="2207243"/>
                <a:gridCol w="2317950"/>
                <a:gridCol w="2070230"/>
              </a:tblGrid>
              <a:tr h="409309">
                <a:tc>
                  <a:txBody>
                    <a:bodyPr/>
                    <a:lstStyle/>
                    <a:p>
                      <a:pPr algn="ctr"/>
                      <a:r>
                        <a:rPr lang="en-US" altLang="zh-CN" dirty="0" smtClean="0"/>
                        <a:t>Group</a:t>
                      </a:r>
                      <a:endParaRPr lang="zh-CN" altLang="en-US" dirty="0"/>
                    </a:p>
                  </a:txBody>
                  <a:tcPr>
                    <a:solidFill>
                      <a:srgbClr val="FE8637"/>
                    </a:solidFill>
                  </a:tcPr>
                </a:tc>
                <a:tc>
                  <a:txBody>
                    <a:bodyPr/>
                    <a:lstStyle/>
                    <a:p>
                      <a:pPr algn="ctr"/>
                      <a:r>
                        <a:rPr lang="en-US" altLang="zh-CN" dirty="0" smtClean="0"/>
                        <a:t>Pre-test</a:t>
                      </a:r>
                      <a:endParaRPr lang="zh-CN" altLang="en-US" dirty="0"/>
                    </a:p>
                  </a:txBody>
                  <a:tcPr>
                    <a:solidFill>
                      <a:srgbClr val="FE8637"/>
                    </a:solidFill>
                  </a:tcPr>
                </a:tc>
                <a:tc>
                  <a:txBody>
                    <a:bodyPr/>
                    <a:lstStyle/>
                    <a:p>
                      <a:pPr algn="ctr"/>
                      <a:r>
                        <a:rPr lang="en-US" altLang="zh-CN" dirty="0" smtClean="0"/>
                        <a:t>Treatment</a:t>
                      </a:r>
                      <a:endParaRPr lang="zh-CN" altLang="en-US" dirty="0"/>
                    </a:p>
                  </a:txBody>
                  <a:tcPr>
                    <a:solidFill>
                      <a:srgbClr val="FE8637"/>
                    </a:solidFill>
                  </a:tcPr>
                </a:tc>
                <a:tc>
                  <a:txBody>
                    <a:bodyPr/>
                    <a:lstStyle/>
                    <a:p>
                      <a:pPr algn="ctr"/>
                      <a:r>
                        <a:rPr lang="en-US" altLang="zh-CN" dirty="0" smtClean="0"/>
                        <a:t> Post-test</a:t>
                      </a:r>
                      <a:endParaRPr lang="zh-CN" altLang="en-US" dirty="0"/>
                    </a:p>
                  </a:txBody>
                  <a:tcPr>
                    <a:solidFill>
                      <a:srgbClr val="FE8637"/>
                    </a:solidFill>
                  </a:tcPr>
                </a:tc>
              </a:tr>
              <a:tr h="659442">
                <a:tc>
                  <a:txBody>
                    <a:bodyPr/>
                    <a:lstStyle/>
                    <a:p>
                      <a:pPr algn="ctr">
                        <a:spcAft>
                          <a:spcPts val="0"/>
                        </a:spcAft>
                      </a:pPr>
                      <a:r>
                        <a:rPr lang="en-US" sz="1800" b="0" kern="100" dirty="0">
                          <a:latin typeface="Times New Roman"/>
                          <a:ea typeface="宋体"/>
                          <a:cs typeface="Times New Roman"/>
                        </a:rPr>
                        <a:t>Control Group</a:t>
                      </a:r>
                      <a:endParaRPr lang="zh-CN" sz="1800" b="0" kern="100" dirty="0">
                        <a:latin typeface="Calibri"/>
                        <a:ea typeface="宋体"/>
                        <a:cs typeface="Times New Roman"/>
                      </a:endParaRPr>
                    </a:p>
                  </a:txBody>
                  <a:tcPr marL="68580" marR="68580" marT="0" marB="0" anchor="ctr"/>
                </a:tc>
                <a:tc>
                  <a:txBody>
                    <a:bodyPr/>
                    <a:lstStyle/>
                    <a:p>
                      <a:pPr algn="ctr">
                        <a:spcAft>
                          <a:spcPts val="0"/>
                        </a:spcAft>
                      </a:pPr>
                      <a:r>
                        <a:rPr lang="en-US" sz="1800" kern="100" dirty="0">
                          <a:latin typeface="Times New Roman"/>
                          <a:ea typeface="宋体"/>
                          <a:cs typeface="Times New Roman"/>
                        </a:rPr>
                        <a:t>TTCT-Figural </a:t>
                      </a:r>
                      <a:endParaRPr lang="en-US" sz="1800" kern="100" dirty="0" smtClean="0">
                        <a:latin typeface="Times New Roman"/>
                        <a:ea typeface="宋体"/>
                        <a:cs typeface="Times New Roman"/>
                      </a:endParaRPr>
                    </a:p>
                    <a:p>
                      <a:pPr algn="ctr">
                        <a:spcAft>
                          <a:spcPts val="0"/>
                        </a:spcAft>
                      </a:pPr>
                      <a:r>
                        <a:rPr lang="en-US" sz="1800" kern="100" dirty="0" smtClean="0">
                          <a:latin typeface="Times New Roman"/>
                          <a:ea typeface="宋体"/>
                          <a:cs typeface="Times New Roman"/>
                        </a:rPr>
                        <a:t>Form </a:t>
                      </a:r>
                      <a:r>
                        <a:rPr lang="en-US" sz="1800" kern="100" dirty="0">
                          <a:latin typeface="Times New Roman"/>
                          <a:ea typeface="宋体"/>
                          <a:cs typeface="Times New Roman"/>
                        </a:rPr>
                        <a:t>A</a:t>
                      </a:r>
                      <a:endParaRPr lang="zh-CN" sz="1800" kern="100" dirty="0">
                        <a:latin typeface="Calibri"/>
                        <a:ea typeface="宋体"/>
                        <a:cs typeface="Times New Roman"/>
                      </a:endParaRPr>
                    </a:p>
                  </a:txBody>
                  <a:tcPr marL="68580" marR="68580" marT="0" marB="0" anchor="ctr"/>
                </a:tc>
                <a:tc>
                  <a:txBody>
                    <a:bodyPr/>
                    <a:lstStyle/>
                    <a:p>
                      <a:pPr algn="ctr">
                        <a:spcAft>
                          <a:spcPts val="0"/>
                        </a:spcAft>
                      </a:pPr>
                      <a:r>
                        <a:rPr lang="en-US" sz="1800" kern="100" dirty="0">
                          <a:latin typeface="Times New Roman"/>
                          <a:ea typeface="宋体"/>
                          <a:cs typeface="Times New Roman"/>
                        </a:rPr>
                        <a:t>Not taking creativity course</a:t>
                      </a:r>
                      <a:endParaRPr lang="zh-CN" sz="1800" kern="100" dirty="0">
                        <a:latin typeface="Calibri"/>
                        <a:ea typeface="宋体"/>
                        <a:cs typeface="Times New Roman"/>
                      </a:endParaRPr>
                    </a:p>
                  </a:txBody>
                  <a:tcPr marL="68580" marR="68580" marT="0" marB="0" anchor="ctr"/>
                </a:tc>
                <a:tc>
                  <a:txBody>
                    <a:bodyPr/>
                    <a:lstStyle/>
                    <a:p>
                      <a:pPr algn="ctr">
                        <a:spcAft>
                          <a:spcPts val="0"/>
                        </a:spcAft>
                      </a:pPr>
                      <a:r>
                        <a:rPr lang="en-US" sz="1800" kern="100" dirty="0">
                          <a:latin typeface="Times New Roman"/>
                          <a:ea typeface="宋体"/>
                          <a:cs typeface="Times New Roman"/>
                        </a:rPr>
                        <a:t>TTCT-Figural </a:t>
                      </a:r>
                      <a:endParaRPr lang="en-US" sz="1800" kern="100" dirty="0" smtClean="0">
                        <a:latin typeface="Times New Roman"/>
                        <a:ea typeface="宋体"/>
                        <a:cs typeface="Times New Roman"/>
                      </a:endParaRPr>
                    </a:p>
                    <a:p>
                      <a:pPr algn="ctr">
                        <a:spcAft>
                          <a:spcPts val="0"/>
                        </a:spcAft>
                      </a:pPr>
                      <a:r>
                        <a:rPr lang="en-US" sz="1800" kern="100" dirty="0" smtClean="0">
                          <a:latin typeface="Times New Roman"/>
                          <a:ea typeface="宋体"/>
                          <a:cs typeface="Times New Roman"/>
                        </a:rPr>
                        <a:t>Form </a:t>
                      </a:r>
                      <a:r>
                        <a:rPr lang="en-US" sz="1800" kern="100" dirty="0">
                          <a:latin typeface="Times New Roman"/>
                          <a:ea typeface="宋体"/>
                          <a:cs typeface="Times New Roman"/>
                        </a:rPr>
                        <a:t>B</a:t>
                      </a:r>
                      <a:endParaRPr lang="zh-CN" sz="1800" kern="100" dirty="0">
                        <a:latin typeface="Calibri"/>
                        <a:ea typeface="宋体"/>
                        <a:cs typeface="Times New Roman"/>
                      </a:endParaRPr>
                    </a:p>
                  </a:txBody>
                  <a:tcPr marL="68580" marR="68580" marT="0" marB="0" anchor="ctr"/>
                </a:tc>
              </a:tr>
              <a:tr h="659442">
                <a:tc>
                  <a:txBody>
                    <a:bodyPr/>
                    <a:lstStyle/>
                    <a:p>
                      <a:pPr algn="ctr">
                        <a:spcAft>
                          <a:spcPts val="0"/>
                        </a:spcAft>
                      </a:pPr>
                      <a:r>
                        <a:rPr lang="en-US" sz="1800" b="0" kern="100" smtClean="0">
                          <a:latin typeface="Times New Roman"/>
                          <a:ea typeface="宋体"/>
                          <a:cs typeface="Times New Roman"/>
                        </a:rPr>
                        <a:t>Treatment </a:t>
                      </a:r>
                      <a:r>
                        <a:rPr lang="en-US" sz="1800" b="0" kern="100" dirty="0">
                          <a:latin typeface="Times New Roman"/>
                          <a:ea typeface="宋体"/>
                          <a:cs typeface="Times New Roman"/>
                        </a:rPr>
                        <a:t>Group</a:t>
                      </a:r>
                      <a:endParaRPr lang="zh-CN" sz="1800" b="0" kern="100" dirty="0">
                        <a:latin typeface="Calibri"/>
                        <a:ea typeface="宋体"/>
                        <a:cs typeface="Times New Roman"/>
                      </a:endParaRPr>
                    </a:p>
                  </a:txBody>
                  <a:tcPr marL="68580" marR="68580" marT="0" marB="0" anchor="ctr"/>
                </a:tc>
                <a:tc>
                  <a:txBody>
                    <a:bodyPr/>
                    <a:lstStyle/>
                    <a:p>
                      <a:pPr algn="ctr">
                        <a:spcAft>
                          <a:spcPts val="0"/>
                        </a:spcAft>
                      </a:pPr>
                      <a:r>
                        <a:rPr lang="en-US" sz="1800" kern="100" dirty="0">
                          <a:latin typeface="Times New Roman"/>
                          <a:ea typeface="宋体"/>
                          <a:cs typeface="Times New Roman"/>
                        </a:rPr>
                        <a:t>TTCT-Figural </a:t>
                      </a:r>
                      <a:endParaRPr lang="en-US" sz="1800" kern="100" dirty="0" smtClean="0">
                        <a:latin typeface="Times New Roman"/>
                        <a:ea typeface="宋体"/>
                        <a:cs typeface="Times New Roman"/>
                      </a:endParaRPr>
                    </a:p>
                    <a:p>
                      <a:pPr algn="ctr">
                        <a:spcAft>
                          <a:spcPts val="0"/>
                        </a:spcAft>
                      </a:pPr>
                      <a:r>
                        <a:rPr lang="en-US" sz="1800" kern="100" dirty="0" smtClean="0">
                          <a:latin typeface="Times New Roman"/>
                          <a:ea typeface="宋体"/>
                          <a:cs typeface="Times New Roman"/>
                        </a:rPr>
                        <a:t>Form </a:t>
                      </a:r>
                      <a:r>
                        <a:rPr lang="en-US" sz="1800" kern="100" dirty="0">
                          <a:latin typeface="Times New Roman"/>
                          <a:ea typeface="宋体"/>
                          <a:cs typeface="Times New Roman"/>
                        </a:rPr>
                        <a:t>A</a:t>
                      </a:r>
                      <a:endParaRPr lang="zh-CN" sz="1800" kern="100" dirty="0">
                        <a:latin typeface="Calibri"/>
                        <a:ea typeface="宋体"/>
                        <a:cs typeface="Times New Roman"/>
                      </a:endParaRPr>
                    </a:p>
                  </a:txBody>
                  <a:tcPr marL="68580" marR="68580" marT="0" marB="0" anchor="ctr"/>
                </a:tc>
                <a:tc>
                  <a:txBody>
                    <a:bodyPr/>
                    <a:lstStyle/>
                    <a:p>
                      <a:pPr algn="ctr">
                        <a:spcAft>
                          <a:spcPts val="0"/>
                        </a:spcAft>
                      </a:pPr>
                      <a:r>
                        <a:rPr lang="en-US" sz="1800" kern="100" dirty="0">
                          <a:latin typeface="Times New Roman"/>
                          <a:ea typeface="宋体"/>
                          <a:cs typeface="Times New Roman"/>
                        </a:rPr>
                        <a:t>Taking creativity course</a:t>
                      </a:r>
                      <a:endParaRPr lang="zh-CN" sz="1800" kern="100" dirty="0">
                        <a:latin typeface="Calibri"/>
                        <a:ea typeface="宋体"/>
                        <a:cs typeface="Times New Roman"/>
                      </a:endParaRPr>
                    </a:p>
                  </a:txBody>
                  <a:tcPr marL="68580" marR="68580" marT="0" marB="0" anchor="ctr"/>
                </a:tc>
                <a:tc>
                  <a:txBody>
                    <a:bodyPr/>
                    <a:lstStyle/>
                    <a:p>
                      <a:pPr algn="ctr">
                        <a:spcAft>
                          <a:spcPts val="0"/>
                        </a:spcAft>
                      </a:pPr>
                      <a:r>
                        <a:rPr lang="en-US" sz="1800" kern="100" dirty="0">
                          <a:latin typeface="Times New Roman"/>
                          <a:ea typeface="宋体"/>
                          <a:cs typeface="Times New Roman"/>
                        </a:rPr>
                        <a:t>TTCT-Figural </a:t>
                      </a:r>
                      <a:endParaRPr lang="en-US" sz="1800" kern="100" dirty="0" smtClean="0">
                        <a:latin typeface="Times New Roman"/>
                        <a:ea typeface="宋体"/>
                        <a:cs typeface="Times New Roman"/>
                      </a:endParaRPr>
                    </a:p>
                    <a:p>
                      <a:pPr algn="ctr">
                        <a:spcAft>
                          <a:spcPts val="0"/>
                        </a:spcAft>
                      </a:pPr>
                      <a:r>
                        <a:rPr lang="en-US" sz="1800" kern="100" dirty="0" smtClean="0">
                          <a:latin typeface="Times New Roman"/>
                          <a:ea typeface="宋体"/>
                          <a:cs typeface="Times New Roman"/>
                        </a:rPr>
                        <a:t>Form </a:t>
                      </a:r>
                      <a:r>
                        <a:rPr lang="en-US" sz="1800" kern="100" dirty="0">
                          <a:latin typeface="Times New Roman"/>
                          <a:ea typeface="宋体"/>
                          <a:cs typeface="Times New Roman"/>
                        </a:rPr>
                        <a:t>B</a:t>
                      </a:r>
                      <a:endParaRPr lang="zh-CN" sz="1800" kern="100" dirty="0">
                        <a:latin typeface="Calibri"/>
                        <a:ea typeface="宋体"/>
                        <a:cs typeface="Times New Roman"/>
                      </a:endParaRPr>
                    </a:p>
                  </a:txBody>
                  <a:tcPr marL="68580" marR="68580" marT="0" marB="0" anchor="ctr"/>
                </a:tc>
              </a:tr>
            </a:tbl>
          </a:graphicData>
        </a:graphic>
      </p:graphicFrame>
      <p:grpSp>
        <p:nvGrpSpPr>
          <p:cNvPr id="11" name="组合 10"/>
          <p:cNvGrpSpPr/>
          <p:nvPr/>
        </p:nvGrpSpPr>
        <p:grpSpPr>
          <a:xfrm>
            <a:off x="6876256" y="4437112"/>
            <a:ext cx="1872208" cy="729372"/>
            <a:chOff x="6876256" y="4437112"/>
            <a:chExt cx="1872208" cy="729372"/>
          </a:xfrm>
        </p:grpSpPr>
        <p:sp>
          <p:nvSpPr>
            <p:cNvPr id="7" name="TextBox 6"/>
            <p:cNvSpPr txBox="1"/>
            <p:nvPr/>
          </p:nvSpPr>
          <p:spPr>
            <a:xfrm>
              <a:off x="6876256" y="4797152"/>
              <a:ext cx="1872208" cy="369332"/>
            </a:xfrm>
            <a:prstGeom prst="rect">
              <a:avLst/>
            </a:prstGeom>
            <a:noFill/>
          </p:spPr>
          <p:txBody>
            <a:bodyPr wrap="square" rtlCol="0">
              <a:spAutoFit/>
            </a:bodyPr>
            <a:lstStyle/>
            <a:p>
              <a:r>
                <a:rPr lang="en-US" altLang="zh-CN" b="1" kern="100" dirty="0" smtClean="0">
                  <a:solidFill>
                    <a:schemeClr val="dk1"/>
                  </a:solidFill>
                  <a:latin typeface="Times New Roman"/>
                  <a:ea typeface="宋体"/>
                  <a:cs typeface="Times New Roman"/>
                </a:rPr>
                <a:t>December 2014 </a:t>
              </a:r>
              <a:endParaRPr lang="zh-CN" altLang="en-US" b="1" kern="100" dirty="0">
                <a:solidFill>
                  <a:schemeClr val="dk1"/>
                </a:solidFill>
                <a:latin typeface="Times New Roman"/>
                <a:ea typeface="宋体"/>
                <a:cs typeface="Times New Roman"/>
              </a:endParaRPr>
            </a:p>
          </p:txBody>
        </p:sp>
        <p:sp>
          <p:nvSpPr>
            <p:cNvPr id="8" name="上箭头 7"/>
            <p:cNvSpPr/>
            <p:nvPr/>
          </p:nvSpPr>
          <p:spPr>
            <a:xfrm>
              <a:off x="7596336" y="4437112"/>
              <a:ext cx="72008" cy="360040"/>
            </a:xfrm>
            <a:prstGeom prst="upArrow">
              <a:avLst/>
            </a:prstGeom>
            <a:solidFill>
              <a:srgbClr val="FE8637"/>
            </a:solid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grpSp>
        <p:nvGrpSpPr>
          <p:cNvPr id="10" name="组合 9"/>
          <p:cNvGrpSpPr/>
          <p:nvPr/>
        </p:nvGrpSpPr>
        <p:grpSpPr>
          <a:xfrm>
            <a:off x="2411760" y="4437112"/>
            <a:ext cx="1872208" cy="1078379"/>
            <a:chOff x="2411760" y="4437112"/>
            <a:chExt cx="1872208" cy="1078379"/>
          </a:xfrm>
        </p:grpSpPr>
        <p:sp>
          <p:nvSpPr>
            <p:cNvPr id="6" name="TextBox 5"/>
            <p:cNvSpPr txBox="1"/>
            <p:nvPr/>
          </p:nvSpPr>
          <p:spPr>
            <a:xfrm>
              <a:off x="2411760" y="4869160"/>
              <a:ext cx="1872208" cy="646331"/>
            </a:xfrm>
            <a:prstGeom prst="rect">
              <a:avLst/>
            </a:prstGeom>
            <a:noFill/>
          </p:spPr>
          <p:txBody>
            <a:bodyPr wrap="square" rtlCol="0">
              <a:spAutoFit/>
            </a:bodyPr>
            <a:lstStyle/>
            <a:p>
              <a:r>
                <a:rPr lang="en-US" altLang="zh-CN" b="1" kern="100" dirty="0" smtClean="0">
                  <a:solidFill>
                    <a:schemeClr val="dk1"/>
                  </a:solidFill>
                  <a:latin typeface="Times New Roman"/>
                  <a:ea typeface="宋体"/>
                  <a:cs typeface="Times New Roman"/>
                </a:rPr>
                <a:t>Fall semester (September 2014)</a:t>
              </a:r>
              <a:endParaRPr lang="zh-CN" altLang="en-US" b="1" kern="100" dirty="0">
                <a:solidFill>
                  <a:schemeClr val="dk1"/>
                </a:solidFill>
                <a:latin typeface="Times New Roman"/>
                <a:ea typeface="宋体"/>
                <a:cs typeface="Times New Roman"/>
              </a:endParaRPr>
            </a:p>
          </p:txBody>
        </p:sp>
        <p:sp>
          <p:nvSpPr>
            <p:cNvPr id="9" name="上箭头 8"/>
            <p:cNvSpPr/>
            <p:nvPr/>
          </p:nvSpPr>
          <p:spPr>
            <a:xfrm>
              <a:off x="3131840" y="4437112"/>
              <a:ext cx="72008" cy="360040"/>
            </a:xfrm>
            <a:prstGeom prst="upArrow">
              <a:avLst/>
            </a:prstGeom>
            <a:solidFill>
              <a:srgbClr val="FE8637"/>
            </a:solid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16024" y="6237312"/>
            <a:ext cx="86764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396577" cy="584775"/>
          </a:xfrm>
          <a:prstGeom prst="rect">
            <a:avLst/>
          </a:prstGeom>
          <a:noFill/>
        </p:spPr>
        <p:txBody>
          <a:bodyPr wrap="none" rtlCol="0">
            <a:spAutoFit/>
          </a:bodyPr>
          <a:lstStyle/>
          <a:p>
            <a:r>
              <a:rPr lang="zh-CN" altLang="en-US" sz="3200" b="1" dirty="0" smtClean="0">
                <a:solidFill>
                  <a:schemeClr val="bg1"/>
                </a:solidFill>
              </a:rPr>
              <a:t>   课程介绍 </a:t>
            </a:r>
            <a:r>
              <a:rPr lang="en-US" altLang="zh-CN" sz="2400" b="1" dirty="0" smtClean="0">
                <a:solidFill>
                  <a:schemeClr val="bg1"/>
                </a:solidFill>
              </a:rPr>
              <a:t>The Creativity Course Design</a:t>
            </a:r>
            <a:endParaRPr lang="zh-CN" altLang="en-US" sz="2400" b="1" dirty="0">
              <a:solidFill>
                <a:schemeClr val="bg1"/>
              </a:solidFill>
            </a:endParaRPr>
          </a:p>
        </p:txBody>
      </p:sp>
      <p:sp>
        <p:nvSpPr>
          <p:cNvPr id="40" name="内容占位符 2"/>
          <p:cNvSpPr txBox="1">
            <a:spLocks/>
          </p:cNvSpPr>
          <p:nvPr/>
        </p:nvSpPr>
        <p:spPr>
          <a:xfrm>
            <a:off x="457200" y="1340768"/>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矩形 29"/>
          <p:cNvSpPr/>
          <p:nvPr/>
        </p:nvSpPr>
        <p:spPr>
          <a:xfrm>
            <a:off x="827584" y="1844824"/>
            <a:ext cx="7560840" cy="4721292"/>
          </a:xfrm>
          <a:prstGeom prst="rect">
            <a:avLst/>
          </a:prstGeom>
        </p:spPr>
        <p:txBody>
          <a:bodyPr wrap="square">
            <a:spAutoFit/>
          </a:bodyPr>
          <a:lstStyle/>
          <a:p>
            <a:pPr marL="342900" indent="-342900">
              <a:spcBef>
                <a:spcPct val="20000"/>
              </a:spcBef>
              <a:buClr>
                <a:srgbClr val="FE8637"/>
              </a:buClr>
              <a:buSzPct val="120000"/>
              <a:buFont typeface="Arial" pitchFamily="34" charset="0"/>
              <a:buChar char="•"/>
            </a:pPr>
            <a:r>
              <a:rPr lang="en-US" altLang="zh-CN" sz="2800" dirty="0" smtClean="0"/>
              <a:t>AUTA</a:t>
            </a:r>
            <a:r>
              <a:rPr lang="zh-CN" altLang="en-US" sz="2800" dirty="0" smtClean="0"/>
              <a:t>模型</a:t>
            </a:r>
            <a:endParaRPr lang="en-US" altLang="zh-CN" sz="2800" dirty="0" smtClean="0"/>
          </a:p>
          <a:p>
            <a:pPr marL="342900" indent="-342900">
              <a:spcBef>
                <a:spcPct val="20000"/>
              </a:spcBef>
              <a:buClr>
                <a:srgbClr val="FE8637"/>
              </a:buClr>
              <a:buSzPct val="120000"/>
              <a:buFont typeface="Arial" pitchFamily="34" charset="0"/>
              <a:buChar char="•"/>
            </a:pPr>
            <a:endParaRPr lang="en-US" altLang="zh-CN" sz="2800" dirty="0" smtClean="0"/>
          </a:p>
          <a:p>
            <a:pPr marL="800100" lvl="1" indent="-342900">
              <a:lnSpc>
                <a:spcPct val="150000"/>
              </a:lnSpc>
              <a:buClr>
                <a:srgbClr val="FE8637"/>
              </a:buClr>
              <a:buSzPct val="120000"/>
              <a:buFont typeface="Arial" pitchFamily="34" charset="0"/>
              <a:buChar char="•"/>
            </a:pPr>
            <a:r>
              <a:rPr lang="zh-CN" altLang="zh-CN" sz="2000" dirty="0" smtClean="0"/>
              <a:t>美国创造学家戴维斯先生</a:t>
            </a:r>
            <a:r>
              <a:rPr lang="en-US" altLang="zh-CN" sz="2000" dirty="0" smtClean="0"/>
              <a:t>(G. A. Davis)</a:t>
            </a:r>
            <a:r>
              <a:rPr lang="zh-CN" altLang="zh-CN" sz="2000" dirty="0" smtClean="0"/>
              <a:t>于</a:t>
            </a:r>
            <a:r>
              <a:rPr lang="en-US" altLang="zh-CN" sz="2000" dirty="0" smtClean="0"/>
              <a:t>1980</a:t>
            </a:r>
            <a:r>
              <a:rPr lang="zh-CN" altLang="zh-CN" sz="2000" dirty="0" smtClean="0"/>
              <a:t>年在认知情感理论的基础上提出了由意识、理解、技法和实现四个环节构成的创造力开发模式，实现创造力由创造潜能到创造能力的转化，简称戴维斯</a:t>
            </a:r>
            <a:r>
              <a:rPr lang="en-US" altLang="zh-CN" sz="2000" dirty="0" smtClean="0"/>
              <a:t>AUTA</a:t>
            </a:r>
            <a:r>
              <a:rPr lang="zh-CN" altLang="zh-CN" sz="2000" dirty="0" smtClean="0"/>
              <a:t>模式理论</a:t>
            </a:r>
            <a:r>
              <a:rPr lang="zh-CN" altLang="en-US" sz="2000" dirty="0" smtClean="0"/>
              <a:t>。</a:t>
            </a:r>
            <a:endParaRPr lang="en-US" altLang="zh-CN" sz="2000" dirty="0" smtClean="0"/>
          </a:p>
          <a:p>
            <a:pPr marL="800100" lvl="1" indent="-342900">
              <a:lnSpc>
                <a:spcPct val="150000"/>
              </a:lnSpc>
              <a:buClr>
                <a:srgbClr val="FE8637"/>
              </a:buClr>
              <a:buSzPct val="120000"/>
              <a:buFont typeface="Arial" pitchFamily="34" charset="0"/>
              <a:buChar char="•"/>
            </a:pPr>
            <a:endParaRPr lang="en-US" altLang="zh-CN" sz="2000" dirty="0"/>
          </a:p>
          <a:p>
            <a:pPr marL="800100" lvl="1" indent="-342900">
              <a:lnSpc>
                <a:spcPct val="150000"/>
              </a:lnSpc>
              <a:buClr>
                <a:srgbClr val="FE8637"/>
              </a:buClr>
              <a:buSzPct val="120000"/>
              <a:buFont typeface="Arial" pitchFamily="34" charset="0"/>
              <a:buChar char="•"/>
            </a:pPr>
            <a:endParaRPr lang="en-US" altLang="zh-CN" sz="2000" dirty="0" smtClean="0"/>
          </a:p>
          <a:p>
            <a:pPr marL="800100" lvl="1" indent="-342900">
              <a:spcBef>
                <a:spcPct val="20000"/>
              </a:spcBef>
              <a:buClr>
                <a:srgbClr val="FE8637"/>
              </a:buClr>
              <a:buSzPct val="120000"/>
              <a:buFont typeface="Arial" pitchFamily="34" charset="0"/>
              <a:buChar char="•"/>
            </a:pPr>
            <a:endParaRPr lang="en-US" altLang="zh-CN" sz="2000" dirty="0" smtClean="0"/>
          </a:p>
          <a:p>
            <a:pPr lvl="1">
              <a:spcBef>
                <a:spcPct val="20000"/>
              </a:spcBef>
              <a:buClr>
                <a:srgbClr val="FE8637"/>
              </a:buClr>
              <a:buSzPct val="120000"/>
            </a:pPr>
            <a:r>
              <a:rPr lang="en-US" altLang="zh-CN" sz="1600" dirty="0" smtClean="0"/>
              <a:t>    Davis, G. A. A model for teaching for creative development [J]. Poeper Review, 1982, 5(2):27-29.</a:t>
            </a:r>
            <a:endParaRPr lang="en-US" altLang="zh-CN" sz="2800" dirty="0" smtClean="0"/>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animEffect transition="in" filter="fade">
                                      <p:cBhvr>
                                        <p:cTn id="7" dur="500"/>
                                        <p:tgtEl>
                                          <p:spTgt spid="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6" end="6"/>
                                            </p:txEl>
                                          </p:spTgt>
                                        </p:tgtEl>
                                        <p:attrNameLst>
                                          <p:attrName>style.visibility</p:attrName>
                                        </p:attrNameLst>
                                      </p:cBhvr>
                                      <p:to>
                                        <p:strVal val="visible"/>
                                      </p:to>
                                    </p:set>
                                    <p:animEffect transition="in" filter="fade">
                                      <p:cBhvr>
                                        <p:cTn id="12"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16024" y="6237312"/>
            <a:ext cx="86764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281160"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The Creativity Course Design</a:t>
            </a:r>
            <a:endParaRPr lang="zh-CN" altLang="en-US" sz="3200" b="1" dirty="0">
              <a:solidFill>
                <a:schemeClr val="bg1"/>
              </a:solidFill>
            </a:endParaRPr>
          </a:p>
        </p:txBody>
      </p:sp>
      <p:sp>
        <p:nvSpPr>
          <p:cNvPr id="40" name="内容占位符 2"/>
          <p:cNvSpPr txBox="1">
            <a:spLocks/>
          </p:cNvSpPr>
          <p:nvPr/>
        </p:nvSpPr>
        <p:spPr>
          <a:xfrm>
            <a:off x="457200" y="1340768"/>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 name="组合 24"/>
          <p:cNvGrpSpPr/>
          <p:nvPr/>
        </p:nvGrpSpPr>
        <p:grpSpPr>
          <a:xfrm>
            <a:off x="755576" y="2204864"/>
            <a:ext cx="3024336" cy="4248472"/>
            <a:chOff x="755576" y="1988840"/>
            <a:chExt cx="3024336" cy="4248472"/>
          </a:xfrm>
        </p:grpSpPr>
        <p:sp>
          <p:nvSpPr>
            <p:cNvPr id="5" name="矩形 4"/>
            <p:cNvSpPr/>
            <p:nvPr/>
          </p:nvSpPr>
          <p:spPr>
            <a:xfrm>
              <a:off x="755576" y="1988840"/>
              <a:ext cx="3024336" cy="864096"/>
            </a:xfrm>
            <a:prstGeom prst="rect">
              <a:avLst/>
            </a:prstGeom>
            <a:no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tx1"/>
                </a:solidFill>
                <a:latin typeface="Times New Roman" pitchFamily="18" charset="0"/>
                <a:cs typeface="Times New Roman" pitchFamily="18" charset="0"/>
              </a:endParaRPr>
            </a:p>
            <a:p>
              <a:r>
                <a:rPr lang="en-US" altLang="zh-CN" sz="1900" b="1" dirty="0" smtClean="0">
                  <a:solidFill>
                    <a:srgbClr val="C00000"/>
                  </a:solidFill>
                  <a:latin typeface="Times New Roman" pitchFamily="18" charset="0"/>
                  <a:cs typeface="Times New Roman" pitchFamily="18" charset="0"/>
                </a:rPr>
                <a:t>A</a:t>
              </a:r>
              <a:r>
                <a:rPr lang="en-US" altLang="zh-CN" b="1" dirty="0" smtClean="0">
                  <a:solidFill>
                    <a:schemeClr val="tx1"/>
                  </a:solidFill>
                  <a:latin typeface="Times New Roman" pitchFamily="18" charset="0"/>
                  <a:cs typeface="Times New Roman" pitchFamily="18" charset="0"/>
                </a:rPr>
                <a:t>wareness:</a:t>
              </a:r>
            </a:p>
            <a:p>
              <a:r>
                <a:rPr lang="en-US" altLang="zh-CN" b="1" dirty="0" smtClean="0">
                  <a:solidFill>
                    <a:schemeClr val="tx1"/>
                  </a:solidFill>
                  <a:latin typeface="Times New Roman" pitchFamily="18" charset="0"/>
                  <a:cs typeface="Times New Roman" pitchFamily="18" charset="0"/>
                </a:rPr>
                <a:t>   </a:t>
              </a:r>
              <a:r>
                <a:rPr lang="en-US" altLang="zh-CN" dirty="0" smtClean="0">
                  <a:solidFill>
                    <a:schemeClr val="tx1"/>
                  </a:solidFill>
                  <a:latin typeface="Times New Roman" pitchFamily="18" charset="0"/>
                  <a:cs typeface="Times New Roman" pitchFamily="18" charset="0"/>
                </a:rPr>
                <a:t>Increase one’s creativity consciousness</a:t>
              </a:r>
            </a:p>
            <a:p>
              <a:pPr algn="ctr"/>
              <a:endParaRPr lang="zh-CN" altLang="en-US" dirty="0">
                <a:solidFill>
                  <a:schemeClr val="tx1"/>
                </a:solidFill>
              </a:endParaRPr>
            </a:p>
          </p:txBody>
        </p:sp>
        <p:sp>
          <p:nvSpPr>
            <p:cNvPr id="6" name="矩形 5"/>
            <p:cNvSpPr/>
            <p:nvPr/>
          </p:nvSpPr>
          <p:spPr>
            <a:xfrm>
              <a:off x="755576" y="2996952"/>
              <a:ext cx="3024336" cy="864096"/>
            </a:xfrm>
            <a:prstGeom prst="rect">
              <a:avLst/>
            </a:prstGeom>
            <a:no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tx1"/>
                </a:solidFill>
                <a:latin typeface="Times New Roman" pitchFamily="18" charset="0"/>
                <a:cs typeface="Times New Roman" pitchFamily="18" charset="0"/>
              </a:endParaRPr>
            </a:p>
            <a:p>
              <a:r>
                <a:rPr lang="en-US" altLang="zh-CN" sz="1900" b="1" dirty="0" smtClean="0">
                  <a:solidFill>
                    <a:srgbClr val="C00000"/>
                  </a:solidFill>
                  <a:latin typeface="Times New Roman" pitchFamily="18" charset="0"/>
                  <a:cs typeface="Times New Roman" pitchFamily="18" charset="0"/>
                </a:rPr>
                <a:t>U</a:t>
              </a:r>
              <a:r>
                <a:rPr lang="en-US" altLang="zh-CN" b="1" dirty="0" smtClean="0">
                  <a:solidFill>
                    <a:schemeClr val="tx1"/>
                  </a:solidFill>
                  <a:latin typeface="Times New Roman" pitchFamily="18" charset="0"/>
                  <a:cs typeface="Times New Roman" pitchFamily="18" charset="0"/>
                </a:rPr>
                <a:t>nderstanding:</a:t>
              </a:r>
            </a:p>
            <a:p>
              <a:r>
                <a:rPr lang="en-US" altLang="zh-CN" b="1" dirty="0" smtClean="0">
                  <a:solidFill>
                    <a:schemeClr val="tx1"/>
                  </a:solidFill>
                  <a:latin typeface="Times New Roman" pitchFamily="18" charset="0"/>
                  <a:cs typeface="Times New Roman" pitchFamily="18" charset="0"/>
                </a:rPr>
                <a:t>   </a:t>
              </a:r>
              <a:r>
                <a:rPr lang="en-US" altLang="zh-CN" dirty="0" smtClean="0">
                  <a:solidFill>
                    <a:schemeClr val="tx1"/>
                  </a:solidFill>
                  <a:latin typeface="Times New Roman" pitchFamily="18" charset="0"/>
                  <a:cs typeface="Times New Roman" pitchFamily="18" charset="0"/>
                </a:rPr>
                <a:t>Understand the topic of creativity</a:t>
              </a:r>
            </a:p>
            <a:p>
              <a:pPr algn="ctr"/>
              <a:endParaRPr lang="zh-CN" altLang="en-US" dirty="0">
                <a:solidFill>
                  <a:schemeClr val="tx1"/>
                </a:solidFill>
              </a:endParaRPr>
            </a:p>
          </p:txBody>
        </p:sp>
        <p:sp>
          <p:nvSpPr>
            <p:cNvPr id="7" name="矩形 6"/>
            <p:cNvSpPr/>
            <p:nvPr/>
          </p:nvSpPr>
          <p:spPr>
            <a:xfrm>
              <a:off x="755576" y="4005064"/>
              <a:ext cx="3024336" cy="1152128"/>
            </a:xfrm>
            <a:prstGeom prst="rect">
              <a:avLst/>
            </a:prstGeom>
            <a:no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tx1"/>
                </a:solidFill>
                <a:latin typeface="Times New Roman" pitchFamily="18" charset="0"/>
                <a:cs typeface="Times New Roman" pitchFamily="18" charset="0"/>
              </a:endParaRPr>
            </a:p>
            <a:p>
              <a:r>
                <a:rPr lang="en-US" altLang="zh-CN" sz="1900" b="1" dirty="0" smtClean="0">
                  <a:solidFill>
                    <a:srgbClr val="C00000"/>
                  </a:solidFill>
                  <a:latin typeface="Times New Roman" pitchFamily="18" charset="0"/>
                  <a:cs typeface="Times New Roman" pitchFamily="18" charset="0"/>
                </a:rPr>
                <a:t>T</a:t>
              </a:r>
              <a:r>
                <a:rPr lang="en-US" altLang="zh-CN" b="1" dirty="0" smtClean="0">
                  <a:solidFill>
                    <a:schemeClr val="tx1"/>
                  </a:solidFill>
                  <a:latin typeface="Times New Roman" pitchFamily="18" charset="0"/>
                  <a:cs typeface="Times New Roman" pitchFamily="18" charset="0"/>
                </a:rPr>
                <a:t>echniques:</a:t>
              </a:r>
            </a:p>
            <a:p>
              <a:r>
                <a:rPr lang="en-US" altLang="zh-CN" b="1" dirty="0" smtClean="0">
                  <a:solidFill>
                    <a:schemeClr val="tx1"/>
                  </a:solidFill>
                  <a:latin typeface="Times New Roman" pitchFamily="18" charset="0"/>
                  <a:cs typeface="Times New Roman" pitchFamily="18" charset="0"/>
                </a:rPr>
                <a:t>   </a:t>
              </a:r>
              <a:r>
                <a:rPr lang="en-US" altLang="zh-CN" dirty="0" smtClean="0">
                  <a:solidFill>
                    <a:schemeClr val="tx1"/>
                  </a:solidFill>
                  <a:latin typeface="Times New Roman" pitchFamily="18" charset="0"/>
                  <a:cs typeface="Times New Roman" pitchFamily="18" charset="0"/>
                </a:rPr>
                <a:t>Use personal and standard creative thinking techniques to find creative ideas</a:t>
              </a:r>
            </a:p>
            <a:p>
              <a:pPr algn="ctr"/>
              <a:endParaRPr lang="zh-CN" altLang="en-US" dirty="0">
                <a:solidFill>
                  <a:schemeClr val="tx1"/>
                </a:solidFill>
              </a:endParaRPr>
            </a:p>
          </p:txBody>
        </p:sp>
        <p:sp>
          <p:nvSpPr>
            <p:cNvPr id="8" name="矩形 7"/>
            <p:cNvSpPr/>
            <p:nvPr/>
          </p:nvSpPr>
          <p:spPr>
            <a:xfrm>
              <a:off x="755576" y="5301208"/>
              <a:ext cx="3024336" cy="936104"/>
            </a:xfrm>
            <a:prstGeom prst="rect">
              <a:avLst/>
            </a:prstGeom>
            <a:no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tx1"/>
                </a:solidFill>
                <a:latin typeface="Times New Roman" pitchFamily="18" charset="0"/>
                <a:cs typeface="Times New Roman" pitchFamily="18" charset="0"/>
              </a:endParaRPr>
            </a:p>
            <a:p>
              <a:r>
                <a:rPr lang="en-US" altLang="zh-CN" b="1" dirty="0" smtClean="0">
                  <a:solidFill>
                    <a:schemeClr val="tx1"/>
                  </a:solidFill>
                  <a:latin typeface="Times New Roman" pitchFamily="18" charset="0"/>
                  <a:cs typeface="Times New Roman" pitchFamily="18" charset="0"/>
                </a:rPr>
                <a:t>Self-</a:t>
              </a:r>
              <a:r>
                <a:rPr lang="en-US" altLang="zh-CN" sz="1900" b="1" dirty="0" smtClean="0">
                  <a:solidFill>
                    <a:srgbClr val="C00000"/>
                  </a:solidFill>
                  <a:latin typeface="Times New Roman" pitchFamily="18" charset="0"/>
                  <a:cs typeface="Times New Roman" pitchFamily="18" charset="0"/>
                </a:rPr>
                <a:t>A</a:t>
              </a:r>
              <a:r>
                <a:rPr lang="en-US" altLang="zh-CN" b="1" dirty="0" smtClean="0">
                  <a:solidFill>
                    <a:schemeClr val="tx1"/>
                  </a:solidFill>
                  <a:latin typeface="Times New Roman" pitchFamily="18" charset="0"/>
                  <a:cs typeface="Times New Roman" pitchFamily="18" charset="0"/>
                </a:rPr>
                <a:t>ctualization:</a:t>
              </a:r>
            </a:p>
            <a:p>
              <a:r>
                <a:rPr lang="en-US" altLang="zh-CN" b="1" dirty="0" smtClean="0">
                  <a:solidFill>
                    <a:schemeClr val="tx1"/>
                  </a:solidFill>
                  <a:latin typeface="Times New Roman" pitchFamily="18" charset="0"/>
                  <a:cs typeface="Times New Roman" pitchFamily="18" charset="0"/>
                </a:rPr>
                <a:t>   </a:t>
              </a:r>
              <a:r>
                <a:rPr lang="en-US" altLang="zh-CN" dirty="0" smtClean="0">
                  <a:solidFill>
                    <a:schemeClr val="tx1"/>
                  </a:solidFill>
                  <a:latin typeface="Times New Roman" pitchFamily="18" charset="0"/>
                  <a:cs typeface="Times New Roman" pitchFamily="18" charset="0"/>
                </a:rPr>
                <a:t>Actualize one’s creative potential</a:t>
              </a:r>
            </a:p>
            <a:p>
              <a:pPr algn="ctr"/>
              <a:endParaRPr lang="zh-CN" altLang="en-US" dirty="0">
                <a:solidFill>
                  <a:schemeClr val="tx1"/>
                </a:solidFill>
              </a:endParaRPr>
            </a:p>
          </p:txBody>
        </p:sp>
      </p:grpSp>
      <p:grpSp>
        <p:nvGrpSpPr>
          <p:cNvPr id="3" name="组合 25"/>
          <p:cNvGrpSpPr/>
          <p:nvPr/>
        </p:nvGrpSpPr>
        <p:grpSpPr>
          <a:xfrm>
            <a:off x="4860032" y="2564904"/>
            <a:ext cx="3456384" cy="3816424"/>
            <a:chOff x="4860032" y="2348880"/>
            <a:chExt cx="3456384" cy="3816424"/>
          </a:xfrm>
        </p:grpSpPr>
        <p:sp>
          <p:nvSpPr>
            <p:cNvPr id="10" name="矩形 9"/>
            <p:cNvSpPr/>
            <p:nvPr/>
          </p:nvSpPr>
          <p:spPr>
            <a:xfrm>
              <a:off x="4860032" y="2348880"/>
              <a:ext cx="3456384" cy="1224136"/>
            </a:xfrm>
            <a:prstGeom prst="rect">
              <a:avLst/>
            </a:prstGeom>
            <a:noFill/>
            <a:ln>
              <a:solidFill>
                <a:srgbClr val="AF4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tx1"/>
                </a:solidFill>
                <a:latin typeface="Times New Roman" pitchFamily="18" charset="0"/>
                <a:cs typeface="Times New Roman" pitchFamily="18" charset="0"/>
              </a:endParaRPr>
            </a:p>
            <a:p>
              <a:r>
                <a:rPr lang="en-US" altLang="zh-CN" b="1" dirty="0" smtClean="0">
                  <a:solidFill>
                    <a:schemeClr val="tx1"/>
                  </a:solidFill>
                  <a:latin typeface="Times New Roman" pitchFamily="18" charset="0"/>
                  <a:cs typeface="Times New Roman" pitchFamily="18" charset="0"/>
                </a:rPr>
                <a:t>Component 1:</a:t>
              </a:r>
            </a:p>
            <a:p>
              <a:r>
                <a:rPr lang="en-US" altLang="zh-CN" dirty="0" smtClean="0">
                  <a:solidFill>
                    <a:schemeClr val="tx1"/>
                  </a:solidFill>
                  <a:latin typeface="Times New Roman" pitchFamily="18" charset="0"/>
                  <a:cs typeface="Times New Roman" pitchFamily="18" charset="0"/>
                </a:rPr>
                <a:t>     Lectures, discussions about the importance  of creativity, central theories on creativity</a:t>
              </a:r>
            </a:p>
            <a:p>
              <a:pPr algn="ctr"/>
              <a:endParaRPr lang="zh-CN" altLang="en-US" dirty="0">
                <a:solidFill>
                  <a:schemeClr val="tx1"/>
                </a:solidFill>
              </a:endParaRPr>
            </a:p>
          </p:txBody>
        </p:sp>
        <p:sp>
          <p:nvSpPr>
            <p:cNvPr id="11" name="矩形 10"/>
            <p:cNvSpPr/>
            <p:nvPr/>
          </p:nvSpPr>
          <p:spPr>
            <a:xfrm>
              <a:off x="4860032" y="3789040"/>
              <a:ext cx="3456384" cy="1080120"/>
            </a:xfrm>
            <a:prstGeom prst="rect">
              <a:avLst/>
            </a:prstGeom>
            <a:noFill/>
            <a:ln>
              <a:solidFill>
                <a:srgbClr val="AF4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tx1"/>
                </a:solidFill>
                <a:latin typeface="Times New Roman" pitchFamily="18" charset="0"/>
                <a:cs typeface="Times New Roman" pitchFamily="18" charset="0"/>
              </a:endParaRPr>
            </a:p>
            <a:p>
              <a:r>
                <a:rPr lang="en-US" altLang="zh-CN" b="1" dirty="0" smtClean="0">
                  <a:solidFill>
                    <a:schemeClr val="tx1"/>
                  </a:solidFill>
                  <a:latin typeface="Times New Roman" pitchFamily="18" charset="0"/>
                  <a:cs typeface="Times New Roman" pitchFamily="18" charset="0"/>
                </a:rPr>
                <a:t>Component 2:</a:t>
              </a:r>
            </a:p>
            <a:p>
              <a:r>
                <a:rPr lang="en-US" altLang="zh-CN" dirty="0" smtClean="0">
                  <a:solidFill>
                    <a:schemeClr val="tx1"/>
                  </a:solidFill>
                  <a:latin typeface="Times New Roman" pitchFamily="18" charset="0"/>
                  <a:cs typeface="Times New Roman" pitchFamily="18" charset="0"/>
                </a:rPr>
                <a:t>       Lean how to use creative thinking techniques</a:t>
              </a:r>
            </a:p>
            <a:p>
              <a:pPr algn="ctr"/>
              <a:endParaRPr lang="zh-CN" altLang="en-US" dirty="0">
                <a:solidFill>
                  <a:schemeClr val="tx1"/>
                </a:solidFill>
              </a:endParaRPr>
            </a:p>
          </p:txBody>
        </p:sp>
        <p:sp>
          <p:nvSpPr>
            <p:cNvPr id="12" name="矩形 11"/>
            <p:cNvSpPr/>
            <p:nvPr/>
          </p:nvSpPr>
          <p:spPr>
            <a:xfrm>
              <a:off x="4860032" y="5013176"/>
              <a:ext cx="3456384" cy="1152128"/>
            </a:xfrm>
            <a:prstGeom prst="rect">
              <a:avLst/>
            </a:prstGeom>
            <a:noFill/>
            <a:ln>
              <a:solidFill>
                <a:srgbClr val="AF4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tx1"/>
                </a:solidFill>
                <a:latin typeface="Times New Roman" pitchFamily="18" charset="0"/>
                <a:cs typeface="Times New Roman" pitchFamily="18" charset="0"/>
              </a:endParaRPr>
            </a:p>
            <a:p>
              <a:r>
                <a:rPr lang="en-US" altLang="zh-CN" b="1" dirty="0" smtClean="0">
                  <a:solidFill>
                    <a:schemeClr val="tx1"/>
                  </a:solidFill>
                  <a:latin typeface="Times New Roman" pitchFamily="18" charset="0"/>
                  <a:cs typeface="Times New Roman" pitchFamily="18" charset="0"/>
                </a:rPr>
                <a:t>Component 3:</a:t>
              </a:r>
            </a:p>
            <a:p>
              <a:r>
                <a:rPr lang="en-US" altLang="zh-CN" dirty="0" smtClean="0">
                  <a:solidFill>
                    <a:schemeClr val="tx1"/>
                  </a:solidFill>
                  <a:latin typeface="Times New Roman" pitchFamily="18" charset="0"/>
                  <a:cs typeface="Times New Roman" pitchFamily="18" charset="0"/>
                </a:rPr>
                <a:t>       Deal with real problems ad design problems using creative thinking techniques. </a:t>
              </a:r>
            </a:p>
            <a:p>
              <a:pPr algn="ctr"/>
              <a:endParaRPr lang="zh-CN" altLang="en-US" dirty="0">
                <a:solidFill>
                  <a:schemeClr val="tx1"/>
                </a:solidFill>
              </a:endParaRPr>
            </a:p>
          </p:txBody>
        </p:sp>
      </p:grpSp>
      <p:sp>
        <p:nvSpPr>
          <p:cNvPr id="13" name="右箭头 12"/>
          <p:cNvSpPr/>
          <p:nvPr/>
        </p:nvSpPr>
        <p:spPr>
          <a:xfrm rot="1347500">
            <a:off x="3830097" y="2753096"/>
            <a:ext cx="887235" cy="143814"/>
          </a:xfrm>
          <a:prstGeom prst="rightArrow">
            <a:avLst>
              <a:gd name="adj1" fmla="val 50000"/>
              <a:gd name="adj2" fmla="val 47292"/>
            </a:avLst>
          </a:prstGeom>
          <a:no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20759764">
            <a:off x="3856136" y="3318188"/>
            <a:ext cx="887235" cy="143814"/>
          </a:xfrm>
          <a:prstGeom prst="rightArrow">
            <a:avLst>
              <a:gd name="adj1" fmla="val 50000"/>
              <a:gd name="adj2" fmla="val 47292"/>
            </a:avLst>
          </a:prstGeom>
          <a:no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856136" y="4614333"/>
            <a:ext cx="887235" cy="143814"/>
          </a:xfrm>
          <a:prstGeom prst="rightArrow">
            <a:avLst>
              <a:gd name="adj1" fmla="val 50000"/>
              <a:gd name="adj2" fmla="val 47292"/>
            </a:avLst>
          </a:prstGeom>
          <a:no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21410709">
            <a:off x="3856135" y="5766461"/>
            <a:ext cx="887235" cy="143814"/>
          </a:xfrm>
          <a:prstGeom prst="rightArrow">
            <a:avLst>
              <a:gd name="adj1" fmla="val 50000"/>
              <a:gd name="adj2" fmla="val 47292"/>
            </a:avLst>
          </a:prstGeom>
          <a:no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22"/>
          <p:cNvGrpSpPr/>
          <p:nvPr/>
        </p:nvGrpSpPr>
        <p:grpSpPr>
          <a:xfrm>
            <a:off x="467544" y="1700808"/>
            <a:ext cx="3456384" cy="4896544"/>
            <a:chOff x="467544" y="1484784"/>
            <a:chExt cx="3456384" cy="4896544"/>
          </a:xfrm>
        </p:grpSpPr>
        <p:sp>
          <p:nvSpPr>
            <p:cNvPr id="17" name="矩形 16"/>
            <p:cNvSpPr/>
            <p:nvPr/>
          </p:nvSpPr>
          <p:spPr>
            <a:xfrm>
              <a:off x="467544" y="1484784"/>
              <a:ext cx="3456384" cy="4896544"/>
            </a:xfrm>
            <a:prstGeom prst="rect">
              <a:avLst/>
            </a:prstGeom>
            <a:noFill/>
            <a:ln w="22225">
              <a:solidFill>
                <a:srgbClr val="FE94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39552" y="1556792"/>
              <a:ext cx="1584176" cy="369332"/>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AUTA Model</a:t>
              </a:r>
              <a:endParaRPr lang="zh-CN" altLang="en-US" b="1" dirty="0">
                <a:latin typeface="Times New Roman" pitchFamily="18" charset="0"/>
                <a:cs typeface="Times New Roman" pitchFamily="18" charset="0"/>
              </a:endParaRPr>
            </a:p>
          </p:txBody>
        </p:sp>
      </p:grpSp>
      <p:grpSp>
        <p:nvGrpSpPr>
          <p:cNvPr id="9" name="组合 23"/>
          <p:cNvGrpSpPr/>
          <p:nvPr/>
        </p:nvGrpSpPr>
        <p:grpSpPr>
          <a:xfrm>
            <a:off x="4716016" y="1916832"/>
            <a:ext cx="3816424" cy="4608512"/>
            <a:chOff x="4716016" y="1700808"/>
            <a:chExt cx="3816424" cy="4608512"/>
          </a:xfrm>
        </p:grpSpPr>
        <p:sp>
          <p:nvSpPr>
            <p:cNvPr id="21" name="矩形 20"/>
            <p:cNvSpPr/>
            <p:nvPr/>
          </p:nvSpPr>
          <p:spPr>
            <a:xfrm>
              <a:off x="4716016" y="1700808"/>
              <a:ext cx="3816424" cy="4608512"/>
            </a:xfrm>
            <a:prstGeom prst="rect">
              <a:avLst/>
            </a:prstGeom>
            <a:noFill/>
            <a:ln w="22225">
              <a:solidFill>
                <a:srgbClr val="AF4701">
                  <a:alpha val="66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4869915" y="1772817"/>
              <a:ext cx="2510397" cy="369332"/>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Creativity Course Plan</a:t>
              </a:r>
              <a:endParaRPr lang="zh-CN" altLang="en-US"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16024" y="6237312"/>
            <a:ext cx="86764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281160"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The Creativity Course Design</a:t>
            </a:r>
            <a:endParaRPr lang="zh-CN" altLang="en-US" sz="3200" b="1" dirty="0">
              <a:solidFill>
                <a:schemeClr val="bg1"/>
              </a:solidFill>
            </a:endParaRPr>
          </a:p>
        </p:txBody>
      </p:sp>
      <p:sp>
        <p:nvSpPr>
          <p:cNvPr id="40" name="内容占位符 2"/>
          <p:cNvSpPr txBox="1">
            <a:spLocks/>
          </p:cNvSpPr>
          <p:nvPr/>
        </p:nvSpPr>
        <p:spPr>
          <a:xfrm>
            <a:off x="457200" y="1340768"/>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28" name="表格 27"/>
          <p:cNvGraphicFramePr>
            <a:graphicFrameLocks noGrp="1"/>
          </p:cNvGraphicFramePr>
          <p:nvPr>
            <p:extLst>
              <p:ext uri="{D42A27DB-BD31-4B8C-83A1-F6EECF244321}">
                <p14:modId xmlns:p14="http://schemas.microsoft.com/office/powerpoint/2010/main" val="2716667071"/>
              </p:ext>
            </p:extLst>
          </p:nvPr>
        </p:nvGraphicFramePr>
        <p:xfrm>
          <a:off x="899591" y="1628802"/>
          <a:ext cx="7488832" cy="4320479"/>
        </p:xfrm>
        <a:graphic>
          <a:graphicData uri="http://schemas.openxmlformats.org/drawingml/2006/table">
            <a:tbl>
              <a:tblPr/>
              <a:tblGrid>
                <a:gridCol w="2586204"/>
                <a:gridCol w="3737386"/>
                <a:gridCol w="1165242"/>
              </a:tblGrid>
              <a:tr h="308606">
                <a:tc>
                  <a:txBody>
                    <a:bodyPr/>
                    <a:lstStyle/>
                    <a:p>
                      <a:pPr algn="ctr">
                        <a:spcAft>
                          <a:spcPts val="0"/>
                        </a:spcAft>
                      </a:pPr>
                      <a:r>
                        <a:rPr lang="en-US" sz="1400" b="1" kern="0" dirty="0" smtClean="0">
                          <a:latin typeface="宋体"/>
                          <a:ea typeface="宋体"/>
                          <a:cs typeface="宋体"/>
                        </a:rPr>
                        <a:t>AUTA </a:t>
                      </a:r>
                      <a:r>
                        <a:rPr lang="zh-CN" sz="1400" b="1" kern="0" dirty="0">
                          <a:latin typeface="Calibri"/>
                          <a:ea typeface="宋体"/>
                          <a:cs typeface="宋体"/>
                        </a:rPr>
                        <a:t>理论</a:t>
                      </a:r>
                      <a:endParaRPr lang="zh-CN" sz="1400" b="1"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latin typeface="Calibri"/>
                          <a:ea typeface="宋体"/>
                          <a:cs typeface="宋体"/>
                        </a:rPr>
                        <a:t>教学内容</a:t>
                      </a:r>
                      <a:endParaRPr lang="zh-CN" sz="1400" b="1"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latin typeface="Calibri"/>
                          <a:ea typeface="宋体"/>
                          <a:cs typeface="宋体"/>
                        </a:rPr>
                        <a:t>教学方法</a:t>
                      </a:r>
                      <a:endParaRPr lang="zh-CN" sz="1400" b="1"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11">
                <a:tc>
                  <a:txBody>
                    <a:bodyPr/>
                    <a:lstStyle/>
                    <a:p>
                      <a:pPr algn="l">
                        <a:spcAft>
                          <a:spcPts val="0"/>
                        </a:spcAft>
                      </a:pPr>
                      <a:r>
                        <a:rPr lang="zh-CN" sz="1400" b="1" kern="100" dirty="0">
                          <a:latin typeface="Times New Roman"/>
                          <a:ea typeface="宋体"/>
                          <a:cs typeface="Times New Roman"/>
                        </a:rPr>
                        <a:t>意识（</a:t>
                      </a:r>
                      <a:r>
                        <a:rPr lang="en-US" sz="1400" b="1" kern="100" dirty="0">
                          <a:solidFill>
                            <a:srgbClr val="FF0000"/>
                          </a:solidFill>
                          <a:latin typeface="Times New Roman"/>
                          <a:ea typeface="宋体"/>
                          <a:cs typeface="Times New Roman"/>
                        </a:rPr>
                        <a:t>A</a:t>
                      </a:r>
                      <a:r>
                        <a:rPr lang="en-US" sz="1400" b="1" kern="100" dirty="0">
                          <a:latin typeface="Times New Roman"/>
                          <a:ea typeface="宋体"/>
                          <a:cs typeface="Times New Roman"/>
                        </a:rPr>
                        <a:t>wareness</a:t>
                      </a:r>
                      <a:r>
                        <a:rPr lang="zh-CN" sz="1400" kern="100" dirty="0">
                          <a:latin typeface="Times New Roman"/>
                          <a:ea typeface="宋体"/>
                          <a:cs typeface="Times New Roman"/>
                        </a:rPr>
                        <a:t>）：</a:t>
                      </a:r>
                      <a:endParaRPr lang="zh-CN" sz="1400" kern="100" dirty="0">
                        <a:latin typeface="Calibri"/>
                        <a:ea typeface="宋体"/>
                        <a:cs typeface="Times New Roman"/>
                      </a:endParaRPr>
                    </a:p>
                    <a:p>
                      <a:pPr algn="l">
                        <a:spcAft>
                          <a:spcPts val="0"/>
                        </a:spcAft>
                      </a:pPr>
                      <a:r>
                        <a:rPr lang="en-US" sz="1400" kern="0" dirty="0">
                          <a:latin typeface="宋体"/>
                          <a:ea typeface="宋体"/>
                          <a:cs typeface="宋体"/>
                        </a:rPr>
                        <a:t>   </a:t>
                      </a:r>
                      <a:r>
                        <a:rPr lang="zh-CN" sz="1400" kern="100" dirty="0">
                          <a:latin typeface="Times New Roman"/>
                          <a:ea typeface="宋体"/>
                          <a:cs typeface="Times New Roman"/>
                        </a:rPr>
                        <a:t>增强学习者的创新意识。</a:t>
                      </a:r>
                      <a:endParaRPr lang="zh-CN" sz="1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endParaRPr lang="en-US" altLang="zh-CN" sz="1400" kern="0" dirty="0" smtClean="0">
                        <a:latin typeface="Calibri"/>
                        <a:ea typeface="宋体"/>
                        <a:cs typeface="宋体"/>
                      </a:endParaRPr>
                    </a:p>
                    <a:p>
                      <a:pPr algn="l">
                        <a:spcAft>
                          <a:spcPts val="0"/>
                        </a:spcAft>
                      </a:pPr>
                      <a:r>
                        <a:rPr lang="zh-CN" sz="1400" kern="0" dirty="0" smtClean="0">
                          <a:latin typeface="Calibri"/>
                          <a:ea typeface="宋体"/>
                          <a:cs typeface="宋体"/>
                        </a:rPr>
                        <a:t>模</a:t>
                      </a:r>
                      <a:r>
                        <a:rPr lang="zh-CN" sz="1400" kern="0" dirty="0">
                          <a:latin typeface="Calibri"/>
                          <a:ea typeface="宋体"/>
                          <a:cs typeface="宋体"/>
                        </a:rPr>
                        <a:t>块一（理论基础）</a:t>
                      </a:r>
                      <a:endParaRPr lang="zh-CN" sz="1400" kern="100" dirty="0">
                        <a:latin typeface="Calibri"/>
                        <a:ea typeface="宋体"/>
                        <a:cs typeface="Times New Roman"/>
                      </a:endParaRPr>
                    </a:p>
                    <a:p>
                      <a:pPr algn="l">
                        <a:spcAft>
                          <a:spcPts val="0"/>
                        </a:spcAft>
                      </a:pPr>
                      <a:r>
                        <a:rPr lang="en-US" sz="1400" kern="0" dirty="0">
                          <a:latin typeface="宋体"/>
                          <a:ea typeface="宋体"/>
                          <a:cs typeface="宋体"/>
                        </a:rPr>
                        <a:t>   </a:t>
                      </a:r>
                      <a:r>
                        <a:rPr lang="zh-CN" sz="1400" kern="0" dirty="0">
                          <a:latin typeface="Calibri"/>
                          <a:ea typeface="宋体"/>
                          <a:cs typeface="宋体"/>
                        </a:rPr>
                        <a:t>创造性思维对于社会、艺术设计领域以及个人发展的重要性。</a:t>
                      </a:r>
                      <a:endParaRPr lang="zh-CN" sz="1400" kern="100" dirty="0">
                        <a:latin typeface="Calibri"/>
                        <a:ea typeface="宋体"/>
                        <a:cs typeface="Times New Roman"/>
                      </a:endParaRPr>
                    </a:p>
                    <a:p>
                      <a:pPr indent="266700" algn="l">
                        <a:spcAft>
                          <a:spcPts val="0"/>
                        </a:spcAft>
                      </a:pPr>
                      <a:r>
                        <a:rPr lang="zh-CN" sz="1400" kern="0" dirty="0">
                          <a:latin typeface="Calibri"/>
                          <a:ea typeface="宋体"/>
                          <a:cs typeface="宋体"/>
                        </a:rPr>
                        <a:t>创造和创造性思维相互理论：创造过程，创新人格特质，创新思维的定义和评测。 </a:t>
                      </a:r>
                      <a:endParaRPr lang="zh-CN" sz="1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kern="0">
                          <a:latin typeface="Calibri"/>
                          <a:ea typeface="宋体"/>
                          <a:cs typeface="宋体"/>
                        </a:rPr>
                        <a:t>案例讲解、启发式讨论</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817">
                <a:tc>
                  <a:txBody>
                    <a:bodyPr/>
                    <a:lstStyle/>
                    <a:p>
                      <a:pPr algn="l">
                        <a:spcAft>
                          <a:spcPts val="0"/>
                        </a:spcAft>
                      </a:pPr>
                      <a:r>
                        <a:rPr lang="zh-CN" sz="1400" b="1" kern="100" dirty="0">
                          <a:latin typeface="Times New Roman"/>
                          <a:ea typeface="宋体"/>
                          <a:cs typeface="Times New Roman"/>
                        </a:rPr>
                        <a:t>理解（</a:t>
                      </a:r>
                      <a:r>
                        <a:rPr lang="en-US" sz="1400" b="1" kern="100" dirty="0">
                          <a:solidFill>
                            <a:srgbClr val="FF0000"/>
                          </a:solidFill>
                          <a:latin typeface="Times New Roman"/>
                          <a:ea typeface="宋体"/>
                          <a:cs typeface="Times New Roman"/>
                        </a:rPr>
                        <a:t>U</a:t>
                      </a:r>
                      <a:r>
                        <a:rPr lang="en-US" sz="1400" b="1" kern="100" dirty="0">
                          <a:latin typeface="Times New Roman"/>
                          <a:ea typeface="宋体"/>
                          <a:cs typeface="Times New Roman"/>
                        </a:rPr>
                        <a:t>nderstanding</a:t>
                      </a:r>
                      <a:r>
                        <a:rPr lang="zh-CN" sz="1400" b="1" kern="100" dirty="0">
                          <a:latin typeface="Times New Roman"/>
                          <a:ea typeface="宋体"/>
                          <a:cs typeface="Times New Roman"/>
                        </a:rPr>
                        <a:t>）</a:t>
                      </a:r>
                      <a:endParaRPr lang="zh-CN" sz="1400" b="1" kern="100" dirty="0">
                        <a:latin typeface="Calibri"/>
                        <a:ea typeface="宋体"/>
                        <a:cs typeface="Times New Roman"/>
                      </a:endParaRPr>
                    </a:p>
                    <a:p>
                      <a:pPr algn="l">
                        <a:spcAft>
                          <a:spcPts val="0"/>
                        </a:spcAft>
                      </a:pPr>
                      <a:r>
                        <a:rPr lang="en-US" sz="1400" kern="100" dirty="0">
                          <a:latin typeface="宋体"/>
                          <a:ea typeface="宋体"/>
                          <a:cs typeface="Times New Roman"/>
                        </a:rPr>
                        <a:t>   </a:t>
                      </a:r>
                      <a:r>
                        <a:rPr lang="zh-CN" sz="1400" kern="100" dirty="0">
                          <a:latin typeface="Times New Roman"/>
                          <a:ea typeface="宋体"/>
                          <a:cs typeface="Times New Roman"/>
                        </a:rPr>
                        <a:t>培养学习者对于创新知识和理论的理解能力。</a:t>
                      </a:r>
                      <a:endParaRPr lang="zh-CN" sz="1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1543028">
                <a:tc>
                  <a:txBody>
                    <a:bodyPr/>
                    <a:lstStyle/>
                    <a:p>
                      <a:pPr algn="l">
                        <a:spcAft>
                          <a:spcPts val="0"/>
                        </a:spcAft>
                      </a:pPr>
                      <a:r>
                        <a:rPr lang="zh-CN" sz="1400" b="1" kern="100" dirty="0">
                          <a:latin typeface="Times New Roman"/>
                          <a:ea typeface="宋体"/>
                          <a:cs typeface="Times New Roman"/>
                        </a:rPr>
                        <a:t>技法（</a:t>
                      </a:r>
                      <a:r>
                        <a:rPr lang="en-US" sz="1400" b="1" kern="100" dirty="0">
                          <a:solidFill>
                            <a:srgbClr val="FF0000"/>
                          </a:solidFill>
                          <a:latin typeface="Times New Roman"/>
                          <a:ea typeface="宋体"/>
                          <a:cs typeface="Times New Roman"/>
                        </a:rPr>
                        <a:t>T</a:t>
                      </a:r>
                      <a:r>
                        <a:rPr lang="en-US" sz="1400" b="1" kern="100" dirty="0">
                          <a:latin typeface="Times New Roman"/>
                          <a:ea typeface="宋体"/>
                          <a:cs typeface="Times New Roman"/>
                        </a:rPr>
                        <a:t>echniques</a:t>
                      </a:r>
                      <a:r>
                        <a:rPr lang="zh-CN" sz="1400" b="1" kern="100" dirty="0">
                          <a:latin typeface="Times New Roman"/>
                          <a:ea typeface="宋体"/>
                          <a:cs typeface="Times New Roman"/>
                        </a:rPr>
                        <a:t>）</a:t>
                      </a:r>
                      <a:endParaRPr lang="zh-CN" sz="1400" b="1" kern="100" dirty="0">
                        <a:latin typeface="Calibri"/>
                        <a:ea typeface="宋体"/>
                        <a:cs typeface="Times New Roman"/>
                      </a:endParaRPr>
                    </a:p>
                    <a:p>
                      <a:pPr algn="l">
                        <a:spcAft>
                          <a:spcPts val="0"/>
                        </a:spcAft>
                      </a:pPr>
                      <a:r>
                        <a:rPr lang="en-US" sz="1400" kern="100" dirty="0">
                          <a:latin typeface="宋体"/>
                          <a:ea typeface="宋体"/>
                          <a:cs typeface="Times New Roman"/>
                        </a:rPr>
                        <a:t>   </a:t>
                      </a:r>
                      <a:r>
                        <a:rPr lang="zh-CN" sz="1400" kern="100" dirty="0">
                          <a:latin typeface="Times New Roman"/>
                          <a:ea typeface="宋体"/>
                          <a:cs typeface="Times New Roman"/>
                        </a:rPr>
                        <a:t>培养学生创造性思维技巧。</a:t>
                      </a:r>
                      <a:endParaRPr lang="zh-CN" sz="1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altLang="zh-CN" sz="1400" kern="0" dirty="0" smtClean="0">
                        <a:latin typeface="Calibri"/>
                        <a:ea typeface="宋体"/>
                        <a:cs typeface="宋体"/>
                      </a:endParaRPr>
                    </a:p>
                    <a:p>
                      <a:pPr algn="l">
                        <a:spcAft>
                          <a:spcPts val="0"/>
                        </a:spcAft>
                      </a:pPr>
                      <a:r>
                        <a:rPr lang="zh-CN" sz="1400" kern="0" dirty="0" smtClean="0">
                          <a:latin typeface="Calibri"/>
                          <a:ea typeface="宋体"/>
                          <a:cs typeface="宋体"/>
                        </a:rPr>
                        <a:t>模</a:t>
                      </a:r>
                      <a:r>
                        <a:rPr lang="zh-CN" sz="1400" kern="0" dirty="0">
                          <a:latin typeface="Calibri"/>
                          <a:ea typeface="宋体"/>
                          <a:cs typeface="宋体"/>
                        </a:rPr>
                        <a:t>块二（思维技法训练） </a:t>
                      </a:r>
                      <a:endParaRPr lang="zh-CN" sz="1400" kern="100" dirty="0">
                        <a:latin typeface="Calibri"/>
                        <a:ea typeface="宋体"/>
                        <a:cs typeface="Times New Roman"/>
                      </a:endParaRPr>
                    </a:p>
                    <a:p>
                      <a:pPr indent="200025" algn="l">
                        <a:spcAft>
                          <a:spcPts val="0"/>
                        </a:spcAft>
                      </a:pPr>
                      <a:r>
                        <a:rPr lang="zh-CN" sz="1400" kern="0" dirty="0">
                          <a:latin typeface="Calibri"/>
                          <a:ea typeface="宋体"/>
                          <a:cs typeface="宋体"/>
                        </a:rPr>
                        <a:t>创造性思维技法的分类、原理、操作过程以及在艺术设计中的应用，主要包括头脑风暴法，联想法、类比法、列举法和检核表法。</a:t>
                      </a:r>
                      <a:endParaRPr lang="zh-CN" sz="1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a:latin typeface="Calibri"/>
                          <a:ea typeface="宋体"/>
                          <a:cs typeface="宋体"/>
                        </a:rPr>
                        <a:t>案例教学法</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817">
                <a:tc>
                  <a:txBody>
                    <a:bodyPr/>
                    <a:lstStyle/>
                    <a:p>
                      <a:pPr algn="l">
                        <a:spcAft>
                          <a:spcPts val="0"/>
                        </a:spcAft>
                      </a:pPr>
                      <a:r>
                        <a:rPr lang="zh-CN" sz="1400" b="1" kern="100" dirty="0">
                          <a:latin typeface="Times New Roman"/>
                          <a:ea typeface="宋体"/>
                          <a:cs typeface="Times New Roman"/>
                        </a:rPr>
                        <a:t>自我实现</a:t>
                      </a:r>
                      <a:r>
                        <a:rPr lang="en-US" sz="1400" b="1" kern="100" dirty="0">
                          <a:latin typeface="Times New Roman"/>
                          <a:ea typeface="宋体"/>
                          <a:cs typeface="Times New Roman"/>
                        </a:rPr>
                        <a:t>(Self-</a:t>
                      </a:r>
                      <a:r>
                        <a:rPr lang="en-US" sz="1400" b="1" kern="100" dirty="0">
                          <a:solidFill>
                            <a:srgbClr val="FF0000"/>
                          </a:solidFill>
                          <a:latin typeface="Times New Roman"/>
                          <a:ea typeface="宋体"/>
                          <a:cs typeface="Times New Roman"/>
                        </a:rPr>
                        <a:t>A</a:t>
                      </a:r>
                      <a:r>
                        <a:rPr lang="en-US" sz="1400" b="1" kern="100" dirty="0">
                          <a:latin typeface="Times New Roman"/>
                          <a:ea typeface="宋体"/>
                          <a:cs typeface="Times New Roman"/>
                        </a:rPr>
                        <a:t>ctualization)</a:t>
                      </a:r>
                      <a:endParaRPr lang="zh-CN" sz="1400" b="1" kern="100" dirty="0">
                        <a:latin typeface="Calibri"/>
                        <a:ea typeface="宋体"/>
                        <a:cs typeface="Times New Roman"/>
                      </a:endParaRPr>
                    </a:p>
                    <a:p>
                      <a:pPr algn="l">
                        <a:spcAft>
                          <a:spcPts val="0"/>
                        </a:spcAft>
                      </a:pPr>
                      <a:r>
                        <a:rPr lang="en-US" sz="1400" kern="100" dirty="0">
                          <a:latin typeface="宋体"/>
                          <a:ea typeface="宋体"/>
                          <a:cs typeface="Times New Roman"/>
                        </a:rPr>
                        <a:t>   </a:t>
                      </a:r>
                      <a:r>
                        <a:rPr lang="zh-CN" sz="1400" kern="100" dirty="0">
                          <a:latin typeface="Times New Roman"/>
                          <a:ea typeface="宋体"/>
                          <a:cs typeface="Times New Roman"/>
                        </a:rPr>
                        <a:t>提升学习者的创造性潜能和创新能力。</a:t>
                      </a:r>
                      <a:endParaRPr lang="zh-CN" sz="1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altLang="zh-CN" sz="1400" kern="0" dirty="0" smtClean="0">
                        <a:latin typeface="Calibri"/>
                        <a:ea typeface="宋体"/>
                        <a:cs typeface="宋体"/>
                      </a:endParaRPr>
                    </a:p>
                    <a:p>
                      <a:pPr algn="l">
                        <a:spcAft>
                          <a:spcPts val="0"/>
                        </a:spcAft>
                      </a:pPr>
                      <a:r>
                        <a:rPr lang="zh-CN" sz="1400" kern="0" dirty="0" smtClean="0">
                          <a:latin typeface="Calibri"/>
                          <a:ea typeface="宋体"/>
                          <a:cs typeface="宋体"/>
                        </a:rPr>
                        <a:t>模</a:t>
                      </a:r>
                      <a:r>
                        <a:rPr lang="zh-CN" sz="1400" kern="0" dirty="0">
                          <a:latin typeface="Calibri"/>
                          <a:ea typeface="宋体"/>
                          <a:cs typeface="宋体"/>
                        </a:rPr>
                        <a:t>块三 （设计实践）</a:t>
                      </a:r>
                      <a:endParaRPr lang="zh-CN" sz="1400" kern="100" dirty="0">
                        <a:latin typeface="Calibri"/>
                        <a:ea typeface="宋体"/>
                        <a:cs typeface="Times New Roman"/>
                      </a:endParaRPr>
                    </a:p>
                    <a:p>
                      <a:pPr algn="l">
                        <a:spcAft>
                          <a:spcPts val="0"/>
                        </a:spcAft>
                      </a:pPr>
                      <a:r>
                        <a:rPr lang="en-US" sz="1400" kern="0" dirty="0">
                          <a:latin typeface="宋体"/>
                          <a:ea typeface="宋体"/>
                          <a:cs typeface="宋体"/>
                        </a:rPr>
                        <a:t>   </a:t>
                      </a:r>
                      <a:r>
                        <a:rPr lang="zh-CN" sz="1400" kern="0" dirty="0">
                          <a:latin typeface="Calibri"/>
                          <a:ea typeface="宋体"/>
                          <a:cs typeface="宋体"/>
                        </a:rPr>
                        <a:t>运用创造性思维技法来完成实际的设计方案。 </a:t>
                      </a:r>
                      <a:endParaRPr lang="zh-CN" sz="1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dirty="0">
                          <a:latin typeface="Calibri"/>
                          <a:ea typeface="宋体"/>
                          <a:cs typeface="宋体"/>
                        </a:rPr>
                        <a:t>任务驱动教学法</a:t>
                      </a:r>
                      <a:endParaRPr lang="zh-CN" sz="14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281160"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The Creativity Course Design</a:t>
            </a:r>
            <a:endParaRPr lang="zh-CN" altLang="en-US" sz="3200" b="1" dirty="0">
              <a:solidFill>
                <a:schemeClr val="bg1"/>
              </a:solidFill>
            </a:endParaRPr>
          </a:p>
        </p:txBody>
      </p:sp>
      <p:sp>
        <p:nvSpPr>
          <p:cNvPr id="40" name="内容占位符 2"/>
          <p:cNvSpPr txBox="1">
            <a:spLocks/>
          </p:cNvSpPr>
          <p:nvPr/>
        </p:nvSpPr>
        <p:spPr>
          <a:xfrm>
            <a:off x="457200" y="1340768"/>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4" name="组合 13"/>
          <p:cNvGrpSpPr/>
          <p:nvPr/>
        </p:nvGrpSpPr>
        <p:grpSpPr>
          <a:xfrm>
            <a:off x="251520" y="2492896"/>
            <a:ext cx="4680519" cy="3888432"/>
            <a:chOff x="571472" y="2643182"/>
            <a:chExt cx="4304835" cy="3286148"/>
          </a:xfrm>
        </p:grpSpPr>
        <p:sp>
          <p:nvSpPr>
            <p:cNvPr id="10" name="TextBox 9"/>
            <p:cNvSpPr txBox="1"/>
            <p:nvPr/>
          </p:nvSpPr>
          <p:spPr>
            <a:xfrm>
              <a:off x="1142944" y="5559998"/>
              <a:ext cx="3214710" cy="369332"/>
            </a:xfrm>
            <a:prstGeom prst="rect">
              <a:avLst/>
            </a:prstGeom>
            <a:noFill/>
          </p:spPr>
          <p:txBody>
            <a:bodyPr wrap="square" rtlCol="0">
              <a:spAutoFit/>
            </a:bodyPr>
            <a:lstStyle/>
            <a:p>
              <a:r>
                <a:rPr lang="en-US" altLang="zh-CN" dirty="0" smtClean="0"/>
                <a:t>Brainstorming activity</a:t>
              </a:r>
              <a:endParaRPr lang="zh-CN" altLang="en-US" dirty="0"/>
            </a:p>
          </p:txBody>
        </p:sp>
        <p:pic>
          <p:nvPicPr>
            <p:cNvPr id="13" name="图片 12" descr="C0673140-ADFB-41B2-B0FC-E290A0D4FB0A.JPG"/>
            <p:cNvPicPr>
              <a:picLocks noChangeAspect="1"/>
            </p:cNvPicPr>
            <p:nvPr/>
          </p:nvPicPr>
          <p:blipFill>
            <a:blip r:embed="rId3" cstate="print"/>
            <a:srcRect l="7031" t="14437" r="2343" b="5023"/>
            <a:stretch>
              <a:fillRect/>
            </a:stretch>
          </p:blipFill>
          <p:spPr>
            <a:xfrm>
              <a:off x="571472" y="2643182"/>
              <a:ext cx="4304835" cy="2857520"/>
            </a:xfrm>
            <a:prstGeom prst="rect">
              <a:avLst/>
            </a:prstGeom>
          </p:spPr>
        </p:pic>
      </p:grpSp>
      <p:grpSp>
        <p:nvGrpSpPr>
          <p:cNvPr id="12" name="组合 11"/>
          <p:cNvGrpSpPr/>
          <p:nvPr/>
        </p:nvGrpSpPr>
        <p:grpSpPr>
          <a:xfrm>
            <a:off x="4065632" y="2348790"/>
            <a:ext cx="5078368" cy="3695751"/>
            <a:chOff x="4143372" y="1714488"/>
            <a:chExt cx="4714908" cy="3289537"/>
          </a:xfrm>
        </p:grpSpPr>
        <p:pic>
          <p:nvPicPr>
            <p:cNvPr id="25" name="图片 24" descr="6C56204A-41EB-4468-AAAB-0BA7384474E3.JPG"/>
            <p:cNvPicPr>
              <a:picLocks noChangeAspect="1"/>
            </p:cNvPicPr>
            <p:nvPr/>
          </p:nvPicPr>
          <p:blipFill>
            <a:blip r:embed="rId4" cstate="print">
              <a:lum bright="10000"/>
            </a:blip>
            <a:srcRect l="9051" t="31022" r="18631" b="18760"/>
            <a:stretch>
              <a:fillRect/>
            </a:stretch>
          </p:blipFill>
          <p:spPr>
            <a:xfrm>
              <a:off x="4143372" y="1714488"/>
              <a:ext cx="4714908" cy="2445405"/>
            </a:xfrm>
            <a:prstGeom prst="rect">
              <a:avLst/>
            </a:prstGeom>
          </p:spPr>
        </p:pic>
        <p:sp>
          <p:nvSpPr>
            <p:cNvPr id="7" name="TextBox 6"/>
            <p:cNvSpPr txBox="1"/>
            <p:nvPr/>
          </p:nvSpPr>
          <p:spPr>
            <a:xfrm>
              <a:off x="5786446" y="4357694"/>
              <a:ext cx="3000396" cy="646331"/>
            </a:xfrm>
            <a:prstGeom prst="rect">
              <a:avLst/>
            </a:prstGeom>
            <a:noFill/>
          </p:spPr>
          <p:txBody>
            <a:bodyPr wrap="square" rtlCol="0">
              <a:spAutoFit/>
            </a:bodyPr>
            <a:lstStyle/>
            <a:p>
              <a:r>
                <a:rPr lang="en-US" altLang="zh-CN" dirty="0" smtClean="0"/>
                <a:t>Students show their creative design project</a:t>
              </a:r>
              <a:endParaRPr lang="zh-CN" altLang="en-US" dirty="0"/>
            </a:p>
          </p:txBody>
        </p:sp>
      </p:grpSp>
      <p:sp>
        <p:nvSpPr>
          <p:cNvPr id="15" name="TextBox 14"/>
          <p:cNvSpPr txBox="1"/>
          <p:nvPr/>
        </p:nvSpPr>
        <p:spPr>
          <a:xfrm>
            <a:off x="357158" y="1714488"/>
            <a:ext cx="6000792" cy="400110"/>
          </a:xfrm>
          <a:prstGeom prst="rect">
            <a:avLst/>
          </a:prstGeom>
          <a:noFill/>
        </p:spPr>
        <p:txBody>
          <a:bodyPr wrap="square" rtlCol="0">
            <a:spAutoFit/>
          </a:bodyPr>
          <a:lstStyle/>
          <a:p>
            <a:r>
              <a:rPr lang="en-US" altLang="zh-CN" sz="2000" b="1" dirty="0" smtClean="0"/>
              <a:t>Course Activities</a:t>
            </a:r>
            <a:endParaRPr lang="zh-CN" altLang="en-US" sz="2000" b="1" dirty="0"/>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281160"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The Creativity Course Design</a:t>
            </a:r>
            <a:endParaRPr lang="zh-CN" altLang="en-US" sz="3200" b="1" dirty="0">
              <a:solidFill>
                <a:schemeClr val="bg1"/>
              </a:solidFill>
            </a:endParaRPr>
          </a:p>
        </p:txBody>
      </p:sp>
      <p:sp>
        <p:nvSpPr>
          <p:cNvPr id="40" name="内容占位符 2"/>
          <p:cNvSpPr txBox="1">
            <a:spLocks/>
          </p:cNvSpPr>
          <p:nvPr/>
        </p:nvSpPr>
        <p:spPr>
          <a:xfrm>
            <a:off x="457200" y="1340768"/>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214282" y="1785927"/>
            <a:ext cx="6000792" cy="400110"/>
          </a:xfrm>
          <a:prstGeom prst="rect">
            <a:avLst/>
          </a:prstGeom>
          <a:noFill/>
        </p:spPr>
        <p:txBody>
          <a:bodyPr wrap="square" rtlCol="0">
            <a:spAutoFit/>
          </a:bodyPr>
          <a:lstStyle/>
          <a:p>
            <a:r>
              <a:rPr lang="en-US" altLang="zh-CN" sz="2000" b="1" dirty="0" smtClean="0"/>
              <a:t>Course assignment – design for life </a:t>
            </a:r>
            <a:endParaRPr lang="zh-CN" altLang="en-US" sz="2000" b="1" dirty="0"/>
          </a:p>
        </p:txBody>
      </p:sp>
      <p:grpSp>
        <p:nvGrpSpPr>
          <p:cNvPr id="11" name="组合 10"/>
          <p:cNvGrpSpPr/>
          <p:nvPr/>
        </p:nvGrpSpPr>
        <p:grpSpPr>
          <a:xfrm>
            <a:off x="285720" y="2571744"/>
            <a:ext cx="5006360" cy="3953600"/>
            <a:chOff x="285720" y="2571744"/>
            <a:chExt cx="4600575" cy="3584042"/>
          </a:xfrm>
        </p:grpSpPr>
        <p:pic>
          <p:nvPicPr>
            <p:cNvPr id="1026" name="Picture 2" descr="马里奥"/>
            <p:cNvPicPr>
              <a:picLocks noChangeAspect="1" noChangeArrowheads="1"/>
            </p:cNvPicPr>
            <p:nvPr/>
          </p:nvPicPr>
          <p:blipFill>
            <a:blip r:embed="rId3" cstate="print"/>
            <a:srcRect/>
            <a:stretch>
              <a:fillRect/>
            </a:stretch>
          </p:blipFill>
          <p:spPr bwMode="auto">
            <a:xfrm>
              <a:off x="285720" y="2571744"/>
              <a:ext cx="4600575" cy="3124200"/>
            </a:xfrm>
            <a:prstGeom prst="rect">
              <a:avLst/>
            </a:prstGeom>
            <a:noFill/>
            <a:ln w="9525">
              <a:noFill/>
              <a:miter lim="800000"/>
              <a:headEnd/>
              <a:tailEnd/>
            </a:ln>
          </p:spPr>
        </p:pic>
        <p:sp>
          <p:nvSpPr>
            <p:cNvPr id="10" name="矩形 9"/>
            <p:cNvSpPr/>
            <p:nvPr/>
          </p:nvSpPr>
          <p:spPr>
            <a:xfrm>
              <a:off x="1428728" y="5786454"/>
              <a:ext cx="1992405" cy="369332"/>
            </a:xfrm>
            <a:prstGeom prst="rect">
              <a:avLst/>
            </a:prstGeom>
          </p:spPr>
          <p:txBody>
            <a:bodyPr wrap="none">
              <a:spAutoFit/>
            </a:bodyPr>
            <a:lstStyle/>
            <a:p>
              <a:r>
                <a:rPr lang="en-US" dirty="0" smtClean="0"/>
                <a:t>Creative  hooks</a:t>
              </a:r>
              <a:endParaRPr lang="en-US" dirty="0"/>
            </a:p>
          </p:txBody>
        </p:sp>
      </p:grpSp>
      <p:grpSp>
        <p:nvGrpSpPr>
          <p:cNvPr id="13" name="组合 12"/>
          <p:cNvGrpSpPr/>
          <p:nvPr/>
        </p:nvGrpSpPr>
        <p:grpSpPr>
          <a:xfrm>
            <a:off x="5724128" y="1928803"/>
            <a:ext cx="3071803" cy="4452525"/>
            <a:chOff x="6072197" y="1928803"/>
            <a:chExt cx="2768633" cy="4084107"/>
          </a:xfrm>
        </p:grpSpPr>
        <p:pic>
          <p:nvPicPr>
            <p:cNvPr id="1027" name="图片 12" descr="IMG_0518"/>
            <p:cNvPicPr>
              <a:picLocks noChangeAspect="1" noChangeArrowheads="1"/>
            </p:cNvPicPr>
            <p:nvPr/>
          </p:nvPicPr>
          <p:blipFill>
            <a:blip r:embed="rId4" cstate="print"/>
            <a:srcRect l="5429" t="2213"/>
            <a:stretch>
              <a:fillRect/>
            </a:stretch>
          </p:blipFill>
          <p:spPr bwMode="auto">
            <a:xfrm rot="5400000">
              <a:off x="5670564" y="2330436"/>
              <a:ext cx="3571900" cy="2768633"/>
            </a:xfrm>
            <a:prstGeom prst="rect">
              <a:avLst/>
            </a:prstGeom>
            <a:noFill/>
            <a:ln w="9525">
              <a:noFill/>
              <a:miter lim="800000"/>
              <a:headEnd/>
              <a:tailEnd/>
            </a:ln>
          </p:spPr>
        </p:pic>
        <p:sp>
          <p:nvSpPr>
            <p:cNvPr id="12" name="矩形 11"/>
            <p:cNvSpPr/>
            <p:nvPr/>
          </p:nvSpPr>
          <p:spPr>
            <a:xfrm>
              <a:off x="6429388" y="5643578"/>
              <a:ext cx="1987980" cy="369332"/>
            </a:xfrm>
            <a:prstGeom prst="rect">
              <a:avLst/>
            </a:prstGeom>
          </p:spPr>
          <p:txBody>
            <a:bodyPr wrap="none">
              <a:spAutoFit/>
            </a:bodyPr>
            <a:lstStyle/>
            <a:p>
              <a:r>
                <a:rPr lang="en-US" dirty="0" smtClean="0"/>
                <a:t>Retractable cup</a:t>
              </a:r>
              <a:endParaRPr lang="en-US" dirty="0"/>
            </a:p>
          </p:txBody>
        </p:sp>
      </p:gr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2786058"/>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2787588" y="2888665"/>
            <a:ext cx="3270447" cy="584775"/>
          </a:xfrm>
          <a:prstGeom prst="rect">
            <a:avLst/>
          </a:prstGeom>
          <a:noFill/>
        </p:spPr>
        <p:txBody>
          <a:bodyPr wrap="none" rtlCol="0">
            <a:spAutoFit/>
          </a:bodyPr>
          <a:lstStyle/>
          <a:p>
            <a:r>
              <a:rPr lang="zh-CN" altLang="en-US" sz="3200" b="1" dirty="0" smtClean="0">
                <a:solidFill>
                  <a:schemeClr val="bg1"/>
                </a:solidFill>
              </a:rPr>
              <a:t>  结论  </a:t>
            </a:r>
            <a:r>
              <a:rPr lang="en-US" altLang="zh-CN" sz="3200" b="1" dirty="0" smtClean="0">
                <a:solidFill>
                  <a:schemeClr val="bg1"/>
                </a:solidFill>
              </a:rPr>
              <a:t>Results</a:t>
            </a:r>
            <a:endParaRPr lang="zh-CN" altLang="en-US" sz="3200" b="1" dirty="0">
              <a:solidFill>
                <a:schemeClr val="bg1"/>
              </a:solidFill>
            </a:endParaRPr>
          </a:p>
        </p:txBody>
      </p:sp>
      <p:sp>
        <p:nvSpPr>
          <p:cNvPr id="40" name="内容占位符 2"/>
          <p:cNvSpPr txBox="1">
            <a:spLocks/>
          </p:cNvSpPr>
          <p:nvPr/>
        </p:nvSpPr>
        <p:spPr>
          <a:xfrm>
            <a:off x="457200" y="1340768"/>
            <a:ext cx="7931224" cy="48737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solidFill>
                  <a:srgbClr val="FE7B22"/>
                </a:solid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solidFill>
                <a:srgbClr val="FE7B22"/>
              </a:solidFill>
              <a:effectLst>
                <a:outerShdw blurRad="25500" dist="23000" dir="7020000" algn="tl">
                  <a:srgbClr val="000000">
                    <a:alpha val="50000"/>
                  </a:srgbClr>
                </a:outerShdw>
              </a:effectLst>
            </a:endParaRPr>
          </a:p>
        </p:txBody>
      </p:sp>
      <p:sp>
        <p:nvSpPr>
          <p:cNvPr id="3" name="TextBox 2"/>
          <p:cNvSpPr txBox="1"/>
          <p:nvPr/>
        </p:nvSpPr>
        <p:spPr>
          <a:xfrm>
            <a:off x="-163099" y="694437"/>
            <a:ext cx="4301177" cy="646331"/>
          </a:xfrm>
          <a:prstGeom prst="rect">
            <a:avLst/>
          </a:prstGeom>
          <a:noFill/>
        </p:spPr>
        <p:txBody>
          <a:bodyPr wrap="none" rtlCol="0">
            <a:spAutoFit/>
          </a:bodyPr>
          <a:lstStyle/>
          <a:p>
            <a:r>
              <a:rPr lang="zh-CN" altLang="en-US" sz="3200" b="1" dirty="0" smtClean="0">
                <a:solidFill>
                  <a:schemeClr val="bg1"/>
                </a:solidFill>
              </a:rPr>
              <a:t>   </a:t>
            </a:r>
            <a:r>
              <a:rPr lang="zh-CN" altLang="en-US" sz="3600" b="1" dirty="0" smtClean="0">
                <a:solidFill>
                  <a:schemeClr val="bg1"/>
                </a:solidFill>
              </a:rPr>
              <a:t>创造性思维的培养</a:t>
            </a:r>
            <a:endParaRPr lang="zh-CN" altLang="en-US" sz="3600" b="1" dirty="0">
              <a:solidFill>
                <a:schemeClr val="bg1"/>
              </a:solidFill>
            </a:endParaRPr>
          </a:p>
        </p:txBody>
      </p:sp>
      <p:sp>
        <p:nvSpPr>
          <p:cNvPr id="4" name="内容占位符 2"/>
          <p:cNvSpPr txBox="1">
            <a:spLocks/>
          </p:cNvSpPr>
          <p:nvPr/>
        </p:nvSpPr>
        <p:spPr>
          <a:xfrm>
            <a:off x="457200" y="1268760"/>
            <a:ext cx="7931224" cy="48737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457200" lvl="0" indent="-457200">
              <a:spcBef>
                <a:spcPct val="20000"/>
              </a:spcBef>
              <a:buClr>
                <a:srgbClr val="FE8637"/>
              </a:buClr>
              <a:buSzPct val="120000"/>
              <a:buFont typeface="Wingdings" pitchFamily="2" charset="2"/>
              <a:buChar char="l"/>
            </a:pPr>
            <a:r>
              <a:rPr lang="zh-CN" altLang="en-US" sz="2800" b="1" dirty="0" smtClean="0">
                <a:latin typeface="Times New Roman" pitchFamily="18" charset="0"/>
                <a:cs typeface="Times New Roman" pitchFamily="18" charset="0"/>
              </a:rPr>
              <a:t>什么是创造性思维能力？</a:t>
            </a:r>
            <a:endParaRPr lang="en-US" altLang="zh-CN" sz="2800" b="1" dirty="0" smtClean="0">
              <a:latin typeface="Times New Roman" pitchFamily="18" charset="0"/>
              <a:cs typeface="Times New Roman" pitchFamily="18" charset="0"/>
            </a:endParaRPr>
          </a:p>
          <a:p>
            <a:pPr marL="457200" lvl="0" indent="-457200">
              <a:spcBef>
                <a:spcPct val="20000"/>
              </a:spcBef>
              <a:buClr>
                <a:srgbClr val="FE8637"/>
              </a:buClr>
              <a:buSzPct val="120000"/>
              <a:buFont typeface="Wingdings" pitchFamily="2" charset="2"/>
              <a:buChar char="l"/>
            </a:pPr>
            <a:endParaRPr lang="en-US" altLang="zh-CN" sz="2800" b="1" dirty="0">
              <a:latin typeface="Times New Roman" pitchFamily="18" charset="0"/>
              <a:cs typeface="Times New Roman" pitchFamily="18" charset="0"/>
            </a:endParaRPr>
          </a:p>
          <a:p>
            <a:pPr marL="457200" lvl="0" indent="-457200">
              <a:spcBef>
                <a:spcPct val="20000"/>
              </a:spcBef>
              <a:buClr>
                <a:srgbClr val="FE8637"/>
              </a:buClr>
              <a:buSzPct val="120000"/>
              <a:buFont typeface="Wingdings" pitchFamily="2" charset="2"/>
              <a:buChar char="l"/>
            </a:pPr>
            <a:r>
              <a:rPr lang="zh-CN" altLang="en-US" sz="2800" b="1" dirty="0" smtClean="0">
                <a:latin typeface="Times New Roman" pitchFamily="18" charset="0"/>
                <a:cs typeface="Times New Roman" pitchFamily="18" charset="0"/>
              </a:rPr>
              <a:t>这种能力可以培养吗？</a:t>
            </a: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149080"/>
            <a:ext cx="1987296" cy="2048256"/>
          </a:xfrm>
          <a:prstGeom prst="rect">
            <a:avLst/>
          </a:prstGeom>
        </p:spPr>
      </p:pic>
      <p:sp>
        <p:nvSpPr>
          <p:cNvPr id="7" name="矩形 6"/>
          <p:cNvSpPr/>
          <p:nvPr/>
        </p:nvSpPr>
        <p:spPr>
          <a:xfrm>
            <a:off x="899592" y="3861048"/>
            <a:ext cx="6192688" cy="2169825"/>
          </a:xfrm>
          <a:prstGeom prst="rect">
            <a:avLst/>
          </a:prstGeom>
        </p:spPr>
        <p:txBody>
          <a:bodyPr wrap="square">
            <a:spAutoFit/>
          </a:bodyPr>
          <a:lstStyle/>
          <a:p>
            <a:pPr>
              <a:lnSpc>
                <a:spcPct val="150000"/>
              </a:lnSpc>
            </a:pPr>
            <a:r>
              <a:rPr lang="en-US" altLang="zh-CN" sz="2400" b="1" dirty="0" smtClean="0">
                <a:solidFill>
                  <a:srgbClr val="FE7B22"/>
                </a:solidFill>
              </a:rPr>
              <a:t>Creative Thinking </a:t>
            </a:r>
            <a:r>
              <a:rPr lang="en-US" altLang="zh-CN" sz="2400" dirty="0" smtClean="0"/>
              <a:t>:</a:t>
            </a:r>
            <a:r>
              <a:rPr lang="zh-CN" altLang="en-US" sz="2400" dirty="0" smtClean="0"/>
              <a:t>是感知困难，对于解决方案提出猜测和假设，评估和测试这些假设，最终得到解决方案的过程</a:t>
            </a:r>
            <a:r>
              <a:rPr lang="zh-CN" altLang="en-US" dirty="0" smtClean="0"/>
              <a:t>。（</a:t>
            </a:r>
            <a:r>
              <a:rPr lang="en-US" altLang="zh-CN" dirty="0" smtClean="0"/>
              <a:t>Torrance 1966</a:t>
            </a:r>
            <a:r>
              <a:rPr lang="zh-CN" altLang="en-US" dirty="0" smtClean="0"/>
              <a:t>，</a:t>
            </a:r>
            <a:r>
              <a:rPr lang="en-US" altLang="zh-CN" dirty="0" smtClean="0"/>
              <a:t>p8</a:t>
            </a:r>
            <a:r>
              <a:rPr lang="zh-CN" altLang="en-US" dirty="0" smtClean="0"/>
              <a:t>）</a:t>
            </a:r>
            <a:endParaRPr lang="zh-CN" altLang="en-US" dirty="0"/>
          </a:p>
        </p:txBody>
      </p:sp>
    </p:spTree>
    <p:extLst>
      <p:ext uri="{BB962C8B-B14F-4D97-AF65-F5344CB8AC3E}">
        <p14:creationId xmlns:p14="http://schemas.microsoft.com/office/powerpoint/2010/main" val="255877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1</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1 :          </a:t>
            </a:r>
          </a:p>
          <a:p>
            <a:pPr marL="342900" indent="-342900">
              <a:spcBef>
                <a:spcPct val="20000"/>
              </a:spcBef>
              <a:buClr>
                <a:srgbClr val="FE8637"/>
              </a:buClr>
              <a:buSzPct val="120000"/>
            </a:pPr>
            <a:r>
              <a:rPr lang="zh-CN" altLang="en-US" sz="2200" b="1" dirty="0" smtClean="0">
                <a:latin typeface="Times New Roman" pitchFamily="18" charset="0"/>
                <a:cs typeface="Times New Roman" pitchFamily="18" charset="0"/>
              </a:rPr>
              <a:t>           一个学期的创新思维培养课程对于学生创造性思维能力提升的总体影响？</a:t>
            </a:r>
            <a:endParaRPr lang="zh-CN" altLang="zh-CN" sz="22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r>
              <a:rPr lang="en-US" altLang="zh-CN" sz="2000" b="1" dirty="0" smtClean="0">
                <a:solidFill>
                  <a:srgbClr val="C00000"/>
                </a:solidFill>
                <a:latin typeface="Times New Roman" pitchFamily="18" charset="0"/>
                <a:cs typeface="Times New Roman" pitchFamily="18" charset="0"/>
              </a:rPr>
              <a:t>Analysis of Covariance (</a:t>
            </a:r>
            <a:r>
              <a:rPr lang="zh-CN" altLang="en-US" sz="2000" b="1" dirty="0" smtClean="0">
                <a:solidFill>
                  <a:srgbClr val="C00000"/>
                </a:solidFill>
                <a:latin typeface="Times New Roman" pitchFamily="18" charset="0"/>
                <a:cs typeface="Times New Roman" pitchFamily="18" charset="0"/>
              </a:rPr>
              <a:t>协方差分析</a:t>
            </a:r>
            <a:r>
              <a:rPr lang="en-US" altLang="zh-CN" sz="2000" b="1" dirty="0" smtClean="0">
                <a:solidFill>
                  <a:srgbClr val="C00000"/>
                </a:solidFill>
                <a:latin typeface="Times New Roman" pitchFamily="18" charset="0"/>
                <a:cs typeface="Times New Roman" pitchFamily="18" charset="0"/>
              </a:rPr>
              <a:t>ANCOVA</a:t>
            </a:r>
            <a:r>
              <a:rPr lang="en-US" altLang="zh-CN" sz="2000" b="1" dirty="0" smtClean="0">
                <a:latin typeface="Times New Roman" pitchFamily="18" charset="0"/>
                <a:cs typeface="Times New Roman" pitchFamily="18" charset="0"/>
              </a:rPr>
              <a:t>) is used. </a:t>
            </a: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412854859"/>
              </p:ext>
            </p:extLst>
          </p:nvPr>
        </p:nvGraphicFramePr>
        <p:xfrm>
          <a:off x="1259331" y="3933056"/>
          <a:ext cx="6696744" cy="1669896"/>
        </p:xfrm>
        <a:graphic>
          <a:graphicData uri="http://schemas.openxmlformats.org/drawingml/2006/table">
            <a:tbl>
              <a:tblPr firstRow="1" bandRow="1">
                <a:tableStyleId>{F5AB1C69-6EDB-4FF4-983F-18BD219EF322}</a:tableStyleId>
              </a:tblPr>
              <a:tblGrid>
                <a:gridCol w="2304256"/>
                <a:gridCol w="4392488"/>
              </a:tblGrid>
              <a:tr h="504056">
                <a:tc>
                  <a:txBody>
                    <a:bodyPr/>
                    <a:lstStyle/>
                    <a:p>
                      <a:r>
                        <a:rPr lang="en-US" altLang="zh-CN" sz="1800" b="0" dirty="0" smtClean="0">
                          <a:solidFill>
                            <a:schemeClr val="tx1"/>
                          </a:solidFill>
                          <a:latin typeface="Times New Roman" pitchFamily="18" charset="0"/>
                          <a:cs typeface="Times New Roman" pitchFamily="18" charset="0"/>
                        </a:rPr>
                        <a:t>Dependent  variable </a:t>
                      </a:r>
                      <a:endParaRPr lang="zh-CN" altLang="en-US" b="0" dirty="0">
                        <a:solidFill>
                          <a:schemeClr val="tx1"/>
                        </a:solidFill>
                      </a:endParaRPr>
                    </a:p>
                  </a:txBody>
                  <a:tcPr>
                    <a:solidFill>
                      <a:srgbClr val="FFF3E7"/>
                    </a:solidFill>
                  </a:tcPr>
                </a:tc>
                <a:tc>
                  <a:txBody>
                    <a:bodyPr/>
                    <a:lstStyle/>
                    <a:p>
                      <a:r>
                        <a:rPr lang="en-US" altLang="zh-CN" sz="1800" b="0" dirty="0" smtClean="0">
                          <a:solidFill>
                            <a:schemeClr val="tx1"/>
                          </a:solidFill>
                          <a:latin typeface="Times New Roman" pitchFamily="18" charset="0"/>
                          <a:cs typeface="Times New Roman" pitchFamily="18" charset="0"/>
                        </a:rPr>
                        <a:t>Creativity Index of TTCT in the post test</a:t>
                      </a:r>
                      <a:endParaRPr lang="zh-CN" altLang="en-US" b="0" dirty="0">
                        <a:solidFill>
                          <a:schemeClr val="tx1"/>
                        </a:solidFill>
                      </a:endParaRPr>
                    </a:p>
                  </a:txBody>
                  <a:tcPr>
                    <a:solidFill>
                      <a:srgbClr val="FFF3E7"/>
                    </a:solidFill>
                  </a:tcPr>
                </a:tc>
              </a:tr>
              <a:tr h="800080">
                <a:tc>
                  <a:txBody>
                    <a:bodyPr/>
                    <a:lstStyle/>
                    <a:p>
                      <a:r>
                        <a:rPr lang="en-US" altLang="zh-CN" sz="1800" b="0" dirty="0" smtClean="0">
                          <a:latin typeface="Times New Roman" pitchFamily="18" charset="0"/>
                          <a:cs typeface="Times New Roman" pitchFamily="18" charset="0"/>
                        </a:rPr>
                        <a:t>Independent variable </a:t>
                      </a:r>
                      <a:endParaRPr lang="zh-CN" altLang="en-US" b="0" dirty="0"/>
                    </a:p>
                  </a:txBody>
                  <a:tcPr/>
                </a:tc>
                <a:tc>
                  <a:txBody>
                    <a:bodyPr/>
                    <a:lstStyle/>
                    <a:p>
                      <a:r>
                        <a:rPr lang="en-US" altLang="zh-CN" sz="1800" b="0" kern="1200" dirty="0" smtClean="0">
                          <a:solidFill>
                            <a:schemeClr val="tx1"/>
                          </a:solidFill>
                          <a:latin typeface="Times New Roman" pitchFamily="18" charset="0"/>
                          <a:ea typeface="+mn-ea"/>
                          <a:cs typeface="Times New Roman" pitchFamily="18" charset="0"/>
                        </a:rPr>
                        <a:t>Whether or not the student participates in the creativity course</a:t>
                      </a:r>
                      <a:endParaRPr lang="zh-CN" altLang="en-US" sz="1800" b="0" kern="1200" dirty="0">
                        <a:solidFill>
                          <a:schemeClr val="tx1"/>
                        </a:solidFill>
                        <a:latin typeface="Times New Roman" pitchFamily="18" charset="0"/>
                        <a:ea typeface="+mn-ea"/>
                        <a:cs typeface="Times New Roman" pitchFamily="18" charset="0"/>
                      </a:endParaRPr>
                    </a:p>
                  </a:txBody>
                  <a:tcPr/>
                </a:tc>
              </a:tr>
              <a:tr h="360610">
                <a:tc>
                  <a:txBody>
                    <a:bodyPr/>
                    <a:lstStyle/>
                    <a:p>
                      <a:r>
                        <a:rPr lang="en-US" altLang="zh-CN" sz="1800" b="0" dirty="0" smtClean="0">
                          <a:latin typeface="Times New Roman" pitchFamily="18" charset="0"/>
                          <a:cs typeface="Times New Roman" pitchFamily="18" charset="0"/>
                        </a:rPr>
                        <a:t>Covariate  variable </a:t>
                      </a:r>
                      <a:endParaRPr lang="zh-CN" altLang="en-US" b="0" dirty="0"/>
                    </a:p>
                  </a:txBody>
                  <a:tcPr/>
                </a:tc>
                <a:tc>
                  <a:txBody>
                    <a:bodyPr/>
                    <a:lstStyle/>
                    <a:p>
                      <a:r>
                        <a:rPr lang="en-US" altLang="zh-CN" sz="1800" b="0" dirty="0" smtClean="0">
                          <a:latin typeface="Times New Roman" pitchFamily="18" charset="0"/>
                          <a:cs typeface="Times New Roman" pitchFamily="18" charset="0"/>
                        </a:rPr>
                        <a:t>Creativity Index of TTCT in the pre test</a:t>
                      </a:r>
                      <a:endParaRPr lang="zh-CN" altLang="en-US" b="0" dirty="0"/>
                    </a:p>
                  </a:txBody>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1077218"/>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1</a:t>
            </a:r>
            <a:endParaRPr lang="zh-CN" altLang="en-US" sz="3200" b="1" dirty="0" smtClean="0">
              <a:solidFill>
                <a:schemeClr val="bg1"/>
              </a:solidFill>
            </a:endParaRPr>
          </a:p>
          <a:p>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1 :</a:t>
            </a:r>
          </a:p>
          <a:p>
            <a:pPr marL="342900" lvl="0" indent="-342900">
              <a:spcBef>
                <a:spcPct val="20000"/>
              </a:spcBef>
              <a:buClr>
                <a:srgbClr val="FE8637"/>
              </a:buClr>
              <a:buSzPct val="120000"/>
            </a:pPr>
            <a:r>
              <a:rPr lang="en-US" altLang="zh-CN" sz="2200" b="1" dirty="0" smtClean="0">
                <a:latin typeface="Times New Roman" pitchFamily="18" charset="0"/>
                <a:cs typeface="Times New Roman" pitchFamily="18" charset="0"/>
              </a:rPr>
              <a:t>             </a:t>
            </a:r>
          </a:p>
          <a:p>
            <a:pPr marL="342900" lvl="0" indent="-342900">
              <a:spcBef>
                <a:spcPct val="20000"/>
              </a:spcBef>
              <a:buClr>
                <a:srgbClr val="FE8637"/>
              </a:buClr>
              <a:buSzPct val="120000"/>
            </a:pPr>
            <a:r>
              <a:rPr lang="en-US" altLang="zh-CN" sz="2200" dirty="0" smtClean="0">
                <a:latin typeface="Times New Roman" pitchFamily="18" charset="0"/>
                <a:cs typeface="Times New Roman" pitchFamily="18" charset="0"/>
              </a:rPr>
              <a:t>               </a:t>
            </a:r>
            <a:r>
              <a:rPr lang="en-US" altLang="zh-CN" sz="2000" b="1" dirty="0" smtClean="0">
                <a:latin typeface="Times New Roman" pitchFamily="18" charset="0"/>
                <a:cs typeface="Times New Roman" pitchFamily="18" charset="0"/>
              </a:rPr>
              <a:t>F (1, 59) =24.640, p &lt;.001</a:t>
            </a:r>
            <a:endParaRPr lang="zh-CN" altLang="zh-CN" sz="2200" b="1" dirty="0" smtClean="0">
              <a:latin typeface="Times New Roman" pitchFamily="18" charset="0"/>
              <a:cs typeface="Times New Roman" pitchFamily="18" charset="0"/>
            </a:endParaRPr>
          </a:p>
          <a:p>
            <a:pPr marL="342900" indent="-342900">
              <a:spcBef>
                <a:spcPct val="20000"/>
              </a:spcBef>
              <a:buClr>
                <a:srgbClr val="FE8637"/>
              </a:buClr>
              <a:buSzPct val="120000"/>
            </a:pPr>
            <a:endParaRPr lang="zh-CN" altLang="zh-CN" sz="22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表格 4"/>
          <p:cNvGraphicFramePr>
            <a:graphicFrameLocks noGrp="1"/>
          </p:cNvGraphicFramePr>
          <p:nvPr/>
        </p:nvGraphicFramePr>
        <p:xfrm>
          <a:off x="1619672" y="3212976"/>
          <a:ext cx="6336704" cy="1987422"/>
        </p:xfrm>
        <a:graphic>
          <a:graphicData uri="http://schemas.openxmlformats.org/drawingml/2006/table">
            <a:tbl>
              <a:tblPr/>
              <a:tblGrid>
                <a:gridCol w="1144627"/>
                <a:gridCol w="637571"/>
                <a:gridCol w="1170130"/>
                <a:gridCol w="744083"/>
                <a:gridCol w="664574"/>
                <a:gridCol w="1123625"/>
                <a:gridCol w="852094"/>
              </a:tblGrid>
              <a:tr h="648072">
                <a:tc>
                  <a:txBody>
                    <a:bodyPr/>
                    <a:lstStyle/>
                    <a:p>
                      <a:pPr algn="ctr">
                        <a:lnSpc>
                          <a:spcPct val="100000"/>
                        </a:lnSpc>
                        <a:spcAft>
                          <a:spcPts val="0"/>
                        </a:spcAft>
                      </a:pPr>
                      <a:r>
                        <a:rPr lang="en-US" sz="1400" kern="100" dirty="0">
                          <a:latin typeface="Times New Roman"/>
                          <a:ea typeface="宋体"/>
                          <a:cs typeface="Times New Roman"/>
                        </a:rPr>
                        <a:t>Source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i="1" kern="100" dirty="0" err="1">
                          <a:latin typeface="Times New Roman"/>
                          <a:ea typeface="宋体"/>
                          <a:cs typeface="Times New Roman"/>
                        </a:rPr>
                        <a:t>df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latin typeface="Times New Roman"/>
                          <a:ea typeface="宋体"/>
                          <a:cs typeface="Times New Roman"/>
                        </a:rPr>
                        <a:t>Mean Square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latin typeface="Times New Roman"/>
                          <a:ea typeface="宋体"/>
                          <a:cs typeface="Times New Roman"/>
                        </a:rPr>
                        <a:t>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latin typeface="Times New Roman"/>
                          <a:ea typeface="宋体"/>
                          <a:cs typeface="Times New Roman"/>
                        </a:rPr>
                        <a:t>Sig</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latin typeface="Times New Roman"/>
                          <a:ea typeface="宋体"/>
                          <a:cs typeface="Times New Roman"/>
                        </a:rPr>
                        <a:t>Partial Eta Squared</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latin typeface="Times New Roman"/>
                          <a:ea typeface="宋体"/>
                          <a:cs typeface="Times New Roman"/>
                        </a:rPr>
                        <a:t>Observed</a:t>
                      </a:r>
                      <a:endParaRPr lang="zh-CN" sz="1400" kern="100" dirty="0">
                        <a:latin typeface="Times New Roman"/>
                        <a:ea typeface="宋体"/>
                        <a:cs typeface="Times New Roman"/>
                      </a:endParaRPr>
                    </a:p>
                    <a:p>
                      <a:pPr algn="ctr">
                        <a:lnSpc>
                          <a:spcPct val="100000"/>
                        </a:lnSpc>
                        <a:spcAft>
                          <a:spcPts val="0"/>
                        </a:spcAft>
                      </a:pPr>
                      <a:r>
                        <a:rPr lang="en-US" sz="1400" kern="100" dirty="0" err="1">
                          <a:latin typeface="Times New Roman"/>
                          <a:ea typeface="宋体"/>
                          <a:cs typeface="Times New Roman"/>
                        </a:rPr>
                        <a:t>Power</a:t>
                      </a:r>
                      <a:r>
                        <a:rPr lang="en-US" sz="1400" kern="100" baseline="30000" dirty="0" err="1">
                          <a:latin typeface="Times New Roman"/>
                          <a:ea typeface="宋体"/>
                          <a:cs typeface="Times New Roman"/>
                        </a:rPr>
                        <a:t>b</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50">
                <a:tc>
                  <a:txBody>
                    <a:bodyPr/>
                    <a:lstStyle/>
                    <a:p>
                      <a:pPr>
                        <a:lnSpc>
                          <a:spcPct val="200000"/>
                        </a:lnSpc>
                        <a:spcAft>
                          <a:spcPts val="0"/>
                        </a:spcAft>
                      </a:pPr>
                      <a:r>
                        <a:rPr lang="en-US" sz="1400" kern="100">
                          <a:latin typeface="Times New Roman"/>
                          <a:ea typeface="宋体"/>
                          <a:cs typeface="Times New Roman"/>
                        </a:rPr>
                        <a:t>Pretesting</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a:latin typeface="Times New Roman"/>
                          <a:ea typeface="宋体"/>
                          <a:cs typeface="Times New Roman"/>
                        </a:rPr>
                        <a:t>2021.438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dirty="0">
                          <a:latin typeface="Times New Roman"/>
                          <a:ea typeface="宋体"/>
                          <a:cs typeface="Times New Roman"/>
                        </a:rPr>
                        <a:t>16.897</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dirty="0">
                          <a:latin typeface="Times New Roman"/>
                          <a:ea typeface="宋体"/>
                          <a:cs typeface="Times New Roman"/>
                        </a:rPr>
                        <a:t>.000</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dirty="0">
                          <a:latin typeface="Times New Roman"/>
                          <a:ea typeface="宋体"/>
                          <a:cs typeface="Times New Roman"/>
                        </a:rPr>
                        <a:t>.198</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a:latin typeface="Times New Roman"/>
                          <a:ea typeface="宋体"/>
                          <a:cs typeface="Times New Roman"/>
                        </a:rPr>
                        <a:t>.964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50">
                <a:tc>
                  <a:txBody>
                    <a:bodyPr/>
                    <a:lstStyle/>
                    <a:p>
                      <a:pPr>
                        <a:lnSpc>
                          <a:spcPct val="200000"/>
                        </a:lnSpc>
                        <a:spcAft>
                          <a:spcPts val="0"/>
                        </a:spcAft>
                      </a:pPr>
                      <a:r>
                        <a:rPr lang="en-US" sz="1400" kern="100">
                          <a:latin typeface="Times New Roman"/>
                          <a:ea typeface="宋体"/>
                          <a:cs typeface="Times New Roman"/>
                        </a:rPr>
                        <a:t>Group</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a:latin typeface="Times New Roman"/>
                          <a:ea typeface="宋体"/>
                          <a:cs typeface="Times New Roman"/>
                        </a:rPr>
                        <a:t>2947.724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kern="100" dirty="0">
                          <a:solidFill>
                            <a:srgbClr val="FF0000"/>
                          </a:solidFill>
                          <a:latin typeface="Times New Roman"/>
                          <a:ea typeface="宋体"/>
                          <a:cs typeface="Times New Roman"/>
                        </a:rPr>
                        <a:t>24.640</a:t>
                      </a:r>
                      <a:endParaRPr lang="zh-CN" sz="1400" b="1" kern="100" dirty="0">
                        <a:solidFill>
                          <a:srgbClr val="FF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kern="100" dirty="0">
                          <a:solidFill>
                            <a:srgbClr val="FF0000"/>
                          </a:solidFill>
                          <a:latin typeface="Times New Roman"/>
                          <a:ea typeface="宋体"/>
                          <a:cs typeface="Times New Roman"/>
                        </a:rPr>
                        <a:t>.000</a:t>
                      </a:r>
                      <a:endParaRPr lang="zh-CN" sz="1400" b="1" kern="100" dirty="0">
                        <a:solidFill>
                          <a:srgbClr val="FF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a:latin typeface="Times New Roman"/>
                          <a:ea typeface="宋体"/>
                          <a:cs typeface="Times New Roman"/>
                        </a:rPr>
                        <a:t>.208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dirty="0">
                          <a:latin typeface="Times New Roman"/>
                          <a:ea typeface="宋体"/>
                          <a:cs typeface="Times New Roman"/>
                        </a:rPr>
                        <a:t>.972</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50">
                <a:tc>
                  <a:txBody>
                    <a:bodyPr/>
                    <a:lstStyle/>
                    <a:p>
                      <a:pPr>
                        <a:lnSpc>
                          <a:spcPct val="200000"/>
                        </a:lnSpc>
                        <a:spcAft>
                          <a:spcPts val="0"/>
                        </a:spcAft>
                      </a:pPr>
                      <a:r>
                        <a:rPr lang="en-US" sz="1400" kern="100">
                          <a:latin typeface="Times New Roman"/>
                          <a:ea typeface="宋体"/>
                          <a:cs typeface="Times New Roman"/>
                        </a:rPr>
                        <a:t>Error</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dirty="0">
                          <a:latin typeface="Times New Roman"/>
                          <a:ea typeface="宋体"/>
                          <a:cs typeface="Times New Roman"/>
                        </a:rPr>
                        <a:t>59</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kern="100">
                          <a:latin typeface="Times New Roman"/>
                          <a:ea typeface="宋体"/>
                          <a:cs typeface="Times New Roman"/>
                        </a:rPr>
                        <a:t>119.40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1</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1 :</a:t>
            </a: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a:t>
            </a:r>
            <a:r>
              <a:rPr lang="zh-CN" altLang="en-US" sz="2200" b="1" dirty="0" smtClean="0">
                <a:latin typeface="Times New Roman" pitchFamily="18" charset="0"/>
                <a:cs typeface="Times New Roman" pitchFamily="18" charset="0"/>
              </a:rPr>
              <a:t>         一个学期的创新思维培养课程对于学生创造性思维能力提升的总体影响？</a:t>
            </a:r>
            <a:endParaRPr lang="en-US" altLang="zh-CN" sz="2200" b="1" dirty="0" smtClean="0">
              <a:latin typeface="Times New Roman" pitchFamily="18" charset="0"/>
              <a:cs typeface="Times New Roman" pitchFamily="18" charset="0"/>
            </a:endParaRPr>
          </a:p>
          <a:p>
            <a:pPr marL="342900" indent="-342900">
              <a:spcBef>
                <a:spcPct val="20000"/>
              </a:spcBef>
              <a:buClr>
                <a:srgbClr val="FE8637"/>
              </a:buClr>
              <a:buSzPct val="120000"/>
            </a:pPr>
            <a:endParaRPr lang="zh-CN" altLang="zh-CN" sz="22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en-US" altLang="zh-CN" sz="2400" b="1" dirty="0" smtClean="0">
                <a:latin typeface="Times New Roman" pitchFamily="18" charset="0"/>
                <a:cs typeface="Times New Roman" pitchFamily="18" charset="0"/>
              </a:rPr>
              <a:t>The results </a:t>
            </a:r>
            <a:r>
              <a:rPr lang="en-US" altLang="zh-CN" sz="2400" dirty="0" smtClean="0">
                <a:latin typeface="Times New Roman" pitchFamily="18" charset="0"/>
                <a:cs typeface="Times New Roman" pitchFamily="18" charset="0"/>
              </a:rPr>
              <a:t>:</a:t>
            </a:r>
          </a:p>
          <a:p>
            <a:pPr marL="342900" lvl="0" indent="-342900">
              <a:spcBef>
                <a:spcPct val="20000"/>
              </a:spcBef>
              <a:buClr>
                <a:srgbClr val="FE8637"/>
              </a:buClr>
              <a:buSzPct val="120000"/>
            </a:pPr>
            <a:r>
              <a:rPr lang="en-US" altLang="zh-CN" sz="2400" dirty="0" smtClean="0">
                <a:latin typeface="Times New Roman" pitchFamily="18" charset="0"/>
                <a:cs typeface="Times New Roman" pitchFamily="18" charset="0"/>
              </a:rPr>
              <a:t>             F (1, 59) =24.640, p &lt;.001 </a:t>
            </a:r>
          </a:p>
          <a:p>
            <a:pPr marL="342900" lvl="0" indent="-342900">
              <a:spcBef>
                <a:spcPct val="20000"/>
              </a:spcBef>
              <a:buClr>
                <a:srgbClr val="FE8637"/>
              </a:buClr>
              <a:buSzPct val="120000"/>
            </a:pPr>
            <a:r>
              <a:rPr lang="en-US" altLang="zh-CN" sz="2400" dirty="0" smtClean="0">
                <a:latin typeface="Times New Roman" pitchFamily="18" charset="0"/>
                <a:cs typeface="Times New Roman" pitchFamily="18" charset="0"/>
              </a:rPr>
              <a:t>            Revealed that </a:t>
            </a:r>
            <a:r>
              <a:rPr lang="en-US" altLang="zh-CN" sz="2400" dirty="0" smtClean="0">
                <a:solidFill>
                  <a:srgbClr val="FF0000"/>
                </a:solidFill>
                <a:latin typeface="Times New Roman" pitchFamily="18" charset="0"/>
                <a:cs typeface="Times New Roman" pitchFamily="18" charset="0"/>
              </a:rPr>
              <a:t>the significant differences</a:t>
            </a:r>
            <a:r>
              <a:rPr lang="zh-CN" altLang="en-US" sz="2400" dirty="0" smtClean="0">
                <a:solidFill>
                  <a:srgbClr val="FF0000"/>
                </a:solidFill>
                <a:latin typeface="Times New Roman" pitchFamily="18" charset="0"/>
                <a:cs typeface="Times New Roman" pitchFamily="18" charset="0"/>
              </a:rPr>
              <a:t>（存在显著差异）</a:t>
            </a:r>
            <a:r>
              <a:rPr lang="en-US" altLang="zh-CN" sz="2400" dirty="0" smtClean="0">
                <a:solidFill>
                  <a:srgbClr val="FF0000"/>
                </a:solidFill>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in Creativity Index in posttest between students in treatment group and control group</a:t>
            </a: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896714" cy="1077218"/>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2</a:t>
            </a:r>
            <a:endParaRPr lang="zh-CN" altLang="en-US" sz="3200" b="1" dirty="0" smtClean="0">
              <a:solidFill>
                <a:schemeClr val="bg1"/>
              </a:solidFill>
            </a:endParaRPr>
          </a:p>
          <a:p>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2 :</a:t>
            </a:r>
          </a:p>
          <a:p>
            <a:pPr marL="342900" indent="-342900">
              <a:spcBef>
                <a:spcPct val="20000"/>
              </a:spcBef>
              <a:buClr>
                <a:srgbClr val="FE8637"/>
              </a:buClr>
              <a:buSzPct val="120000"/>
            </a:pPr>
            <a:r>
              <a:rPr lang="zh-CN" altLang="en-US" sz="2400" b="1" dirty="0" smtClean="0">
                <a:latin typeface="Times New Roman" pitchFamily="18" charset="0"/>
                <a:cs typeface="Times New Roman" pitchFamily="18" charset="0"/>
              </a:rPr>
              <a:t>            一</a:t>
            </a:r>
            <a:r>
              <a:rPr lang="zh-CN" altLang="en-US" sz="2400" b="1" dirty="0">
                <a:latin typeface="Times New Roman" pitchFamily="18" charset="0"/>
                <a:cs typeface="Times New Roman" pitchFamily="18" charset="0"/>
              </a:rPr>
              <a:t>个学期的创新思维培养课程对于学生创造性思维能</a:t>
            </a:r>
            <a:r>
              <a:rPr lang="zh-CN" altLang="en-US" sz="2400" b="1" dirty="0" smtClean="0">
                <a:latin typeface="Times New Roman" pitchFamily="18" charset="0"/>
                <a:cs typeface="Times New Roman" pitchFamily="18" charset="0"/>
              </a:rPr>
              <a:t>力各维度的影</a:t>
            </a:r>
            <a:r>
              <a:rPr lang="zh-CN" altLang="en-US" sz="2400" b="1" dirty="0">
                <a:latin typeface="Times New Roman" pitchFamily="18" charset="0"/>
                <a:cs typeface="Times New Roman" pitchFamily="18" charset="0"/>
              </a:rPr>
              <a:t>响？</a:t>
            </a:r>
            <a:endParaRPr lang="en-US" altLang="zh-CN" sz="2400" b="1" dirty="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Analysis of the results from five </a:t>
            </a:r>
            <a:r>
              <a:rPr lang="en-US" altLang="zh-CN" sz="2000" b="1" dirty="0" err="1" smtClean="0">
                <a:latin typeface="Times New Roman" pitchFamily="18" charset="0"/>
                <a:cs typeface="Times New Roman" pitchFamily="18" charset="0"/>
              </a:rPr>
              <a:t>subscores</a:t>
            </a:r>
            <a:r>
              <a:rPr lang="en-US" altLang="zh-CN" sz="2000" b="1" dirty="0" smtClean="0">
                <a:latin typeface="Times New Roman" pitchFamily="18" charset="0"/>
                <a:cs typeface="Times New Roman" pitchFamily="18" charset="0"/>
              </a:rPr>
              <a:t> of the TTCT.</a:t>
            </a: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For </a:t>
            </a:r>
            <a:r>
              <a:rPr lang="en-US" altLang="zh-CN" sz="2000" b="1" dirty="0" smtClean="0">
                <a:solidFill>
                  <a:srgbClr val="FF0000"/>
                </a:solidFill>
                <a:latin typeface="Times New Roman" pitchFamily="18" charset="0"/>
                <a:cs typeface="Times New Roman" pitchFamily="18" charset="0"/>
              </a:rPr>
              <a:t>each </a:t>
            </a:r>
            <a:r>
              <a:rPr lang="en-US" altLang="zh-CN" sz="2000" b="1" dirty="0" err="1" smtClean="0">
                <a:solidFill>
                  <a:srgbClr val="FF0000"/>
                </a:solidFill>
                <a:latin typeface="Times New Roman" pitchFamily="18" charset="0"/>
                <a:cs typeface="Times New Roman" pitchFamily="18" charset="0"/>
              </a:rPr>
              <a:t>subscore</a:t>
            </a:r>
            <a:r>
              <a:rPr lang="en-US" altLang="zh-CN" sz="2000" b="1" dirty="0" smtClean="0">
                <a:solidFill>
                  <a:srgbClr val="FF0000"/>
                </a:solidFill>
                <a:latin typeface="Times New Roman" pitchFamily="18" charset="0"/>
                <a:cs typeface="Times New Roman" pitchFamily="18" charset="0"/>
              </a:rPr>
              <a:t>, an ANCOVA</a:t>
            </a:r>
            <a:r>
              <a:rPr lang="zh-CN" altLang="en-US" sz="2000" b="1" dirty="0" smtClean="0">
                <a:solidFill>
                  <a:srgbClr val="FF0000"/>
                </a:solidFill>
                <a:latin typeface="Times New Roman" pitchFamily="18" charset="0"/>
                <a:cs typeface="Times New Roman" pitchFamily="18" charset="0"/>
              </a:rPr>
              <a:t>（协方差）</a:t>
            </a:r>
            <a:r>
              <a:rPr lang="en-US" altLang="zh-CN" sz="2000" b="1" dirty="0" smtClean="0">
                <a:solidFill>
                  <a:srgbClr val="FF0000"/>
                </a:solidFill>
                <a:latin typeface="Times New Roman" pitchFamily="18" charset="0"/>
                <a:cs typeface="Times New Roman" pitchFamily="18" charset="0"/>
              </a:rPr>
              <a:t> is conducted</a:t>
            </a:r>
            <a:r>
              <a:rPr lang="en-US" altLang="zh-CN" sz="2000" b="1" dirty="0" smtClean="0">
                <a:latin typeface="Times New Roman" pitchFamily="18" charset="0"/>
                <a:cs typeface="Times New Roman" pitchFamily="18" charset="0"/>
              </a:rPr>
              <a:t>.</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2</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2 :</a:t>
            </a: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Subsocre1:</a:t>
            </a:r>
            <a:r>
              <a:rPr lang="en-US" altLang="zh-CN" sz="2200" b="1" dirty="0" smtClean="0">
                <a:solidFill>
                  <a:srgbClr val="FF0000"/>
                </a:solidFill>
                <a:latin typeface="Times New Roman" pitchFamily="18" charset="0"/>
                <a:cs typeface="Times New Roman" pitchFamily="18" charset="0"/>
              </a:rPr>
              <a:t> Fluency</a:t>
            </a:r>
            <a:r>
              <a:rPr lang="zh-CN" altLang="en-US" sz="2200" b="1" dirty="0" smtClean="0">
                <a:solidFill>
                  <a:srgbClr val="FF0000"/>
                </a:solidFill>
                <a:latin typeface="Times New Roman" pitchFamily="18" charset="0"/>
                <a:cs typeface="Times New Roman" pitchFamily="18" charset="0"/>
              </a:rPr>
              <a:t>（流利度）</a:t>
            </a:r>
            <a:endParaRPr lang="en-US" altLang="zh-CN" sz="2200" b="1" dirty="0" smtClean="0">
              <a:solidFill>
                <a:srgbClr val="FF0000"/>
              </a:solidFill>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       The calculated F-value (1, 59) =15.534, p &lt;.001 revealed that </a:t>
            </a:r>
            <a:r>
              <a:rPr lang="en-US" altLang="zh-CN" sz="2400" dirty="0" smtClean="0">
                <a:solidFill>
                  <a:srgbClr val="FF0000"/>
                </a:solidFill>
                <a:latin typeface="Times New Roman" pitchFamily="18" charset="0"/>
                <a:cs typeface="Times New Roman" pitchFamily="18" charset="0"/>
              </a:rPr>
              <a:t>the significant differences </a:t>
            </a:r>
            <a:r>
              <a:rPr lang="en-US" altLang="zh-CN" sz="2400" dirty="0" smtClean="0">
                <a:latin typeface="Times New Roman" pitchFamily="18" charset="0"/>
                <a:cs typeface="Times New Roman" pitchFamily="18" charset="0"/>
              </a:rPr>
              <a:t>in fluency scores in posttest between two groups</a:t>
            </a:r>
          </a:p>
          <a:p>
            <a:pPr marL="342900" indent="-342900">
              <a:spcBef>
                <a:spcPct val="20000"/>
              </a:spcBef>
              <a:buClr>
                <a:srgbClr val="FE8637"/>
              </a:buClr>
              <a:buSzPct val="120000"/>
            </a:pPr>
            <a:endParaRPr lang="zh-CN" altLang="zh-CN" sz="22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表格 5"/>
          <p:cNvGraphicFramePr>
            <a:graphicFrameLocks noGrp="1"/>
          </p:cNvGraphicFramePr>
          <p:nvPr/>
        </p:nvGraphicFramePr>
        <p:xfrm>
          <a:off x="1763688" y="3861048"/>
          <a:ext cx="5976664" cy="1866880"/>
        </p:xfrm>
        <a:graphic>
          <a:graphicData uri="http://schemas.openxmlformats.org/drawingml/2006/table">
            <a:tbl>
              <a:tblPr/>
              <a:tblGrid>
                <a:gridCol w="1153749"/>
                <a:gridCol w="536047"/>
                <a:gridCol w="963978"/>
                <a:gridCol w="662310"/>
                <a:gridCol w="650969"/>
                <a:gridCol w="937516"/>
                <a:gridCol w="1072095"/>
              </a:tblGrid>
              <a:tr h="505581">
                <a:tc>
                  <a:txBody>
                    <a:bodyPr/>
                    <a:lstStyle/>
                    <a:p>
                      <a:pPr>
                        <a:lnSpc>
                          <a:spcPct val="100000"/>
                        </a:lnSpc>
                        <a:spcAft>
                          <a:spcPts val="0"/>
                        </a:spcAft>
                      </a:pPr>
                      <a:r>
                        <a:rPr lang="en-US" sz="1400" kern="100" dirty="0">
                          <a:latin typeface="Times New Roman"/>
                          <a:ea typeface="宋体"/>
                          <a:cs typeface="Times New Roman"/>
                        </a:rPr>
                        <a:t>Source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i="1" kern="100" dirty="0" err="1">
                          <a:latin typeface="Times New Roman"/>
                          <a:ea typeface="宋体"/>
                          <a:cs typeface="Times New Roman"/>
                        </a:rPr>
                        <a:t>df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Mean Square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Sig</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Partial Eta Squared</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Observed</a:t>
                      </a:r>
                      <a:endParaRPr lang="zh-CN" sz="1400" kern="100" dirty="0">
                        <a:latin typeface="Times New Roman"/>
                        <a:ea typeface="宋体"/>
                        <a:cs typeface="Times New Roman"/>
                      </a:endParaRPr>
                    </a:p>
                    <a:p>
                      <a:pPr>
                        <a:lnSpc>
                          <a:spcPct val="100000"/>
                        </a:lnSpc>
                        <a:spcAft>
                          <a:spcPts val="0"/>
                        </a:spcAft>
                      </a:pPr>
                      <a:r>
                        <a:rPr lang="en-US" sz="1400" kern="100" dirty="0" err="1">
                          <a:latin typeface="Times New Roman"/>
                          <a:ea typeface="宋体"/>
                          <a:cs typeface="Times New Roman"/>
                        </a:rPr>
                        <a:t>Power</a:t>
                      </a:r>
                      <a:r>
                        <a:rPr lang="en-US" sz="1400" kern="100" baseline="30000" dirty="0" err="1">
                          <a:latin typeface="Times New Roman"/>
                          <a:ea typeface="宋体"/>
                          <a:cs typeface="Times New Roman"/>
                        </a:rPr>
                        <a:t>b</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531">
                <a:tc>
                  <a:txBody>
                    <a:bodyPr/>
                    <a:lstStyle/>
                    <a:p>
                      <a:pPr>
                        <a:lnSpc>
                          <a:spcPct val="200000"/>
                        </a:lnSpc>
                        <a:spcAft>
                          <a:spcPts val="0"/>
                        </a:spcAft>
                      </a:pPr>
                      <a:r>
                        <a:rPr lang="en-US" sz="1400" kern="100">
                          <a:latin typeface="Times New Roman"/>
                          <a:ea typeface="宋体"/>
                          <a:cs typeface="Times New Roman"/>
                        </a:rPr>
                        <a:t>Pretesting</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2447.735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14.563</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.000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.054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.439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200000"/>
                        </a:lnSpc>
                        <a:spcAft>
                          <a:spcPts val="0"/>
                        </a:spcAft>
                      </a:pPr>
                      <a:r>
                        <a:rPr lang="en-US" sz="1400" kern="100">
                          <a:latin typeface="Times New Roman"/>
                          <a:ea typeface="宋体"/>
                          <a:cs typeface="Times New Roman"/>
                        </a:rPr>
                        <a:t>Group</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2610.896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15.534</a:t>
                      </a:r>
                      <a:endParaRPr lang="zh-CN" sz="1400" b="1" kern="100" dirty="0">
                        <a:solidFill>
                          <a:srgbClr val="FF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.000</a:t>
                      </a:r>
                      <a:endParaRPr lang="zh-CN" sz="1400" b="1" kern="100" dirty="0">
                        <a:solidFill>
                          <a:srgbClr val="FF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.299</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.998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054">
                <a:tc>
                  <a:txBody>
                    <a:bodyPr/>
                    <a:lstStyle/>
                    <a:p>
                      <a:pPr>
                        <a:lnSpc>
                          <a:spcPct val="200000"/>
                        </a:lnSpc>
                        <a:spcAft>
                          <a:spcPts val="0"/>
                        </a:spcAft>
                      </a:pPr>
                      <a:r>
                        <a:rPr lang="en-US" sz="1400" kern="100">
                          <a:latin typeface="Times New Roman"/>
                          <a:ea typeface="宋体"/>
                          <a:cs typeface="Times New Roman"/>
                        </a:rPr>
                        <a:t>Error</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59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168.078</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2</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2 :</a:t>
            </a: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Subsocre2:</a:t>
            </a:r>
            <a:r>
              <a:rPr lang="en-US" altLang="zh-CN" sz="2200" b="1" dirty="0" smtClean="0">
                <a:solidFill>
                  <a:srgbClr val="FF0000"/>
                </a:solidFill>
                <a:latin typeface="Times New Roman" pitchFamily="18" charset="0"/>
                <a:cs typeface="Times New Roman" pitchFamily="18" charset="0"/>
              </a:rPr>
              <a:t> Originality </a:t>
            </a:r>
            <a:r>
              <a:rPr lang="zh-CN" altLang="en-US" sz="2200" b="1" dirty="0" smtClean="0">
                <a:solidFill>
                  <a:srgbClr val="FF0000"/>
                </a:solidFill>
                <a:latin typeface="Times New Roman" pitchFamily="18" charset="0"/>
                <a:cs typeface="Times New Roman" pitchFamily="18" charset="0"/>
              </a:rPr>
              <a:t>（原创度）</a:t>
            </a:r>
            <a:endParaRPr lang="en-US" altLang="zh-CN" sz="2200" b="1" dirty="0" smtClean="0">
              <a:solidFill>
                <a:srgbClr val="FF0000"/>
              </a:solidFill>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           F (1, 59) =25.107, p&lt;.001.revealed that </a:t>
            </a:r>
            <a:r>
              <a:rPr lang="en-US" altLang="zh-CN" sz="2400" dirty="0" smtClean="0">
                <a:solidFill>
                  <a:srgbClr val="FF0000"/>
                </a:solidFill>
                <a:latin typeface="Times New Roman" pitchFamily="18" charset="0"/>
                <a:cs typeface="Times New Roman" pitchFamily="18" charset="0"/>
              </a:rPr>
              <a:t>the significant differences </a:t>
            </a:r>
            <a:r>
              <a:rPr lang="en-US" altLang="zh-CN" sz="2400" dirty="0" smtClean="0">
                <a:latin typeface="Times New Roman" pitchFamily="18" charset="0"/>
                <a:cs typeface="Times New Roman" pitchFamily="18" charset="0"/>
              </a:rPr>
              <a:t>in originality scores in posttest between two groups</a:t>
            </a:r>
          </a:p>
          <a:p>
            <a:pPr marL="342900" indent="-342900">
              <a:spcBef>
                <a:spcPct val="20000"/>
              </a:spcBef>
              <a:buClr>
                <a:srgbClr val="FE8637"/>
              </a:buClr>
              <a:buSzPct val="120000"/>
            </a:pPr>
            <a:endParaRPr lang="zh-CN" altLang="zh-CN" sz="22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表格 6"/>
          <p:cNvGraphicFramePr>
            <a:graphicFrameLocks noGrp="1"/>
          </p:cNvGraphicFramePr>
          <p:nvPr/>
        </p:nvGraphicFramePr>
        <p:xfrm>
          <a:off x="1763688" y="3933056"/>
          <a:ext cx="5904657" cy="1817360"/>
        </p:xfrm>
        <a:graphic>
          <a:graphicData uri="http://schemas.openxmlformats.org/drawingml/2006/table">
            <a:tbl>
              <a:tblPr/>
              <a:tblGrid>
                <a:gridCol w="1139849"/>
                <a:gridCol w="529589"/>
                <a:gridCol w="952364"/>
                <a:gridCol w="654330"/>
                <a:gridCol w="643126"/>
                <a:gridCol w="926221"/>
                <a:gridCol w="1059178"/>
              </a:tblGrid>
              <a:tr h="537200">
                <a:tc>
                  <a:txBody>
                    <a:bodyPr/>
                    <a:lstStyle/>
                    <a:p>
                      <a:pPr>
                        <a:lnSpc>
                          <a:spcPct val="100000"/>
                        </a:lnSpc>
                        <a:spcAft>
                          <a:spcPts val="0"/>
                        </a:spcAft>
                      </a:pPr>
                      <a:r>
                        <a:rPr lang="en-US" sz="1400" kern="100" dirty="0">
                          <a:latin typeface="Times New Roman"/>
                          <a:ea typeface="宋体"/>
                          <a:cs typeface="Times New Roman"/>
                        </a:rPr>
                        <a:t>Source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i="1" kern="100" dirty="0" err="1">
                          <a:latin typeface="Times New Roman"/>
                          <a:ea typeface="宋体"/>
                          <a:cs typeface="Times New Roman"/>
                        </a:rPr>
                        <a:t>df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Mean Square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Sig</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Partial Eta Squared</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Observed</a:t>
                      </a:r>
                      <a:endParaRPr lang="zh-CN" sz="1400" kern="100" dirty="0">
                        <a:latin typeface="Times New Roman"/>
                        <a:ea typeface="宋体"/>
                        <a:cs typeface="Times New Roman"/>
                      </a:endParaRPr>
                    </a:p>
                    <a:p>
                      <a:pPr>
                        <a:lnSpc>
                          <a:spcPct val="100000"/>
                        </a:lnSpc>
                        <a:spcAft>
                          <a:spcPts val="0"/>
                        </a:spcAft>
                      </a:pPr>
                      <a:r>
                        <a:rPr lang="en-US" sz="1400" kern="100" dirty="0" err="1">
                          <a:latin typeface="Times New Roman"/>
                          <a:ea typeface="宋体"/>
                          <a:cs typeface="Times New Roman"/>
                        </a:rPr>
                        <a:t>Power</a:t>
                      </a:r>
                      <a:r>
                        <a:rPr lang="en-US" sz="1400" kern="100" baseline="30000" dirty="0" err="1">
                          <a:latin typeface="Times New Roman"/>
                          <a:ea typeface="宋体"/>
                          <a:cs typeface="Times New Roman"/>
                        </a:rPr>
                        <a:t>b</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Pretesting</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1153.032</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3.376</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.071</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.054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.439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Group</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8576.064</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25.107</a:t>
                      </a:r>
                      <a:endParaRPr lang="zh-CN" sz="1400" b="1" kern="100" dirty="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.000</a:t>
                      </a:r>
                      <a:endParaRPr lang="zh-CN" sz="1400" b="1" kern="100" dirty="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.299</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.998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Error</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59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341.579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2</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2 :</a:t>
            </a: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Subsocre 3:</a:t>
            </a:r>
            <a:r>
              <a:rPr lang="en-US" altLang="zh-CN" sz="2200" b="1" dirty="0" smtClean="0">
                <a:solidFill>
                  <a:srgbClr val="FF0000"/>
                </a:solidFill>
                <a:latin typeface="Times New Roman" pitchFamily="18" charset="0"/>
                <a:cs typeface="Times New Roman" pitchFamily="18" charset="0"/>
              </a:rPr>
              <a:t> Elaboration </a:t>
            </a:r>
            <a:r>
              <a:rPr lang="zh-CN" altLang="en-US" sz="2200" b="1" dirty="0" smtClean="0">
                <a:solidFill>
                  <a:srgbClr val="FF0000"/>
                </a:solidFill>
                <a:latin typeface="Times New Roman" pitchFamily="18" charset="0"/>
                <a:cs typeface="Times New Roman" pitchFamily="18" charset="0"/>
              </a:rPr>
              <a:t>（精致度）</a:t>
            </a:r>
            <a:endParaRPr lang="en-US" altLang="zh-CN" sz="2200" b="1" dirty="0" smtClean="0">
              <a:solidFill>
                <a:srgbClr val="FF0000"/>
              </a:solidFill>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          F (1, 59 ) = 22.446, p&lt;.001. revealed that the </a:t>
            </a:r>
            <a:r>
              <a:rPr lang="en-US" altLang="zh-CN" sz="2400" dirty="0" smtClean="0">
                <a:solidFill>
                  <a:srgbClr val="FF0000"/>
                </a:solidFill>
                <a:latin typeface="Times New Roman" pitchFamily="18" charset="0"/>
                <a:cs typeface="Times New Roman" pitchFamily="18" charset="0"/>
              </a:rPr>
              <a:t>significant</a:t>
            </a:r>
            <a:r>
              <a:rPr lang="en-US" altLang="zh-CN" sz="2400" dirty="0" smtClean="0">
                <a:latin typeface="Times New Roman" pitchFamily="18" charset="0"/>
                <a:cs typeface="Times New Roman" pitchFamily="18" charset="0"/>
              </a:rPr>
              <a:t> </a:t>
            </a:r>
            <a:r>
              <a:rPr lang="en-US" altLang="zh-CN" sz="2400" dirty="0" smtClean="0">
                <a:solidFill>
                  <a:srgbClr val="FF0000"/>
                </a:solidFill>
                <a:latin typeface="Times New Roman" pitchFamily="18" charset="0"/>
                <a:cs typeface="Times New Roman" pitchFamily="18" charset="0"/>
              </a:rPr>
              <a:t>differences </a:t>
            </a:r>
            <a:r>
              <a:rPr lang="en-US" altLang="zh-CN" sz="2400" dirty="0" smtClean="0">
                <a:latin typeface="Times New Roman" pitchFamily="18" charset="0"/>
                <a:cs typeface="Times New Roman" pitchFamily="18" charset="0"/>
              </a:rPr>
              <a:t>in elaboration scores in posttest between two groups.</a:t>
            </a:r>
          </a:p>
          <a:p>
            <a:pPr marL="342900" indent="-342900">
              <a:spcBef>
                <a:spcPct val="20000"/>
              </a:spcBef>
              <a:buClr>
                <a:srgbClr val="FE8637"/>
              </a:buClr>
              <a:buSzPct val="120000"/>
            </a:pPr>
            <a:endParaRPr lang="zh-CN" altLang="zh-CN" sz="22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表格 6"/>
          <p:cNvGraphicFramePr>
            <a:graphicFrameLocks noGrp="1"/>
          </p:cNvGraphicFramePr>
          <p:nvPr/>
        </p:nvGraphicFramePr>
        <p:xfrm>
          <a:off x="1763688" y="3933056"/>
          <a:ext cx="5904657" cy="1817360"/>
        </p:xfrm>
        <a:graphic>
          <a:graphicData uri="http://schemas.openxmlformats.org/drawingml/2006/table">
            <a:tbl>
              <a:tblPr/>
              <a:tblGrid>
                <a:gridCol w="1139849"/>
                <a:gridCol w="529589"/>
                <a:gridCol w="952364"/>
                <a:gridCol w="654330"/>
                <a:gridCol w="643126"/>
                <a:gridCol w="926221"/>
                <a:gridCol w="1059178"/>
              </a:tblGrid>
              <a:tr h="537200">
                <a:tc>
                  <a:txBody>
                    <a:bodyPr/>
                    <a:lstStyle/>
                    <a:p>
                      <a:pPr>
                        <a:lnSpc>
                          <a:spcPct val="100000"/>
                        </a:lnSpc>
                        <a:spcAft>
                          <a:spcPts val="0"/>
                        </a:spcAft>
                      </a:pPr>
                      <a:r>
                        <a:rPr lang="en-US" sz="1400" kern="100" dirty="0">
                          <a:latin typeface="Times New Roman"/>
                          <a:ea typeface="宋体"/>
                          <a:cs typeface="Times New Roman"/>
                        </a:rPr>
                        <a:t>Source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i="1" kern="100" dirty="0" err="1">
                          <a:latin typeface="Times New Roman"/>
                          <a:ea typeface="宋体"/>
                          <a:cs typeface="Times New Roman"/>
                        </a:rPr>
                        <a:t>df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Mean Square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Sig</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Partial Eta Squared</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Observed</a:t>
                      </a:r>
                      <a:endParaRPr lang="zh-CN" sz="1400" kern="100" dirty="0">
                        <a:latin typeface="Times New Roman"/>
                        <a:ea typeface="宋体"/>
                        <a:cs typeface="Times New Roman"/>
                      </a:endParaRPr>
                    </a:p>
                    <a:p>
                      <a:pPr>
                        <a:lnSpc>
                          <a:spcPct val="100000"/>
                        </a:lnSpc>
                        <a:spcAft>
                          <a:spcPts val="0"/>
                        </a:spcAft>
                      </a:pPr>
                      <a:r>
                        <a:rPr lang="en-US" sz="1400" kern="100" dirty="0" err="1">
                          <a:latin typeface="Times New Roman"/>
                          <a:ea typeface="宋体"/>
                          <a:cs typeface="Times New Roman"/>
                        </a:rPr>
                        <a:t>Power</a:t>
                      </a:r>
                      <a:r>
                        <a:rPr lang="en-US" sz="1400" kern="100" baseline="30000" dirty="0" err="1">
                          <a:latin typeface="Times New Roman"/>
                          <a:ea typeface="宋体"/>
                          <a:cs typeface="Times New Roman"/>
                        </a:rPr>
                        <a:t>b</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Pretesting</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9374.923</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17.029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.000</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.314</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.999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Group</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7785.404</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22.446</a:t>
                      </a:r>
                      <a:endParaRPr lang="zh-CN" sz="1400" b="1" kern="100" dirty="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.000</a:t>
                      </a:r>
                      <a:endParaRPr lang="zh-CN" sz="1400" b="1" kern="100" dirty="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.276</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.997</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Error</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59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dirty="0">
                          <a:latin typeface="Times New Roman"/>
                          <a:ea typeface="宋体"/>
                          <a:cs typeface="Times New Roman"/>
                        </a:rPr>
                        <a:t>346.845</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2</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2 :</a:t>
            </a: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Subsocre4:</a:t>
            </a:r>
            <a:r>
              <a:rPr lang="en-US" altLang="zh-CN" sz="2200" b="1" dirty="0" smtClean="0">
                <a:solidFill>
                  <a:srgbClr val="FF0000"/>
                </a:solidFill>
                <a:latin typeface="Times New Roman" pitchFamily="18" charset="0"/>
                <a:cs typeface="Times New Roman" pitchFamily="18" charset="0"/>
              </a:rPr>
              <a:t> Abstractness of Titles </a:t>
            </a:r>
            <a:r>
              <a:rPr lang="zh-CN" altLang="en-US" sz="2200" b="1" dirty="0" smtClean="0">
                <a:solidFill>
                  <a:srgbClr val="FF0000"/>
                </a:solidFill>
                <a:latin typeface="Times New Roman" pitchFamily="18" charset="0"/>
                <a:cs typeface="Times New Roman" pitchFamily="18" charset="0"/>
              </a:rPr>
              <a:t>（抽象化，</a:t>
            </a:r>
            <a:r>
              <a:rPr lang="zh-CN" altLang="en-US" sz="2200" b="1" dirty="0">
                <a:solidFill>
                  <a:srgbClr val="FF0000"/>
                </a:solidFill>
                <a:latin typeface="Times New Roman" pitchFamily="18" charset="0"/>
                <a:cs typeface="Times New Roman" pitchFamily="18" charset="0"/>
              </a:rPr>
              <a:t>敏觉力）</a:t>
            </a:r>
            <a:endParaRPr lang="en-US" altLang="zh-CN" sz="2200" b="1" dirty="0">
              <a:solidFill>
                <a:srgbClr val="FF0000"/>
              </a:solidFill>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          </a:t>
            </a:r>
            <a:r>
              <a:rPr lang="en-US" altLang="zh-CN" sz="2400" dirty="0" smtClean="0"/>
              <a:t> </a:t>
            </a:r>
            <a:r>
              <a:rPr lang="en-US" altLang="zh-CN" sz="2400" dirty="0" smtClean="0">
                <a:latin typeface="Times New Roman" pitchFamily="18" charset="0"/>
                <a:cs typeface="Times New Roman" pitchFamily="18" charset="0"/>
              </a:rPr>
              <a:t>F (1, 59) =.008, p=.930. revealed that the </a:t>
            </a:r>
            <a:r>
              <a:rPr lang="en-US" altLang="zh-CN" sz="2400" dirty="0" smtClean="0">
                <a:solidFill>
                  <a:srgbClr val="FF0000"/>
                </a:solidFill>
                <a:latin typeface="Times New Roman" pitchFamily="18" charset="0"/>
                <a:cs typeface="Times New Roman" pitchFamily="18" charset="0"/>
              </a:rPr>
              <a:t>non-significant differences </a:t>
            </a:r>
            <a:r>
              <a:rPr lang="en-US" altLang="zh-CN" sz="2400" dirty="0" smtClean="0">
                <a:latin typeface="Times New Roman" pitchFamily="18" charset="0"/>
                <a:cs typeface="Times New Roman" pitchFamily="18" charset="0"/>
              </a:rPr>
              <a:t>in abstractness of titles scores in posttest between two groups.</a:t>
            </a:r>
          </a:p>
          <a:p>
            <a:pPr marL="342900" indent="-342900">
              <a:spcBef>
                <a:spcPct val="20000"/>
              </a:spcBef>
              <a:buClr>
                <a:srgbClr val="FE8637"/>
              </a:buClr>
              <a:buSzPct val="120000"/>
            </a:pPr>
            <a:endParaRPr lang="zh-CN" altLang="zh-CN" sz="22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表格 6"/>
          <p:cNvGraphicFramePr>
            <a:graphicFrameLocks noGrp="1"/>
          </p:cNvGraphicFramePr>
          <p:nvPr/>
        </p:nvGraphicFramePr>
        <p:xfrm>
          <a:off x="1763688" y="3933056"/>
          <a:ext cx="5904657" cy="1817360"/>
        </p:xfrm>
        <a:graphic>
          <a:graphicData uri="http://schemas.openxmlformats.org/drawingml/2006/table">
            <a:tbl>
              <a:tblPr/>
              <a:tblGrid>
                <a:gridCol w="1139849"/>
                <a:gridCol w="529589"/>
                <a:gridCol w="952364"/>
                <a:gridCol w="654330"/>
                <a:gridCol w="643126"/>
                <a:gridCol w="926221"/>
                <a:gridCol w="1059178"/>
              </a:tblGrid>
              <a:tr h="537200">
                <a:tc>
                  <a:txBody>
                    <a:bodyPr/>
                    <a:lstStyle/>
                    <a:p>
                      <a:pPr>
                        <a:lnSpc>
                          <a:spcPct val="100000"/>
                        </a:lnSpc>
                        <a:spcAft>
                          <a:spcPts val="0"/>
                        </a:spcAft>
                      </a:pPr>
                      <a:r>
                        <a:rPr lang="en-US" sz="1400" kern="100" dirty="0">
                          <a:latin typeface="Times New Roman"/>
                          <a:ea typeface="宋体"/>
                          <a:cs typeface="Times New Roman"/>
                        </a:rPr>
                        <a:t>Source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i="1" kern="100" dirty="0" err="1">
                          <a:latin typeface="Times New Roman"/>
                          <a:ea typeface="宋体"/>
                          <a:cs typeface="Times New Roman"/>
                        </a:rPr>
                        <a:t>df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Mean Square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Sig</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Partial Eta Squared</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Observed</a:t>
                      </a:r>
                      <a:endParaRPr lang="zh-CN" sz="1400" kern="100" dirty="0">
                        <a:latin typeface="Times New Roman"/>
                        <a:ea typeface="宋体"/>
                        <a:cs typeface="Times New Roman"/>
                      </a:endParaRPr>
                    </a:p>
                    <a:p>
                      <a:pPr>
                        <a:lnSpc>
                          <a:spcPct val="100000"/>
                        </a:lnSpc>
                        <a:spcAft>
                          <a:spcPts val="0"/>
                        </a:spcAft>
                      </a:pPr>
                      <a:r>
                        <a:rPr lang="en-US" sz="1400" kern="100" dirty="0" err="1">
                          <a:latin typeface="Times New Roman"/>
                          <a:ea typeface="宋体"/>
                          <a:cs typeface="Times New Roman"/>
                        </a:rPr>
                        <a:t>Power</a:t>
                      </a:r>
                      <a:r>
                        <a:rPr lang="en-US" sz="1400" kern="100" baseline="30000" dirty="0" err="1">
                          <a:latin typeface="Times New Roman"/>
                          <a:ea typeface="宋体"/>
                          <a:cs typeface="Times New Roman"/>
                        </a:rPr>
                        <a:t>b</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Pretesting</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214.180</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.820</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.369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.014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.145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Group</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2.007</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a:solidFill>
                            <a:srgbClr val="FF0000"/>
                          </a:solidFill>
                          <a:latin typeface="Times New Roman"/>
                          <a:ea typeface="宋体"/>
                          <a:cs typeface="Times New Roman"/>
                        </a:rPr>
                        <a:t>.008</a:t>
                      </a:r>
                      <a:endParaRPr lang="zh-CN" sz="1400" b="1" kern="10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.930</a:t>
                      </a:r>
                      <a:endParaRPr lang="zh-CN" sz="1400" b="1" kern="100" dirty="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.000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.051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Error</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59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261.187</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7755649"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Results — Research Question 2</a:t>
            </a:r>
            <a:endParaRPr lang="zh-CN" altLang="en-US" sz="3200" b="1" dirty="0">
              <a:solidFill>
                <a:schemeClr val="bg1"/>
              </a:solidFill>
            </a:endParaRPr>
          </a:p>
        </p:txBody>
      </p:sp>
      <p:sp>
        <p:nvSpPr>
          <p:cNvPr id="40" name="内容占位符 2"/>
          <p:cNvSpPr txBox="1">
            <a:spLocks/>
          </p:cNvSpPr>
          <p:nvPr/>
        </p:nvSpPr>
        <p:spPr>
          <a:xfrm>
            <a:off x="457200" y="1428736"/>
            <a:ext cx="7931224" cy="4880584"/>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Research Question 2 :</a:t>
            </a: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Subsocre5:</a:t>
            </a:r>
            <a:r>
              <a:rPr lang="en-US" altLang="zh-CN" sz="2200" b="1" dirty="0" smtClean="0">
                <a:solidFill>
                  <a:srgbClr val="FF0000"/>
                </a:solidFill>
                <a:latin typeface="Times New Roman" pitchFamily="18" charset="0"/>
                <a:cs typeface="Times New Roman" pitchFamily="18" charset="0"/>
              </a:rPr>
              <a:t> Resistance to Premature Closure </a:t>
            </a:r>
            <a:r>
              <a:rPr lang="zh-CN" altLang="en-US" sz="2200" b="1" dirty="0" smtClean="0">
                <a:solidFill>
                  <a:srgbClr val="FF0000"/>
                </a:solidFill>
                <a:latin typeface="Times New Roman" pitchFamily="18" charset="0"/>
                <a:cs typeface="Times New Roman" pitchFamily="18" charset="0"/>
              </a:rPr>
              <a:t>（变通力）</a:t>
            </a:r>
            <a:endParaRPr lang="en-US" altLang="zh-CN" sz="2200" b="1" dirty="0" smtClean="0">
              <a:solidFill>
                <a:srgbClr val="FF0000"/>
              </a:solidFill>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          </a:t>
            </a:r>
            <a:r>
              <a:rPr lang="en-US" altLang="zh-CN" sz="2400" dirty="0" smtClean="0"/>
              <a:t> </a:t>
            </a:r>
            <a:r>
              <a:rPr lang="en-US" altLang="zh-CN" sz="2400" dirty="0" smtClean="0">
                <a:latin typeface="Times New Roman" pitchFamily="18" charset="0"/>
                <a:cs typeface="Times New Roman" pitchFamily="18" charset="0"/>
              </a:rPr>
              <a:t>F (1, 59) =.398,  p= .530.  revealed that the </a:t>
            </a:r>
            <a:r>
              <a:rPr lang="en-US" altLang="zh-CN" sz="2400" dirty="0" smtClean="0">
                <a:solidFill>
                  <a:srgbClr val="FF0000"/>
                </a:solidFill>
                <a:latin typeface="Times New Roman" pitchFamily="18" charset="0"/>
                <a:cs typeface="Times New Roman" pitchFamily="18" charset="0"/>
              </a:rPr>
              <a:t>non-significant differences </a:t>
            </a:r>
            <a:r>
              <a:rPr lang="en-US" altLang="zh-CN" sz="2400" dirty="0" smtClean="0">
                <a:latin typeface="Times New Roman" pitchFamily="18" charset="0"/>
                <a:cs typeface="Times New Roman" pitchFamily="18" charset="0"/>
              </a:rPr>
              <a:t>in resistance to premature closure scores in posttest between two groups.</a:t>
            </a:r>
          </a:p>
          <a:p>
            <a:pPr marL="342900" indent="-342900">
              <a:spcBef>
                <a:spcPct val="20000"/>
              </a:spcBef>
              <a:buClr>
                <a:srgbClr val="FE8637"/>
              </a:buClr>
              <a:buSzPct val="120000"/>
            </a:pPr>
            <a:endParaRPr lang="zh-CN" altLang="zh-CN" sz="22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0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表格 6"/>
          <p:cNvGraphicFramePr>
            <a:graphicFrameLocks noGrp="1"/>
          </p:cNvGraphicFramePr>
          <p:nvPr/>
        </p:nvGraphicFramePr>
        <p:xfrm>
          <a:off x="1763688" y="3933056"/>
          <a:ext cx="5904657" cy="1817360"/>
        </p:xfrm>
        <a:graphic>
          <a:graphicData uri="http://schemas.openxmlformats.org/drawingml/2006/table">
            <a:tbl>
              <a:tblPr/>
              <a:tblGrid>
                <a:gridCol w="1139849"/>
                <a:gridCol w="529589"/>
                <a:gridCol w="952364"/>
                <a:gridCol w="654330"/>
                <a:gridCol w="643126"/>
                <a:gridCol w="926221"/>
                <a:gridCol w="1059178"/>
              </a:tblGrid>
              <a:tr h="537200">
                <a:tc>
                  <a:txBody>
                    <a:bodyPr/>
                    <a:lstStyle/>
                    <a:p>
                      <a:pPr>
                        <a:lnSpc>
                          <a:spcPct val="100000"/>
                        </a:lnSpc>
                        <a:spcAft>
                          <a:spcPts val="0"/>
                        </a:spcAft>
                      </a:pPr>
                      <a:r>
                        <a:rPr lang="en-US" sz="1400" kern="100" dirty="0">
                          <a:latin typeface="Times New Roman"/>
                          <a:ea typeface="宋体"/>
                          <a:cs typeface="Times New Roman"/>
                        </a:rPr>
                        <a:t>Source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i="1" kern="100" dirty="0" err="1">
                          <a:latin typeface="Times New Roman"/>
                          <a:ea typeface="宋体"/>
                          <a:cs typeface="Times New Roman"/>
                        </a:rPr>
                        <a:t>df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Mean Square</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F</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Sig</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Partial Eta Squared</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kern="100" dirty="0">
                          <a:latin typeface="Times New Roman"/>
                          <a:ea typeface="宋体"/>
                          <a:cs typeface="Times New Roman"/>
                        </a:rPr>
                        <a:t>Observed</a:t>
                      </a:r>
                      <a:endParaRPr lang="zh-CN" sz="1400" kern="100" dirty="0">
                        <a:latin typeface="Times New Roman"/>
                        <a:ea typeface="宋体"/>
                        <a:cs typeface="Times New Roman"/>
                      </a:endParaRPr>
                    </a:p>
                    <a:p>
                      <a:pPr>
                        <a:lnSpc>
                          <a:spcPct val="100000"/>
                        </a:lnSpc>
                        <a:spcAft>
                          <a:spcPts val="0"/>
                        </a:spcAft>
                      </a:pPr>
                      <a:r>
                        <a:rPr lang="en-US" sz="1400" kern="100" dirty="0" err="1">
                          <a:latin typeface="Times New Roman"/>
                          <a:ea typeface="宋体"/>
                          <a:cs typeface="Times New Roman"/>
                        </a:rPr>
                        <a:t>Power</a:t>
                      </a:r>
                      <a:r>
                        <a:rPr lang="en-US" sz="1400" kern="100" baseline="30000" dirty="0" err="1">
                          <a:latin typeface="Times New Roman"/>
                          <a:ea typeface="宋体"/>
                          <a:cs typeface="Times New Roman"/>
                        </a:rPr>
                        <a:t>b</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Pretesting</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657.848</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6.224</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.015</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.057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.456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Group</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42.108</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a:solidFill>
                            <a:srgbClr val="FF0000"/>
                          </a:solidFill>
                          <a:latin typeface="Times New Roman"/>
                          <a:ea typeface="宋体"/>
                          <a:cs typeface="Times New Roman"/>
                        </a:rPr>
                        <a:t>.398</a:t>
                      </a:r>
                      <a:endParaRPr lang="zh-CN" sz="1400" b="1" kern="10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b="1" kern="100" dirty="0">
                          <a:solidFill>
                            <a:srgbClr val="FF0000"/>
                          </a:solidFill>
                          <a:latin typeface="Times New Roman"/>
                          <a:ea typeface="宋体"/>
                          <a:cs typeface="Times New Roman"/>
                        </a:rPr>
                        <a:t>.530</a:t>
                      </a:r>
                      <a:endParaRPr lang="zh-CN" sz="1400" b="1" kern="100" dirty="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.047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.389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200000"/>
                        </a:lnSpc>
                        <a:spcAft>
                          <a:spcPts val="0"/>
                        </a:spcAft>
                      </a:pPr>
                      <a:r>
                        <a:rPr lang="en-US" sz="1400" kern="100">
                          <a:latin typeface="Times New Roman"/>
                          <a:ea typeface="宋体"/>
                          <a:cs typeface="Times New Roman"/>
                        </a:rPr>
                        <a:t>Error</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59</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US" sz="1400" kern="100">
                          <a:latin typeface="Times New Roman"/>
                          <a:ea typeface="宋体"/>
                          <a:cs typeface="Times New Roman"/>
                        </a:rPr>
                        <a:t>105.691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en-US"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3070071"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Discussion</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 Conclusion :</a:t>
            </a:r>
          </a:p>
          <a:p>
            <a:pPr marL="342900" indent="-342900">
              <a:spcBef>
                <a:spcPct val="20000"/>
              </a:spcBef>
              <a:buClr>
                <a:srgbClr val="FE8637"/>
              </a:buClr>
              <a:buSzPct val="120000"/>
            </a:pPr>
            <a:endParaRPr lang="en-US" altLang="zh-CN" sz="22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800" b="1" dirty="0" smtClean="0">
                <a:latin typeface="Times New Roman" pitchFamily="18" charset="0"/>
                <a:cs typeface="Times New Roman" pitchFamily="18" charset="0"/>
              </a:rPr>
              <a:t>             </a:t>
            </a:r>
            <a:r>
              <a:rPr lang="zh-CN" altLang="en-US" sz="2800" b="1" dirty="0" smtClean="0">
                <a:latin typeface="Times New Roman" pitchFamily="18" charset="0"/>
                <a:cs typeface="Times New Roman" pitchFamily="18" charset="0"/>
              </a:rPr>
              <a:t>一个学期的创新能力培养课程的确对于学生能力的提升有一定作用！</a:t>
            </a: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800" b="1" dirty="0" smtClean="0">
                <a:latin typeface="Times New Roman" pitchFamily="18" charset="0"/>
                <a:cs typeface="Times New Roman" pitchFamily="18" charset="0"/>
              </a:rPr>
              <a:t>        </a:t>
            </a:r>
            <a:r>
              <a:rPr lang="en-US" altLang="zh-CN" sz="2400" b="1" dirty="0" smtClean="0">
                <a:latin typeface="Times New Roman" pitchFamily="18" charset="0"/>
                <a:cs typeface="Times New Roman" pitchFamily="18" charset="0"/>
              </a:rPr>
              <a:t>The one-semester creativity training course in this study did work to increase design students’ creative thinking levels.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图片 4" descr="Creativity1.jpg"/>
          <p:cNvPicPr>
            <a:picLocks noChangeAspect="1"/>
          </p:cNvPicPr>
          <p:nvPr/>
        </p:nvPicPr>
        <p:blipFill>
          <a:blip r:embed="rId3" cstate="print"/>
          <a:srcRect r="-1402" b="14274"/>
          <a:stretch>
            <a:fillRect/>
          </a:stretch>
        </p:blipFill>
        <p:spPr>
          <a:xfrm>
            <a:off x="6948264" y="5157192"/>
            <a:ext cx="2088232" cy="1171392"/>
          </a:xfrm>
          <a:prstGeom prst="rect">
            <a:avLst/>
          </a:prstGeom>
        </p:spPr>
      </p:pic>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6019597" cy="584775"/>
          </a:xfrm>
          <a:prstGeom prst="rect">
            <a:avLst/>
          </a:prstGeom>
          <a:noFill/>
        </p:spPr>
        <p:txBody>
          <a:bodyPr wrap="none" rtlCol="0">
            <a:spAutoFit/>
          </a:bodyPr>
          <a:lstStyle/>
          <a:p>
            <a:r>
              <a:rPr lang="zh-CN" altLang="en-US" sz="3200" b="1" dirty="0" smtClean="0">
                <a:solidFill>
                  <a:schemeClr val="bg1"/>
                </a:solidFill>
              </a:rPr>
              <a:t>   研究目的 </a:t>
            </a:r>
            <a:r>
              <a:rPr lang="en-US" altLang="zh-CN" sz="2800" b="1" dirty="0" smtClean="0">
                <a:solidFill>
                  <a:schemeClr val="bg1"/>
                </a:solidFill>
              </a:rPr>
              <a:t>Research Purpose</a:t>
            </a:r>
            <a:endParaRPr lang="zh-CN" altLang="en-US" sz="2800" b="1" dirty="0">
              <a:solidFill>
                <a:schemeClr val="bg1"/>
              </a:solidFill>
            </a:endParaRPr>
          </a:p>
        </p:txBody>
      </p:sp>
      <p:sp>
        <p:nvSpPr>
          <p:cNvPr id="40" name="内容占位符 2"/>
          <p:cNvSpPr txBox="1">
            <a:spLocks/>
          </p:cNvSpPr>
          <p:nvPr/>
        </p:nvSpPr>
        <p:spPr>
          <a:xfrm>
            <a:off x="457200" y="1600200"/>
            <a:ext cx="7931224" cy="48737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457200" lvl="0" indent="-457200">
              <a:spcBef>
                <a:spcPct val="20000"/>
              </a:spcBef>
              <a:buClr>
                <a:srgbClr val="FE8637"/>
              </a:buClr>
              <a:buSzPct val="120000"/>
              <a:buFont typeface="Wingdings" pitchFamily="2" charset="2"/>
              <a:buChar char="l"/>
            </a:pPr>
            <a:r>
              <a:rPr lang="zh-CN" altLang="en-US" sz="2800" b="1" dirty="0" smtClean="0">
                <a:latin typeface="Times New Roman" pitchFamily="18" charset="0"/>
                <a:cs typeface="Times New Roman" pitchFamily="18" charset="0"/>
              </a:rPr>
              <a:t> 调查研究创新能力培养课程教学的有效性</a:t>
            </a:r>
            <a:endParaRPr lang="en-US" altLang="zh-CN" sz="2800" b="1" dirty="0" smtClean="0">
              <a:latin typeface="Times New Roman" pitchFamily="18" charset="0"/>
              <a:cs typeface="Times New Roman" pitchFamily="18" charset="0"/>
            </a:endParaRPr>
          </a:p>
          <a:p>
            <a:pPr marL="457200" lvl="0" indent="-457200">
              <a:spcBef>
                <a:spcPct val="20000"/>
              </a:spcBef>
              <a:buClr>
                <a:srgbClr val="FE8637"/>
              </a:buClr>
              <a:buSzPct val="120000"/>
              <a:buFont typeface="Wingdings" pitchFamily="2" charset="2"/>
              <a:buChar char="l"/>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400" b="1" dirty="0" smtClean="0">
                <a:latin typeface="Times New Roman" pitchFamily="18" charset="0"/>
                <a:cs typeface="Times New Roman" pitchFamily="18" charset="0"/>
              </a:rPr>
              <a:t>     The purpose of this study is to investigate </a:t>
            </a:r>
            <a:r>
              <a:rPr lang="en-US" altLang="zh-CN" sz="2400" b="1" dirty="0" smtClean="0">
                <a:solidFill>
                  <a:srgbClr val="FF0000"/>
                </a:solidFill>
                <a:latin typeface="Times New Roman" pitchFamily="18" charset="0"/>
                <a:cs typeface="Times New Roman" pitchFamily="18" charset="0"/>
              </a:rPr>
              <a:t>the overall effectiveness of a creativity course </a:t>
            </a:r>
            <a:r>
              <a:rPr lang="en-US" altLang="zh-CN" sz="2400" b="1" dirty="0" smtClean="0">
                <a:latin typeface="Times New Roman" pitchFamily="18" charset="0"/>
                <a:cs typeface="Times New Roman" pitchFamily="18" charset="0"/>
              </a:rPr>
              <a:t>in developing creative thinking in Chinese university design students.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3070071"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Discussion</a:t>
            </a:r>
            <a:endParaRPr lang="zh-CN" altLang="en-US" sz="3200" b="1" dirty="0">
              <a:solidFill>
                <a:schemeClr val="bg1"/>
              </a:solidFill>
            </a:endParaRPr>
          </a:p>
        </p:txBody>
      </p:sp>
      <p:sp>
        <p:nvSpPr>
          <p:cNvPr id="40" name="内容占位符 2"/>
          <p:cNvSpPr txBox="1">
            <a:spLocks/>
          </p:cNvSpPr>
          <p:nvPr/>
        </p:nvSpPr>
        <p:spPr>
          <a:xfrm>
            <a:off x="457200" y="1124744"/>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200" b="1" dirty="0" smtClean="0">
                <a:latin typeface="Times New Roman" pitchFamily="18" charset="0"/>
                <a:cs typeface="Times New Roman" pitchFamily="18" charset="0"/>
              </a:rPr>
              <a:t>Recommendations</a:t>
            </a:r>
            <a:r>
              <a:rPr lang="zh-CN" altLang="en-US" sz="2200" b="1" dirty="0" smtClean="0">
                <a:latin typeface="Times New Roman" pitchFamily="18" charset="0"/>
                <a:cs typeface="Times New Roman" pitchFamily="18" charset="0"/>
              </a:rPr>
              <a:t>（建议）</a:t>
            </a:r>
            <a:r>
              <a:rPr lang="en-US" altLang="zh-CN" sz="2200" b="1" dirty="0" smtClean="0">
                <a:latin typeface="Times New Roman" pitchFamily="18" charset="0"/>
                <a:cs typeface="Times New Roman" pitchFamily="18" charset="0"/>
              </a:rPr>
              <a:t> :</a:t>
            </a:r>
          </a:p>
          <a:p>
            <a:pPr marL="342900" indent="-342900">
              <a:spcBef>
                <a:spcPct val="20000"/>
              </a:spcBef>
              <a:buClr>
                <a:srgbClr val="FE8637"/>
              </a:buClr>
              <a:buSzPct val="120000"/>
            </a:pPr>
            <a:endParaRPr lang="en-US" altLang="zh-CN" sz="2200" b="1"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   1) </a:t>
            </a:r>
            <a:r>
              <a:rPr lang="zh-CN" altLang="en-US" sz="2400" dirty="0" smtClean="0">
                <a:latin typeface="Times New Roman" pitchFamily="18" charset="0"/>
                <a:cs typeface="Times New Roman" pitchFamily="18" charset="0"/>
              </a:rPr>
              <a:t>对于设计类专业教学中创新能力培养，单独开设课程更能提升学生的能力培养</a:t>
            </a:r>
            <a:endParaRPr lang="en-US" altLang="zh-CN" sz="2400" dirty="0" smtClean="0">
              <a:latin typeface="Times New Roman" pitchFamily="18" charset="0"/>
              <a:cs typeface="Times New Roman" pitchFamily="18" charset="0"/>
            </a:endParaRPr>
          </a:p>
          <a:p>
            <a:pPr marL="342900" indent="-342900">
              <a:spcBef>
                <a:spcPct val="20000"/>
              </a:spcBef>
              <a:buClr>
                <a:srgbClr val="FE8637"/>
              </a:buClr>
              <a:buSzPct val="120000"/>
            </a:pPr>
            <a:endParaRPr lang="en-US" altLang="zh-CN" sz="2400"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smtClean="0">
                <a:latin typeface="Times New Roman" pitchFamily="18" charset="0"/>
                <a:cs typeface="Times New Roman" pitchFamily="18" charset="0"/>
              </a:rPr>
              <a:t>    2)  </a:t>
            </a:r>
            <a:r>
              <a:rPr lang="zh-CN" altLang="en-US" sz="2400" dirty="0" smtClean="0">
                <a:latin typeface="Times New Roman" pitchFamily="18" charset="0"/>
                <a:cs typeface="Times New Roman" pitchFamily="18" charset="0"/>
              </a:rPr>
              <a:t>学生有更多的机会学习创造力技巧和创新思维技能来解决真实问题。</a:t>
            </a:r>
            <a:endParaRPr lang="en-US" altLang="zh-CN" sz="2400" dirty="0" smtClean="0">
              <a:latin typeface="Times New Roman" pitchFamily="18" charset="0"/>
              <a:cs typeface="Times New Roman" pitchFamily="18" charset="0"/>
            </a:endParaRPr>
          </a:p>
          <a:p>
            <a:pPr marL="342900" indent="-342900">
              <a:spcBef>
                <a:spcPct val="20000"/>
              </a:spcBef>
              <a:buClr>
                <a:srgbClr val="FE8637"/>
              </a:buClr>
              <a:buSzPct val="120000"/>
            </a:pPr>
            <a:endParaRPr lang="en-US" altLang="zh-CN" sz="2400" dirty="0" smtClean="0">
              <a:latin typeface="Times New Roman" pitchFamily="18" charset="0"/>
              <a:cs typeface="Times New Roman" pitchFamily="18" charset="0"/>
            </a:endParaRPr>
          </a:p>
          <a:p>
            <a:pPr marL="342900" indent="-342900">
              <a:spcBef>
                <a:spcPct val="20000"/>
              </a:spcBef>
              <a:buClr>
                <a:srgbClr val="FE8637"/>
              </a:buClr>
              <a:buSzPct val="120000"/>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3</a:t>
            </a:r>
            <a:r>
              <a:rPr lang="en-US" altLang="zh-CN" sz="2400" dirty="0">
                <a:latin typeface="Times New Roman" pitchFamily="18" charset="0"/>
                <a:cs typeface="Times New Roman" pitchFamily="18" charset="0"/>
              </a:rPr>
              <a:t>)  </a:t>
            </a:r>
            <a:r>
              <a:rPr lang="zh-CN" altLang="en-US" sz="2400" dirty="0" smtClean="0">
                <a:latin typeface="Times New Roman" pitchFamily="18" charset="0"/>
                <a:cs typeface="Times New Roman" pitchFamily="18" charset="0"/>
              </a:rPr>
              <a:t>应当重视教师在创新思维技能方面的岗前和岗内培养</a:t>
            </a:r>
            <a:endParaRPr lang="en-US" altLang="zh-CN"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071942"/>
            <a:ext cx="9144000" cy="71414"/>
          </a:xfrm>
          <a:prstGeom prst="rect">
            <a:avLst/>
          </a:prstGeom>
          <a:solidFill>
            <a:srgbClr val="FE86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0" y="1643074"/>
            <a:ext cx="9144000" cy="2285992"/>
          </a:xfrm>
          <a:prstGeom prst="rect">
            <a:avLst/>
          </a:prstGeom>
          <a:solidFill>
            <a:srgbClr val="FE86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smtClean="0">
                <a:solidFill>
                  <a:schemeClr val="bg1"/>
                </a:solidFill>
                <a:latin typeface="Times New Roman" pitchFamily="18" charset="0"/>
                <a:cs typeface="Times New Roman" pitchFamily="18" charset="0"/>
              </a:rPr>
              <a:t>Thank You !</a:t>
            </a:r>
            <a:endParaRPr lang="zh-CN" altLang="zh-CN" sz="3600" b="1" dirty="0">
              <a:solidFill>
                <a:schemeClr val="bg1"/>
              </a:solidFill>
              <a:latin typeface="Times New Roman" pitchFamily="18" charset="0"/>
              <a:cs typeface="Times New Roman" pitchFamily="18" charset="0"/>
            </a:endParaRPr>
          </a:p>
        </p:txBody>
      </p:sp>
      <p:sp>
        <p:nvSpPr>
          <p:cNvPr id="10" name="副标题 4"/>
          <p:cNvSpPr>
            <a:spLocks noGrp="1"/>
          </p:cNvSpPr>
          <p:nvPr>
            <p:ph type="subTitle" sz="quarter" idx="1"/>
          </p:nvPr>
        </p:nvSpPr>
        <p:spPr>
          <a:xfrm>
            <a:off x="3600488" y="4857760"/>
            <a:ext cx="6400800" cy="1346200"/>
          </a:xfrm>
        </p:spPr>
        <p:txBody>
          <a:bodyPr/>
          <a:lstStyle/>
          <a:p>
            <a:endParaRPr lang="zh-CN" altLang="en-US" sz="2800" dirty="0" smtClean="0">
              <a:solidFill>
                <a:srgbClr val="FE8637"/>
              </a:solidFill>
              <a:latin typeface="Times New Roman" pitchFamily="18" charset="0"/>
              <a:ea typeface="华文中宋" pitchFamily="2" charset="-122"/>
              <a:cs typeface="Times New Roman" pitchFamily="18" charset="0"/>
            </a:endParaRPr>
          </a:p>
        </p:txBody>
      </p:sp>
      <p:grpSp>
        <p:nvGrpSpPr>
          <p:cNvPr id="2" name="Group 2805"/>
          <p:cNvGrpSpPr>
            <a:grpSpLocks/>
          </p:cNvGrpSpPr>
          <p:nvPr/>
        </p:nvGrpSpPr>
        <p:grpSpPr bwMode="auto">
          <a:xfrm>
            <a:off x="571504" y="4143380"/>
            <a:ext cx="3643306" cy="500066"/>
            <a:chOff x="3120" y="2430"/>
            <a:chExt cx="2304" cy="467"/>
          </a:xfrm>
        </p:grpSpPr>
        <p:sp>
          <p:nvSpPr>
            <p:cNvPr id="13" name="AutoShape 2788"/>
            <p:cNvSpPr>
              <a:spLocks noChangeArrowheads="1"/>
            </p:cNvSpPr>
            <p:nvPr/>
          </p:nvSpPr>
          <p:spPr bwMode="auto">
            <a:xfrm>
              <a:off x="3120"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sp>
          <p:nvSpPr>
            <p:cNvPr id="14" name="AutoShape 2792"/>
            <p:cNvSpPr>
              <a:spLocks noChangeArrowheads="1"/>
            </p:cNvSpPr>
            <p:nvPr/>
          </p:nvSpPr>
          <p:spPr bwMode="auto">
            <a:xfrm>
              <a:off x="3690"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sp>
          <p:nvSpPr>
            <p:cNvPr id="15" name="AutoShape 2793"/>
            <p:cNvSpPr>
              <a:spLocks noChangeArrowheads="1"/>
            </p:cNvSpPr>
            <p:nvPr/>
          </p:nvSpPr>
          <p:spPr bwMode="auto">
            <a:xfrm>
              <a:off x="4247"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sp>
          <p:nvSpPr>
            <p:cNvPr id="16" name="AutoShape 2794"/>
            <p:cNvSpPr>
              <a:spLocks noChangeArrowheads="1"/>
            </p:cNvSpPr>
            <p:nvPr/>
          </p:nvSpPr>
          <p:spPr bwMode="auto">
            <a:xfrm>
              <a:off x="4823" y="2430"/>
              <a:ext cx="601" cy="467"/>
            </a:xfrm>
            <a:prstGeom prst="chevron">
              <a:avLst>
                <a:gd name="adj" fmla="val 32173"/>
              </a:avLst>
            </a:prstGeom>
            <a:solidFill>
              <a:schemeClr val="tx1">
                <a:lumMod val="50000"/>
                <a:lumOff val="50000"/>
                <a:alpha val="99000"/>
              </a:schemeClr>
            </a:solidFill>
            <a:ln w="9525">
              <a:noFill/>
              <a:miter lim="800000"/>
              <a:headEnd/>
              <a:tailEnd/>
            </a:ln>
            <a:effectLst/>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5492209" cy="584775"/>
          </a:xfrm>
          <a:prstGeom prst="rect">
            <a:avLst/>
          </a:prstGeom>
          <a:noFill/>
        </p:spPr>
        <p:txBody>
          <a:bodyPr wrap="none" rtlCol="0">
            <a:spAutoFit/>
          </a:bodyPr>
          <a:lstStyle/>
          <a:p>
            <a:r>
              <a:rPr lang="zh-CN" altLang="en-US" sz="3200" b="1" dirty="0" smtClean="0">
                <a:solidFill>
                  <a:schemeClr val="bg1"/>
                </a:solidFill>
              </a:rPr>
              <a:t>  研究问题 </a:t>
            </a:r>
            <a:r>
              <a:rPr lang="en-US" altLang="zh-CN" sz="2400" b="1" dirty="0" smtClean="0">
                <a:solidFill>
                  <a:schemeClr val="bg1"/>
                </a:solidFill>
              </a:rPr>
              <a:t>Research Question</a:t>
            </a:r>
            <a:endParaRPr lang="zh-CN" altLang="en-US" sz="2400" b="1" dirty="0">
              <a:solidFill>
                <a:schemeClr val="bg1"/>
              </a:solidFill>
            </a:endParaRPr>
          </a:p>
        </p:txBody>
      </p:sp>
      <p:sp>
        <p:nvSpPr>
          <p:cNvPr id="40" name="内容占位符 2"/>
          <p:cNvSpPr txBox="1">
            <a:spLocks/>
          </p:cNvSpPr>
          <p:nvPr/>
        </p:nvSpPr>
        <p:spPr>
          <a:xfrm>
            <a:off x="457200" y="1196752"/>
            <a:ext cx="7931224" cy="5112568"/>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en-US" altLang="zh-CN" sz="2400" b="1" dirty="0" smtClean="0">
                <a:latin typeface="Times New Roman" pitchFamily="18" charset="0"/>
                <a:cs typeface="Times New Roman" pitchFamily="18" charset="0"/>
              </a:rPr>
              <a:t>1. </a:t>
            </a:r>
            <a:r>
              <a:rPr lang="zh-CN" altLang="en-US" sz="2400" b="1" dirty="0" smtClean="0">
                <a:latin typeface="Times New Roman" pitchFamily="18" charset="0"/>
                <a:cs typeface="Times New Roman" pitchFamily="18" charset="0"/>
              </a:rPr>
              <a:t>一个学期的创造性思维培养课程对于学生总体创造力思维的影响</a:t>
            </a:r>
            <a:endParaRPr lang="en-US"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en-US" altLang="zh-CN" sz="2400" b="1" dirty="0" smtClean="0">
                <a:latin typeface="Times New Roman" pitchFamily="18" charset="0"/>
                <a:cs typeface="Times New Roman" pitchFamily="18" charset="0"/>
              </a:rPr>
              <a:t>1.  Can a one-semester creativity training course produce gains in </a:t>
            </a:r>
            <a:r>
              <a:rPr lang="en-US" altLang="zh-CN" sz="2400" b="1" dirty="0" smtClean="0">
                <a:solidFill>
                  <a:srgbClr val="C00000"/>
                </a:solidFill>
                <a:latin typeface="Times New Roman" pitchFamily="18" charset="0"/>
                <a:cs typeface="Times New Roman" pitchFamily="18" charset="0"/>
              </a:rPr>
              <a:t>overall creativity scores </a:t>
            </a:r>
            <a:r>
              <a:rPr lang="en-US" altLang="zh-CN" sz="2400" b="1" dirty="0" smtClean="0">
                <a:latin typeface="Times New Roman" pitchFamily="18" charset="0"/>
                <a:cs typeface="Times New Roman" pitchFamily="18" charset="0"/>
              </a:rPr>
              <a:t>measured by standard tests of creativity in Chinese design students, compared to the scores obtained by students who do not take the course?</a:t>
            </a:r>
          </a:p>
          <a:p>
            <a:pPr marL="342900" lvl="0" indent="-342900">
              <a:spcBef>
                <a:spcPct val="20000"/>
              </a:spcBef>
              <a:buClr>
                <a:srgbClr val="FE8637"/>
              </a:buClr>
              <a:buSzPct val="120000"/>
              <a:buFont typeface="Arial" pitchFamily="34" charset="0"/>
              <a:buChar char="•"/>
            </a:pPr>
            <a:endParaRPr lang="en-US"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0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5492209" cy="584775"/>
          </a:xfrm>
          <a:prstGeom prst="rect">
            <a:avLst/>
          </a:prstGeom>
          <a:noFill/>
        </p:spPr>
        <p:txBody>
          <a:bodyPr wrap="none" rtlCol="0">
            <a:spAutoFit/>
          </a:bodyPr>
          <a:lstStyle/>
          <a:p>
            <a:r>
              <a:rPr lang="zh-CN" altLang="en-US" sz="3200" b="1" dirty="0" smtClean="0">
                <a:solidFill>
                  <a:schemeClr val="bg1"/>
                </a:solidFill>
              </a:rPr>
              <a:t>  研究问题 </a:t>
            </a:r>
            <a:r>
              <a:rPr lang="en-US" altLang="zh-CN" sz="2400" b="1" dirty="0" smtClean="0">
                <a:solidFill>
                  <a:schemeClr val="bg1"/>
                </a:solidFill>
              </a:rPr>
              <a:t>Research Question</a:t>
            </a:r>
            <a:endParaRPr lang="zh-CN" altLang="en-US" sz="2400" b="1" dirty="0">
              <a:solidFill>
                <a:schemeClr val="bg1"/>
              </a:solidFill>
            </a:endParaRPr>
          </a:p>
        </p:txBody>
      </p:sp>
      <p:sp>
        <p:nvSpPr>
          <p:cNvPr id="40" name="内容占位符 2"/>
          <p:cNvSpPr txBox="1">
            <a:spLocks/>
          </p:cNvSpPr>
          <p:nvPr/>
        </p:nvSpPr>
        <p:spPr>
          <a:xfrm>
            <a:off x="457200" y="1484784"/>
            <a:ext cx="7931224" cy="5112568"/>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en-US" altLang="zh-CN" sz="2400" b="1" dirty="0" smtClean="0">
                <a:latin typeface="Times New Roman" pitchFamily="18" charset="0"/>
                <a:cs typeface="Times New Roman" pitchFamily="18" charset="0"/>
              </a:rPr>
              <a:t>2. </a:t>
            </a:r>
            <a:r>
              <a:rPr lang="zh-CN" altLang="en-US" sz="2400" b="1" dirty="0" smtClean="0">
                <a:latin typeface="Times New Roman" pitchFamily="18" charset="0"/>
                <a:cs typeface="Times New Roman" pitchFamily="18" charset="0"/>
              </a:rPr>
              <a:t>一个学期的课程对于学生五大创作力思维维度的影响</a:t>
            </a:r>
            <a:endParaRPr lang="en-US"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400" b="1" dirty="0" smtClean="0">
              <a:latin typeface="Times New Roman" pitchFamily="18" charset="0"/>
              <a:cs typeface="Times New Roman" pitchFamily="18" charset="0"/>
            </a:endParaRPr>
          </a:p>
          <a:p>
            <a:pPr marL="342900" indent="-342900">
              <a:spcBef>
                <a:spcPct val="20000"/>
              </a:spcBef>
              <a:buClr>
                <a:srgbClr val="FE8637"/>
              </a:buClr>
              <a:buSzPct val="120000"/>
              <a:buFont typeface="Arial" pitchFamily="34" charset="0"/>
              <a:buChar char="•"/>
            </a:pPr>
            <a:r>
              <a:rPr lang="en-US" altLang="zh-CN" sz="2400" b="1" dirty="0" smtClean="0">
                <a:latin typeface="Times New Roman" pitchFamily="18" charset="0"/>
                <a:cs typeface="Times New Roman" pitchFamily="18" charset="0"/>
              </a:rPr>
              <a:t>2. Can a one-semester creativity training course improve </a:t>
            </a:r>
            <a:r>
              <a:rPr lang="en-US" altLang="zh-CN" sz="2400" b="1" dirty="0" smtClean="0">
                <a:solidFill>
                  <a:srgbClr val="C00000"/>
                </a:solidFill>
                <a:latin typeface="Times New Roman" pitchFamily="18" charset="0"/>
                <a:cs typeface="Times New Roman" pitchFamily="18" charset="0"/>
              </a:rPr>
              <a:t>fluency, originality, elaboration, abstractness of titles, and resistance to premature closure </a:t>
            </a:r>
            <a:r>
              <a:rPr lang="en-US" altLang="zh-CN" sz="2400" b="1" dirty="0" smtClean="0">
                <a:latin typeface="Times New Roman" pitchFamily="18" charset="0"/>
                <a:cs typeface="Times New Roman" pitchFamily="18" charset="0"/>
              </a:rPr>
              <a:t>scores on the standard tests of creativity in a group of design students, compared to the scores obtained by students who do not take the course?</a:t>
            </a:r>
            <a:endParaRPr lang="zh-CN"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0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2786058"/>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997853" y="2829102"/>
            <a:ext cx="5219699" cy="584775"/>
          </a:xfrm>
          <a:prstGeom prst="rect">
            <a:avLst/>
          </a:prstGeom>
          <a:noFill/>
        </p:spPr>
        <p:txBody>
          <a:bodyPr wrap="none" rtlCol="0">
            <a:spAutoFit/>
          </a:bodyPr>
          <a:lstStyle/>
          <a:p>
            <a:pPr algn="ctr"/>
            <a:r>
              <a:rPr lang="zh-CN" altLang="en-US" sz="3200" b="1" dirty="0" smtClean="0">
                <a:solidFill>
                  <a:schemeClr val="bg1"/>
                </a:solidFill>
              </a:rPr>
              <a:t>  </a:t>
            </a:r>
            <a:r>
              <a:rPr lang="zh-CN" altLang="en-US" sz="3200" b="1" dirty="0">
                <a:solidFill>
                  <a:schemeClr val="bg1"/>
                </a:solidFill>
              </a:rPr>
              <a:t>研</a:t>
            </a:r>
            <a:r>
              <a:rPr lang="zh-CN" altLang="en-US" sz="3200" b="1" dirty="0" smtClean="0">
                <a:solidFill>
                  <a:schemeClr val="bg1"/>
                </a:solidFill>
              </a:rPr>
              <a:t>究方法 </a:t>
            </a:r>
            <a:r>
              <a:rPr lang="en-US" altLang="zh-CN" sz="3200" b="1" dirty="0" smtClean="0">
                <a:solidFill>
                  <a:schemeClr val="bg1"/>
                </a:solidFill>
              </a:rPr>
              <a:t>Methodology</a:t>
            </a:r>
            <a:endParaRPr lang="zh-CN" altLang="en-US" sz="3200" b="1" dirty="0">
              <a:solidFill>
                <a:schemeClr val="bg1"/>
              </a:solidFill>
            </a:endParaRPr>
          </a:p>
        </p:txBody>
      </p:sp>
      <p:sp>
        <p:nvSpPr>
          <p:cNvPr id="40" name="内容占位符 2"/>
          <p:cNvSpPr txBox="1">
            <a:spLocks/>
          </p:cNvSpPr>
          <p:nvPr/>
        </p:nvSpPr>
        <p:spPr>
          <a:xfrm>
            <a:off x="457200" y="1340768"/>
            <a:ext cx="7931224" cy="48737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3578224"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Methodology</a:t>
            </a:r>
            <a:endParaRPr lang="zh-CN" altLang="en-US" sz="3200" b="1" dirty="0">
              <a:solidFill>
                <a:schemeClr val="bg1"/>
              </a:solidFill>
            </a:endParaRPr>
          </a:p>
        </p:txBody>
      </p:sp>
      <p:sp>
        <p:nvSpPr>
          <p:cNvPr id="40" name="内容占位符 2"/>
          <p:cNvSpPr txBox="1">
            <a:spLocks/>
          </p:cNvSpPr>
          <p:nvPr/>
        </p:nvSpPr>
        <p:spPr>
          <a:xfrm>
            <a:off x="457200" y="1340768"/>
            <a:ext cx="7931224" cy="487375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zh-CN" altLang="en-US" sz="2800" b="1" dirty="0" smtClean="0">
                <a:latin typeface="Times New Roman" pitchFamily="18" charset="0"/>
                <a:cs typeface="Times New Roman" pitchFamily="18" charset="0"/>
              </a:rPr>
              <a:t>采用了准实验，前测与后测的设计方案</a:t>
            </a: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en-US" altLang="zh-CN" sz="2800" b="1" dirty="0" smtClean="0">
                <a:latin typeface="Times New Roman" pitchFamily="18" charset="0"/>
                <a:cs typeface="Times New Roman" pitchFamily="18" charset="0"/>
              </a:rPr>
              <a:t>This study uses quasi-experimental, pretest-posttest design.</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800" b="1" dirty="0" smtClean="0"/>
              <a:t>      </a:t>
            </a:r>
            <a:endParaRPr lang="en-US"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9111790"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Methodology — </a:t>
            </a:r>
            <a:r>
              <a:rPr lang="en-US" altLang="zh-CN" sz="2800" b="1" dirty="0" smtClean="0">
                <a:solidFill>
                  <a:schemeClr val="bg1"/>
                </a:solidFill>
              </a:rPr>
              <a:t>Population and Sample</a:t>
            </a:r>
            <a:endParaRPr lang="zh-CN" altLang="en-US" sz="2800" b="1" dirty="0">
              <a:solidFill>
                <a:schemeClr val="bg1"/>
              </a:solidFill>
            </a:endParaRPr>
          </a:p>
        </p:txBody>
      </p:sp>
      <p:sp>
        <p:nvSpPr>
          <p:cNvPr id="40" name="内容占位符 2"/>
          <p:cNvSpPr txBox="1">
            <a:spLocks/>
          </p:cNvSpPr>
          <p:nvPr/>
        </p:nvSpPr>
        <p:spPr>
          <a:xfrm>
            <a:off x="457200" y="908720"/>
            <a:ext cx="7931224" cy="5184576"/>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zh-CN" altLang="en-US" sz="2800" b="1" dirty="0" smtClean="0">
                <a:latin typeface="Times New Roman" pitchFamily="18" charset="0"/>
                <a:cs typeface="Times New Roman" pitchFamily="18" charset="0"/>
              </a:rPr>
              <a:t>研究对象总体 </a:t>
            </a:r>
            <a:r>
              <a:rPr lang="en-US" altLang="zh-CN" sz="2800" b="1" dirty="0" smtClean="0">
                <a:latin typeface="Times New Roman" pitchFamily="18" charset="0"/>
                <a:cs typeface="Times New Roman" pitchFamily="18" charset="0"/>
              </a:rPr>
              <a:t>Population</a:t>
            </a:r>
          </a:p>
          <a:p>
            <a:pPr marL="342900" lvl="0" indent="-342900">
              <a:spcBef>
                <a:spcPct val="20000"/>
              </a:spcBef>
              <a:buClr>
                <a:srgbClr val="FE8637"/>
              </a:buClr>
              <a:buSzPct val="120000"/>
            </a:pPr>
            <a:r>
              <a:rPr lang="en-US" altLang="zh-CN" sz="2400" b="1" dirty="0" smtClean="0">
                <a:latin typeface="Times New Roman" pitchFamily="18" charset="0"/>
                <a:cs typeface="Times New Roman" pitchFamily="18" charset="0"/>
              </a:rPr>
              <a:t>          Design students from a private college in Shanghai,   China.   </a:t>
            </a:r>
          </a:p>
          <a:p>
            <a:pPr marL="800100" lvl="1" indent="-342900">
              <a:spcBef>
                <a:spcPct val="20000"/>
              </a:spcBef>
              <a:buClr>
                <a:srgbClr val="FE8637"/>
              </a:buClr>
              <a:buSzPct val="120000"/>
            </a:pPr>
            <a:endParaRPr lang="en-US"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zh-CN" altLang="en-US" sz="2800" b="1" dirty="0" smtClean="0">
                <a:latin typeface="Times New Roman" pitchFamily="18" charset="0"/>
                <a:cs typeface="Times New Roman" pitchFamily="18" charset="0"/>
              </a:rPr>
              <a:t>便利抽样 </a:t>
            </a:r>
            <a:r>
              <a:rPr lang="en-US" altLang="zh-CN" sz="2800" b="1" dirty="0" smtClean="0">
                <a:latin typeface="Times New Roman" pitchFamily="18" charset="0"/>
                <a:cs typeface="Times New Roman" pitchFamily="18" charset="0"/>
              </a:rPr>
              <a:t>Convenience Sample</a:t>
            </a:r>
          </a:p>
          <a:p>
            <a:pPr marL="342900" lvl="0" indent="-342900">
              <a:spcBef>
                <a:spcPct val="20000"/>
              </a:spcBef>
              <a:buClr>
                <a:srgbClr val="FE8637"/>
              </a:buClr>
              <a:buSzPct val="120000"/>
            </a:pPr>
            <a:r>
              <a:rPr lang="en-US" altLang="zh-CN" sz="2400" b="1" dirty="0" smtClean="0">
                <a:solidFill>
                  <a:srgbClr val="FF0000"/>
                </a:solidFill>
                <a:latin typeface="Times New Roman" pitchFamily="18" charset="0"/>
                <a:cs typeface="Times New Roman" pitchFamily="18" charset="0"/>
              </a:rPr>
              <a:t>          </a:t>
            </a:r>
            <a:endParaRPr lang="zh-CN"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4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0" name="组合 9"/>
          <p:cNvGrpSpPr/>
          <p:nvPr/>
        </p:nvGrpSpPr>
        <p:grpSpPr>
          <a:xfrm>
            <a:off x="899592" y="4293096"/>
            <a:ext cx="7128792" cy="1944216"/>
            <a:chOff x="899592" y="4293096"/>
            <a:chExt cx="7128792" cy="1944216"/>
          </a:xfrm>
        </p:grpSpPr>
        <p:sp>
          <p:nvSpPr>
            <p:cNvPr id="5" name="矩形 4"/>
            <p:cNvSpPr/>
            <p:nvPr/>
          </p:nvSpPr>
          <p:spPr>
            <a:xfrm>
              <a:off x="899592" y="4725144"/>
              <a:ext cx="3024336" cy="864096"/>
            </a:xfrm>
            <a:prstGeom prst="rect">
              <a:avLst/>
            </a:prstGeom>
            <a:no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rgbClr val="FF0000"/>
                  </a:solidFill>
                  <a:latin typeface="Times New Roman" pitchFamily="18" charset="0"/>
                  <a:cs typeface="Times New Roman" pitchFamily="18" charset="0"/>
                </a:rPr>
                <a:t>  2 </a:t>
              </a:r>
              <a:r>
                <a:rPr lang="en-US" altLang="zh-CN" sz="2000" b="1" dirty="0" smtClean="0">
                  <a:solidFill>
                    <a:schemeClr val="tx1"/>
                  </a:solidFill>
                  <a:latin typeface="Times New Roman" pitchFamily="18" charset="0"/>
                  <a:cs typeface="Times New Roman" pitchFamily="18" charset="0"/>
                </a:rPr>
                <a:t>classes were randomly selected from the </a:t>
              </a:r>
              <a:r>
                <a:rPr lang="en-US" altLang="zh-CN" sz="2000" b="1" dirty="0" smtClean="0">
                  <a:solidFill>
                    <a:srgbClr val="FF0000"/>
                  </a:solidFill>
                  <a:latin typeface="Times New Roman" pitchFamily="18" charset="0"/>
                  <a:cs typeface="Times New Roman" pitchFamily="18" charset="0"/>
                </a:rPr>
                <a:t>20</a:t>
              </a:r>
              <a:r>
                <a:rPr lang="en-US" altLang="zh-CN" sz="2000" b="1" dirty="0" smtClean="0">
                  <a:solidFill>
                    <a:schemeClr val="tx1"/>
                  </a:solidFill>
                  <a:latin typeface="Times New Roman" pitchFamily="18" charset="0"/>
                  <a:cs typeface="Times New Roman" pitchFamily="18" charset="0"/>
                </a:rPr>
                <a:t> freshmen classes.</a:t>
              </a:r>
              <a:endParaRPr lang="zh-CN" altLang="en-US" sz="2000" b="1" dirty="0" smtClean="0">
                <a:solidFill>
                  <a:schemeClr val="tx1"/>
                </a:solidFill>
                <a:latin typeface="Times New Roman" pitchFamily="18" charset="0"/>
                <a:cs typeface="Times New Roman" pitchFamily="18" charset="0"/>
              </a:endParaRPr>
            </a:p>
          </p:txBody>
        </p:sp>
        <p:sp>
          <p:nvSpPr>
            <p:cNvPr id="6" name="矩形 5"/>
            <p:cNvSpPr/>
            <p:nvPr/>
          </p:nvSpPr>
          <p:spPr>
            <a:xfrm>
              <a:off x="5004048" y="4293096"/>
              <a:ext cx="3024336" cy="864096"/>
            </a:xfrm>
            <a:prstGeom prst="rect">
              <a:avLst/>
            </a:prstGeom>
            <a:no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rgbClr val="FF0000"/>
                  </a:solidFill>
                  <a:latin typeface="Times New Roman" pitchFamily="18" charset="0"/>
                  <a:cs typeface="Times New Roman" pitchFamily="18" charset="0"/>
                </a:rPr>
                <a:t> 31 </a:t>
              </a:r>
              <a:r>
                <a:rPr lang="en-US" altLang="zh-CN" sz="2000" b="1" dirty="0" smtClean="0">
                  <a:solidFill>
                    <a:schemeClr val="tx1"/>
                  </a:solidFill>
                  <a:latin typeface="Times New Roman" pitchFamily="18" charset="0"/>
                  <a:cs typeface="Times New Roman" pitchFamily="18" charset="0"/>
                </a:rPr>
                <a:t>design students in the treatment group</a:t>
              </a:r>
              <a:endParaRPr lang="zh-CN" altLang="en-US" sz="2000" b="1" dirty="0" smtClean="0">
                <a:solidFill>
                  <a:schemeClr val="tx1"/>
                </a:solidFill>
                <a:latin typeface="Times New Roman" pitchFamily="18" charset="0"/>
                <a:cs typeface="Times New Roman" pitchFamily="18" charset="0"/>
              </a:endParaRPr>
            </a:p>
          </p:txBody>
        </p:sp>
        <p:sp>
          <p:nvSpPr>
            <p:cNvPr id="7" name="矩形 6"/>
            <p:cNvSpPr/>
            <p:nvPr/>
          </p:nvSpPr>
          <p:spPr>
            <a:xfrm>
              <a:off x="5004048" y="5373216"/>
              <a:ext cx="3024336" cy="864096"/>
            </a:xfrm>
            <a:prstGeom prst="rect">
              <a:avLst/>
            </a:prstGeom>
            <a:noFill/>
            <a:ln>
              <a:solidFill>
                <a:srgbClr val="F5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tx1"/>
                  </a:solidFill>
                  <a:latin typeface="Times New Roman" pitchFamily="18" charset="0"/>
                  <a:cs typeface="Times New Roman" pitchFamily="18" charset="0"/>
                </a:rPr>
                <a:t> </a:t>
              </a:r>
              <a:r>
                <a:rPr lang="en-US" altLang="zh-CN" sz="2000" b="1" dirty="0" smtClean="0">
                  <a:solidFill>
                    <a:srgbClr val="FF0000"/>
                  </a:solidFill>
                  <a:latin typeface="Times New Roman" pitchFamily="18" charset="0"/>
                  <a:cs typeface="Times New Roman" pitchFamily="18" charset="0"/>
                </a:rPr>
                <a:t>31</a:t>
              </a:r>
              <a:r>
                <a:rPr lang="en-US" altLang="zh-CN" sz="2000" b="1" dirty="0" smtClean="0">
                  <a:solidFill>
                    <a:schemeClr val="tx1"/>
                  </a:solidFill>
                  <a:latin typeface="Times New Roman" pitchFamily="18" charset="0"/>
                  <a:cs typeface="Times New Roman" pitchFamily="18" charset="0"/>
                </a:rPr>
                <a:t> students in control group</a:t>
              </a:r>
              <a:endParaRPr lang="zh-CN" altLang="en-US" sz="2000" b="1" dirty="0" smtClean="0">
                <a:solidFill>
                  <a:schemeClr val="tx1"/>
                </a:solidFill>
                <a:latin typeface="Times New Roman" pitchFamily="18" charset="0"/>
                <a:cs typeface="Times New Roman" pitchFamily="18" charset="0"/>
              </a:endParaRPr>
            </a:p>
          </p:txBody>
        </p:sp>
        <p:sp>
          <p:nvSpPr>
            <p:cNvPr id="8" name="右箭头 7"/>
            <p:cNvSpPr/>
            <p:nvPr/>
          </p:nvSpPr>
          <p:spPr>
            <a:xfrm rot="1347500">
              <a:off x="3989759" y="5465221"/>
              <a:ext cx="887235" cy="143814"/>
            </a:xfrm>
            <a:prstGeom prst="rightArrow">
              <a:avLst>
                <a:gd name="adj1" fmla="val 50000"/>
                <a:gd name="adj2" fmla="val 47292"/>
              </a:avLst>
            </a:prstGeom>
            <a:no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20484365">
              <a:off x="3995936" y="4869160"/>
              <a:ext cx="887235" cy="143814"/>
            </a:xfrm>
            <a:prstGeom prst="rightArrow">
              <a:avLst>
                <a:gd name="adj1" fmla="val 50000"/>
                <a:gd name="adj2" fmla="val 47292"/>
              </a:avLst>
            </a:prstGeom>
            <a:no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1406" y="571480"/>
            <a:ext cx="9072594" cy="857256"/>
          </a:xfrm>
          <a:prstGeom prst="rect">
            <a:avLst/>
          </a:prstGeom>
          <a:gradFill>
            <a:gsLst>
              <a:gs pos="88000">
                <a:srgbClr val="FE8637"/>
              </a:gs>
              <a:gs pos="100000">
                <a:schemeClr val="tx2">
                  <a:lumMod val="60000"/>
                  <a:lumOff val="4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TextBox 53"/>
          <p:cNvSpPr txBox="1"/>
          <p:nvPr/>
        </p:nvSpPr>
        <p:spPr>
          <a:xfrm>
            <a:off x="-163099" y="772523"/>
            <a:ext cx="9111790" cy="584775"/>
          </a:xfrm>
          <a:prstGeom prst="rect">
            <a:avLst/>
          </a:prstGeom>
          <a:noFill/>
        </p:spPr>
        <p:txBody>
          <a:bodyPr wrap="none" rtlCol="0">
            <a:spAutoFit/>
          </a:bodyPr>
          <a:lstStyle/>
          <a:p>
            <a:r>
              <a:rPr lang="zh-CN" altLang="en-US" sz="3200" b="1" dirty="0" smtClean="0">
                <a:solidFill>
                  <a:schemeClr val="bg1"/>
                </a:solidFill>
              </a:rPr>
              <a:t>   </a:t>
            </a:r>
            <a:r>
              <a:rPr lang="en-US" altLang="zh-CN" sz="3200" b="1" dirty="0" smtClean="0">
                <a:solidFill>
                  <a:schemeClr val="bg1"/>
                </a:solidFill>
              </a:rPr>
              <a:t>Methodology — </a:t>
            </a:r>
            <a:r>
              <a:rPr lang="en-US" altLang="zh-CN" sz="2800" b="1" dirty="0" smtClean="0">
                <a:solidFill>
                  <a:schemeClr val="bg1"/>
                </a:solidFill>
              </a:rPr>
              <a:t>Population and Sample</a:t>
            </a:r>
            <a:endParaRPr lang="zh-CN" altLang="en-US" sz="2800" b="1" dirty="0">
              <a:solidFill>
                <a:schemeClr val="bg1"/>
              </a:solidFill>
            </a:endParaRPr>
          </a:p>
        </p:txBody>
      </p:sp>
      <p:sp>
        <p:nvSpPr>
          <p:cNvPr id="40" name="内容占位符 2"/>
          <p:cNvSpPr txBox="1">
            <a:spLocks/>
          </p:cNvSpPr>
          <p:nvPr/>
        </p:nvSpPr>
        <p:spPr>
          <a:xfrm>
            <a:off x="457200" y="908720"/>
            <a:ext cx="8686800" cy="5328592"/>
          </a:xfrm>
          <a:prstGeom prst="rect">
            <a:avLst/>
          </a:prstGeom>
        </p:spPr>
        <p:txBody>
          <a:bodyPr>
            <a:normAutofit/>
          </a:bodyPr>
          <a:lstStyle/>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r>
              <a:rPr lang="en-US" altLang="zh-CN" sz="2800" b="1" dirty="0" smtClean="0">
                <a:latin typeface="Times New Roman" pitchFamily="18" charset="0"/>
                <a:cs typeface="Times New Roman" pitchFamily="18" charset="0"/>
              </a:rPr>
              <a:t>Background Characteristics of the Study Samples</a:t>
            </a:r>
          </a:p>
          <a:p>
            <a:pPr marL="342900" lvl="0" indent="-342900">
              <a:spcBef>
                <a:spcPct val="20000"/>
              </a:spcBef>
              <a:buClr>
                <a:srgbClr val="FE8637"/>
              </a:buClr>
              <a:buSzPct val="120000"/>
            </a:pPr>
            <a:r>
              <a:rPr lang="en-US" altLang="zh-CN" sz="2400" b="1" dirty="0" smtClean="0">
                <a:latin typeface="Times New Roman" pitchFamily="18" charset="0"/>
                <a:cs typeface="Times New Roman" pitchFamily="18" charset="0"/>
              </a:rPr>
              <a:t>          </a:t>
            </a:r>
            <a:r>
              <a:rPr lang="en-US" altLang="zh-CN" sz="2400" b="1" dirty="0" smtClean="0">
                <a:solidFill>
                  <a:srgbClr val="FF0000"/>
                </a:solidFill>
                <a:latin typeface="Times New Roman" pitchFamily="18" charset="0"/>
                <a:cs typeface="Times New Roman" pitchFamily="18" charset="0"/>
              </a:rPr>
              <a:t>          </a:t>
            </a:r>
            <a:endParaRPr lang="zh-CN" altLang="zh-CN" sz="2400" b="1" dirty="0" smtClean="0">
              <a:latin typeface="Times New Roman" pitchFamily="18" charset="0"/>
              <a:cs typeface="Times New Roman" pitchFamily="18" charset="0"/>
            </a:endParaRPr>
          </a:p>
          <a:p>
            <a:pPr marL="342900" lvl="0" indent="-342900">
              <a:spcBef>
                <a:spcPct val="20000"/>
              </a:spcBef>
              <a:buClr>
                <a:srgbClr val="FE8637"/>
              </a:buClr>
              <a:buSzPct val="120000"/>
            </a:pPr>
            <a:r>
              <a:rPr lang="en-US" altLang="zh-CN" sz="2400" b="1" dirty="0" smtClean="0">
                <a:latin typeface="Times New Roman" pitchFamily="18" charset="0"/>
                <a:cs typeface="Times New Roman" pitchFamily="18" charset="0"/>
              </a:rPr>
              <a:t> </a:t>
            </a: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342900" lvl="0" indent="-342900">
              <a:spcBef>
                <a:spcPct val="20000"/>
              </a:spcBef>
              <a:buClr>
                <a:srgbClr val="FE8637"/>
              </a:buClr>
              <a:buSzPct val="120000"/>
              <a:buFont typeface="Arial" pitchFamily="34" charset="0"/>
              <a:buChar char="•"/>
            </a:pPr>
            <a:endParaRPr lang="en-US" altLang="zh-CN" sz="2800" b="1" dirty="0" smtClean="0">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zh-CN" sz="25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1" name="表格 10"/>
          <p:cNvGraphicFramePr>
            <a:graphicFrameLocks noGrp="1"/>
          </p:cNvGraphicFramePr>
          <p:nvPr>
            <p:extLst>
              <p:ext uri="{D42A27DB-BD31-4B8C-83A1-F6EECF244321}">
                <p14:modId xmlns:p14="http://schemas.microsoft.com/office/powerpoint/2010/main" val="3060094236"/>
              </p:ext>
            </p:extLst>
          </p:nvPr>
        </p:nvGraphicFramePr>
        <p:xfrm>
          <a:off x="1187624" y="2924944"/>
          <a:ext cx="6895216" cy="1872349"/>
        </p:xfrm>
        <a:graphic>
          <a:graphicData uri="http://schemas.openxmlformats.org/drawingml/2006/table">
            <a:tbl>
              <a:tblPr firstRow="1" bandRow="1">
                <a:tableStyleId>{F5AB1C69-6EDB-4FF4-983F-18BD219EF322}</a:tableStyleId>
              </a:tblPr>
              <a:tblGrid>
                <a:gridCol w="1656184"/>
                <a:gridCol w="1491010"/>
                <a:gridCol w="1874011"/>
                <a:gridCol w="1874011"/>
              </a:tblGrid>
              <a:tr h="409309">
                <a:tc>
                  <a:txBody>
                    <a:bodyPr/>
                    <a:lstStyle/>
                    <a:p>
                      <a:pPr algn="ctr"/>
                      <a:r>
                        <a:rPr lang="en-US" altLang="zh-CN" dirty="0" smtClean="0"/>
                        <a:t>Group</a:t>
                      </a:r>
                      <a:endParaRPr lang="zh-CN" altLang="en-US" dirty="0"/>
                    </a:p>
                  </a:txBody>
                  <a:tcPr>
                    <a:solidFill>
                      <a:srgbClr val="FE8637"/>
                    </a:solidFill>
                  </a:tcPr>
                </a:tc>
                <a:tc>
                  <a:txBody>
                    <a:bodyPr/>
                    <a:lstStyle/>
                    <a:p>
                      <a:pPr algn="ctr"/>
                      <a:r>
                        <a:rPr lang="en-US" altLang="zh-CN" dirty="0" smtClean="0"/>
                        <a:t>Female</a:t>
                      </a:r>
                      <a:endParaRPr lang="zh-CN" altLang="en-US" dirty="0"/>
                    </a:p>
                  </a:txBody>
                  <a:tcPr>
                    <a:solidFill>
                      <a:srgbClr val="FE8637"/>
                    </a:solidFill>
                  </a:tcPr>
                </a:tc>
                <a:tc>
                  <a:txBody>
                    <a:bodyPr/>
                    <a:lstStyle/>
                    <a:p>
                      <a:pPr algn="ctr"/>
                      <a:r>
                        <a:rPr lang="en-US" altLang="zh-CN" dirty="0" smtClean="0"/>
                        <a:t>Male</a:t>
                      </a:r>
                      <a:endParaRPr lang="zh-CN" altLang="en-US" dirty="0"/>
                    </a:p>
                  </a:txBody>
                  <a:tcPr>
                    <a:solidFill>
                      <a:srgbClr val="FE8637"/>
                    </a:solidFill>
                  </a:tcPr>
                </a:tc>
                <a:tc>
                  <a:txBody>
                    <a:bodyPr/>
                    <a:lstStyle/>
                    <a:p>
                      <a:pPr algn="ctr"/>
                      <a:r>
                        <a:rPr lang="en-US" altLang="zh-CN" dirty="0" smtClean="0"/>
                        <a:t>Average Age</a:t>
                      </a:r>
                      <a:endParaRPr lang="zh-CN" altLang="en-US" dirty="0"/>
                    </a:p>
                  </a:txBody>
                  <a:tcPr>
                    <a:solidFill>
                      <a:srgbClr val="FE8637"/>
                    </a:solidFill>
                  </a:tcPr>
                </a:tc>
              </a:tr>
              <a:tr h="659442">
                <a:tc>
                  <a:txBody>
                    <a:bodyPr/>
                    <a:lstStyle/>
                    <a:p>
                      <a:pPr algn="ctr">
                        <a:spcAft>
                          <a:spcPts val="0"/>
                        </a:spcAft>
                      </a:pPr>
                      <a:r>
                        <a:rPr lang="en-US" sz="1600" b="0" kern="100" dirty="0">
                          <a:latin typeface="Times New Roman"/>
                          <a:ea typeface="宋体"/>
                          <a:cs typeface="Times New Roman"/>
                        </a:rPr>
                        <a:t>Control </a:t>
                      </a:r>
                      <a:r>
                        <a:rPr lang="en-US" sz="1600" b="0" kern="100" dirty="0" smtClean="0">
                          <a:latin typeface="Times New Roman"/>
                          <a:ea typeface="宋体"/>
                          <a:cs typeface="Times New Roman"/>
                        </a:rPr>
                        <a:t>Group</a:t>
                      </a:r>
                    </a:p>
                    <a:p>
                      <a:pPr algn="ctr">
                        <a:spcAft>
                          <a:spcPts val="0"/>
                        </a:spcAft>
                      </a:pPr>
                      <a:r>
                        <a:rPr lang="zh-CN" altLang="en-US" sz="1600" b="0" kern="100" dirty="0" smtClean="0">
                          <a:latin typeface="+mn-ea"/>
                          <a:ea typeface="+mn-ea"/>
                          <a:cs typeface="Times New Roman"/>
                        </a:rPr>
                        <a:t>控制组</a:t>
                      </a:r>
                      <a:endParaRPr lang="en-US" sz="1600" b="0" kern="100" dirty="0" smtClean="0">
                        <a:latin typeface="+mn-ea"/>
                        <a:ea typeface="+mn-ea"/>
                        <a:cs typeface="Times New Roman"/>
                      </a:endParaRPr>
                    </a:p>
                    <a:p>
                      <a:pPr algn="ctr">
                        <a:spcAft>
                          <a:spcPts val="0"/>
                        </a:spcAft>
                      </a:pPr>
                      <a:r>
                        <a:rPr lang="en-US" altLang="zh-CN" sz="1600" b="0" kern="100" dirty="0" smtClean="0">
                          <a:latin typeface="Times New Roman"/>
                          <a:ea typeface="宋体"/>
                          <a:cs typeface="Times New Roman"/>
                        </a:rPr>
                        <a:t>(n=31)</a:t>
                      </a:r>
                      <a:endParaRPr lang="zh-CN" sz="1600" b="0" kern="100" dirty="0">
                        <a:latin typeface="Calibri"/>
                        <a:ea typeface="宋体"/>
                        <a:cs typeface="Times New Roman"/>
                      </a:endParaRPr>
                    </a:p>
                  </a:txBody>
                  <a:tcPr marL="68580" marR="68580" marT="0" marB="0" anchor="ctr"/>
                </a:tc>
                <a:tc>
                  <a:txBody>
                    <a:bodyPr/>
                    <a:lstStyle/>
                    <a:p>
                      <a:pPr algn="ctr">
                        <a:spcAft>
                          <a:spcPts val="0"/>
                        </a:spcAft>
                      </a:pPr>
                      <a:r>
                        <a:rPr lang="en-US" altLang="zh-CN" sz="2000" kern="100" dirty="0" smtClean="0">
                          <a:latin typeface="Calibri"/>
                          <a:ea typeface="宋体"/>
                          <a:cs typeface="Times New Roman"/>
                        </a:rPr>
                        <a:t>20</a:t>
                      </a:r>
                      <a:endParaRPr lang="zh-CN" sz="2000" kern="100" dirty="0">
                        <a:latin typeface="Calibri"/>
                        <a:ea typeface="宋体"/>
                        <a:cs typeface="Times New Roman"/>
                      </a:endParaRPr>
                    </a:p>
                  </a:txBody>
                  <a:tcPr marL="68580" marR="68580" marT="0" marB="0" anchor="ctr"/>
                </a:tc>
                <a:tc>
                  <a:txBody>
                    <a:bodyPr/>
                    <a:lstStyle/>
                    <a:p>
                      <a:pPr algn="ctr">
                        <a:spcAft>
                          <a:spcPts val="0"/>
                        </a:spcAft>
                      </a:pPr>
                      <a:r>
                        <a:rPr lang="en-US" altLang="zh-CN" sz="2000" kern="100" dirty="0" smtClean="0">
                          <a:latin typeface="Calibri"/>
                          <a:ea typeface="宋体"/>
                          <a:cs typeface="Times New Roman"/>
                        </a:rPr>
                        <a:t>24</a:t>
                      </a:r>
                      <a:endParaRPr lang="zh-CN" sz="2000" kern="100" dirty="0">
                        <a:latin typeface="Calibri"/>
                        <a:ea typeface="宋体"/>
                        <a:cs typeface="Times New Roman"/>
                      </a:endParaRPr>
                    </a:p>
                  </a:txBody>
                  <a:tcPr marL="68580" marR="68580" marT="0" marB="0" anchor="ctr"/>
                </a:tc>
                <a:tc>
                  <a:txBody>
                    <a:bodyPr/>
                    <a:lstStyle/>
                    <a:p>
                      <a:pPr algn="ctr">
                        <a:spcAft>
                          <a:spcPts val="0"/>
                        </a:spcAft>
                      </a:pPr>
                      <a:r>
                        <a:rPr lang="en-US" altLang="zh-CN" sz="2000" kern="100" dirty="0" smtClean="0">
                          <a:latin typeface="Calibri"/>
                          <a:ea typeface="宋体"/>
                          <a:cs typeface="Times New Roman"/>
                        </a:rPr>
                        <a:t>18.77</a:t>
                      </a:r>
                      <a:endParaRPr lang="zh-CN" sz="2000" kern="100" dirty="0">
                        <a:latin typeface="Calibri"/>
                        <a:ea typeface="宋体"/>
                        <a:cs typeface="Times New Roman"/>
                      </a:endParaRPr>
                    </a:p>
                  </a:txBody>
                  <a:tcPr marL="68580" marR="68580" marT="0" marB="0" anchor="ctr"/>
                </a:tc>
              </a:tr>
              <a:tr h="659442">
                <a:tc>
                  <a:txBody>
                    <a:bodyPr/>
                    <a:lstStyle/>
                    <a:p>
                      <a:pPr algn="ctr">
                        <a:spcAft>
                          <a:spcPts val="0"/>
                        </a:spcAft>
                      </a:pPr>
                      <a:r>
                        <a:rPr lang="en-US" sz="1600" b="0" kern="100" dirty="0" smtClean="0">
                          <a:latin typeface="Times New Roman"/>
                          <a:ea typeface="宋体"/>
                          <a:cs typeface="Times New Roman"/>
                        </a:rPr>
                        <a:t>Treatment </a:t>
                      </a:r>
                      <a:r>
                        <a:rPr lang="en-US" sz="1600" b="0" kern="100" dirty="0" smtClean="0">
                          <a:latin typeface="Times New Roman"/>
                          <a:ea typeface="宋体"/>
                          <a:cs typeface="Times New Roman"/>
                        </a:rPr>
                        <a:t>Group</a:t>
                      </a:r>
                    </a:p>
                    <a:p>
                      <a:pPr marL="0" algn="ctr" defTabSz="914400" rtl="0" eaLnBrk="1" latinLnBrk="0" hangingPunct="1">
                        <a:spcAft>
                          <a:spcPts val="0"/>
                        </a:spcAft>
                      </a:pPr>
                      <a:r>
                        <a:rPr lang="zh-CN" altLang="en-US" sz="1600" b="0" kern="100" dirty="0" smtClean="0">
                          <a:solidFill>
                            <a:schemeClr val="dk1"/>
                          </a:solidFill>
                          <a:latin typeface="+mn-ea"/>
                          <a:ea typeface="+mn-ea"/>
                          <a:cs typeface="Times New Roman"/>
                        </a:rPr>
                        <a:t>实验组</a:t>
                      </a:r>
                      <a:endParaRPr lang="en-US" sz="1600" b="0" kern="100" dirty="0" smtClean="0">
                        <a:solidFill>
                          <a:schemeClr val="dk1"/>
                        </a:solidFill>
                        <a:latin typeface="+mn-ea"/>
                        <a:ea typeface="+mn-ea"/>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kern="100" dirty="0" smtClean="0">
                          <a:latin typeface="Times New Roman"/>
                          <a:ea typeface="宋体"/>
                          <a:cs typeface="Times New Roman"/>
                        </a:rPr>
                        <a:t>(n=31)</a:t>
                      </a:r>
                      <a:endParaRPr lang="zh-CN" sz="1600" b="0" kern="100" dirty="0">
                        <a:latin typeface="Calibri"/>
                        <a:ea typeface="宋体"/>
                        <a:cs typeface="Times New Roman"/>
                      </a:endParaRPr>
                    </a:p>
                  </a:txBody>
                  <a:tcPr marL="68580" marR="68580" marT="0" marB="0" anchor="ctr"/>
                </a:tc>
                <a:tc>
                  <a:txBody>
                    <a:bodyPr/>
                    <a:lstStyle/>
                    <a:p>
                      <a:pPr algn="ctr">
                        <a:spcAft>
                          <a:spcPts val="0"/>
                        </a:spcAft>
                      </a:pPr>
                      <a:r>
                        <a:rPr lang="en-US" altLang="zh-CN" sz="2000" kern="100" dirty="0" smtClean="0">
                          <a:latin typeface="Calibri"/>
                          <a:ea typeface="宋体"/>
                          <a:cs typeface="Times New Roman"/>
                        </a:rPr>
                        <a:t>11</a:t>
                      </a:r>
                      <a:endParaRPr lang="zh-CN" sz="2000" kern="100" dirty="0">
                        <a:latin typeface="Calibri"/>
                        <a:ea typeface="宋体"/>
                        <a:cs typeface="Times New Roman"/>
                      </a:endParaRPr>
                    </a:p>
                  </a:txBody>
                  <a:tcPr marL="68580" marR="68580" marT="0" marB="0" anchor="ctr"/>
                </a:tc>
                <a:tc>
                  <a:txBody>
                    <a:bodyPr/>
                    <a:lstStyle/>
                    <a:p>
                      <a:pPr algn="ctr">
                        <a:spcAft>
                          <a:spcPts val="0"/>
                        </a:spcAft>
                      </a:pPr>
                      <a:r>
                        <a:rPr lang="en-US" altLang="zh-CN" sz="2000" kern="100" dirty="0" smtClean="0">
                          <a:latin typeface="Calibri"/>
                          <a:ea typeface="宋体"/>
                          <a:cs typeface="Times New Roman"/>
                        </a:rPr>
                        <a:t>7</a:t>
                      </a:r>
                      <a:endParaRPr lang="zh-CN" sz="2000" kern="100" dirty="0">
                        <a:latin typeface="Calibri"/>
                        <a:ea typeface="宋体"/>
                        <a:cs typeface="Times New Roman"/>
                      </a:endParaRPr>
                    </a:p>
                  </a:txBody>
                  <a:tcPr marL="68580" marR="68580" marT="0" marB="0" anchor="ctr"/>
                </a:tc>
                <a:tc>
                  <a:txBody>
                    <a:bodyPr/>
                    <a:lstStyle/>
                    <a:p>
                      <a:pPr algn="ctr">
                        <a:spcAft>
                          <a:spcPts val="0"/>
                        </a:spcAft>
                      </a:pPr>
                      <a:r>
                        <a:rPr lang="en-US" altLang="zh-CN" sz="2000" kern="100" dirty="0" smtClean="0">
                          <a:latin typeface="Calibri"/>
                          <a:ea typeface="宋体"/>
                          <a:cs typeface="Times New Roman"/>
                        </a:rPr>
                        <a:t>18.71</a:t>
                      </a:r>
                      <a:endParaRPr lang="zh-CN" sz="2000" kern="100" dirty="0">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125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2052</TotalTime>
  <Words>2208</Words>
  <Application>Microsoft Office PowerPoint</Application>
  <PresentationFormat>全屏显示(4:3)</PresentationFormat>
  <Paragraphs>540</Paragraphs>
  <Slides>31</Slides>
  <Notes>25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31</vt:i4>
      </vt:variant>
    </vt:vector>
  </HeadingPairs>
  <TitlesOfParts>
    <vt:vector size="41" baseType="lpstr">
      <vt:lpstr>Arial</vt:lpstr>
      <vt:lpstr>宋体</vt:lpstr>
      <vt:lpstr>Verdana</vt:lpstr>
      <vt:lpstr>华文中宋</vt:lpstr>
      <vt:lpstr>Calibri</vt:lpstr>
      <vt:lpstr>微软雅黑</vt:lpstr>
      <vt:lpstr>Wingdings</vt:lpstr>
      <vt:lpstr>Times New Roman</vt:lpstr>
      <vt:lpstr>Office 主题</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zhangsir</dc:creator>
  <cp:lastModifiedBy>John</cp:lastModifiedBy>
  <cp:revision>339</cp:revision>
  <dcterms:modified xsi:type="dcterms:W3CDTF">2018-10-24T03:10:19Z</dcterms:modified>
</cp:coreProperties>
</file>