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98" r:id="rId3"/>
    <p:sldId id="299" r:id="rId4"/>
    <p:sldId id="300" r:id="rId5"/>
    <p:sldId id="302" r:id="rId6"/>
    <p:sldId id="303" r:id="rId7"/>
    <p:sldId id="297" r:id="rId8"/>
    <p:sldId id="301" r:id="rId9"/>
    <p:sldId id="257" r:id="rId10"/>
    <p:sldId id="258" r:id="rId11"/>
    <p:sldId id="259" r:id="rId12"/>
    <p:sldId id="260" r:id="rId13"/>
    <p:sldId id="261" r:id="rId14"/>
    <p:sldId id="277" r:id="rId15"/>
    <p:sldId id="278" r:id="rId16"/>
    <p:sldId id="262" r:id="rId17"/>
    <p:sldId id="264" r:id="rId18"/>
    <p:sldId id="279" r:id="rId19"/>
    <p:sldId id="265" r:id="rId20"/>
    <p:sldId id="275" r:id="rId21"/>
    <p:sldId id="276" r:id="rId22"/>
    <p:sldId id="266" r:id="rId23"/>
    <p:sldId id="267" r:id="rId24"/>
    <p:sldId id="281" r:id="rId25"/>
    <p:sldId id="282" r:id="rId26"/>
    <p:sldId id="283" r:id="rId27"/>
    <p:sldId id="284" r:id="rId28"/>
    <p:sldId id="285" r:id="rId29"/>
    <p:sldId id="286" r:id="rId30"/>
    <p:sldId id="287" r:id="rId31"/>
    <p:sldId id="290" r:id="rId32"/>
    <p:sldId id="291" r:id="rId33"/>
    <p:sldId id="292" r:id="rId34"/>
    <p:sldId id="296" r:id="rId35"/>
    <p:sldId id="293" r:id="rId36"/>
    <p:sldId id="294" r:id="rId37"/>
    <p:sldId id="268" r:id="rId38"/>
  </p:sldIdLst>
  <p:sldSz cx="9144000" cy="6858000" type="screen4x3"/>
  <p:notesSz cx="6858000" cy="9144000"/>
  <p:defaultTextStyle>
    <a:defPPr>
      <a:defRPr lang="zh-CN"/>
    </a:defPPr>
    <a:lvl1pPr algn="l" rtl="0" fontAlgn="base">
      <a:spcBef>
        <a:spcPct val="0"/>
      </a:spcBef>
      <a:spcAft>
        <a:spcPct val="0"/>
      </a:spcAft>
      <a:defRPr sz="2400" kern="1200">
        <a:solidFill>
          <a:schemeClr val="tx1"/>
        </a:solidFill>
        <a:latin typeface="Arial" charset="0"/>
        <a:ea typeface="宋体" pitchFamily="2" charset="-122"/>
        <a:cs typeface="+mn-cs"/>
      </a:defRPr>
    </a:lvl1pPr>
    <a:lvl2pPr marL="457200" algn="l" rtl="0" fontAlgn="base">
      <a:spcBef>
        <a:spcPct val="0"/>
      </a:spcBef>
      <a:spcAft>
        <a:spcPct val="0"/>
      </a:spcAft>
      <a:defRPr sz="2400" kern="1200">
        <a:solidFill>
          <a:schemeClr val="tx1"/>
        </a:solidFill>
        <a:latin typeface="Arial" charset="0"/>
        <a:ea typeface="宋体" pitchFamily="2" charset="-122"/>
        <a:cs typeface="+mn-cs"/>
      </a:defRPr>
    </a:lvl2pPr>
    <a:lvl3pPr marL="914400" algn="l" rtl="0" fontAlgn="base">
      <a:spcBef>
        <a:spcPct val="0"/>
      </a:spcBef>
      <a:spcAft>
        <a:spcPct val="0"/>
      </a:spcAft>
      <a:defRPr sz="2400" kern="1200">
        <a:solidFill>
          <a:schemeClr val="tx1"/>
        </a:solidFill>
        <a:latin typeface="Arial" charset="0"/>
        <a:ea typeface="宋体" pitchFamily="2" charset="-122"/>
        <a:cs typeface="+mn-cs"/>
      </a:defRPr>
    </a:lvl3pPr>
    <a:lvl4pPr marL="1371600" algn="l" rtl="0" fontAlgn="base">
      <a:spcBef>
        <a:spcPct val="0"/>
      </a:spcBef>
      <a:spcAft>
        <a:spcPct val="0"/>
      </a:spcAft>
      <a:defRPr sz="2400" kern="1200">
        <a:solidFill>
          <a:schemeClr val="tx1"/>
        </a:solidFill>
        <a:latin typeface="Arial" charset="0"/>
        <a:ea typeface="宋体" pitchFamily="2" charset="-122"/>
        <a:cs typeface="+mn-cs"/>
      </a:defRPr>
    </a:lvl4pPr>
    <a:lvl5pPr marL="1828800" algn="l" rtl="0" fontAlgn="base">
      <a:spcBef>
        <a:spcPct val="0"/>
      </a:spcBef>
      <a:spcAft>
        <a:spcPct val="0"/>
      </a:spcAft>
      <a:defRPr sz="2400" kern="1200">
        <a:solidFill>
          <a:schemeClr val="tx1"/>
        </a:solidFill>
        <a:latin typeface="Arial" charset="0"/>
        <a:ea typeface="宋体" pitchFamily="2" charset="-122"/>
        <a:cs typeface="+mn-cs"/>
      </a:defRPr>
    </a:lvl5pPr>
    <a:lvl6pPr marL="2286000" algn="l" defTabSz="914400" rtl="0" eaLnBrk="1" latinLnBrk="0" hangingPunct="1">
      <a:defRPr sz="2400" kern="1200">
        <a:solidFill>
          <a:schemeClr val="tx1"/>
        </a:solidFill>
        <a:latin typeface="Arial" charset="0"/>
        <a:ea typeface="宋体" pitchFamily="2" charset="-122"/>
        <a:cs typeface="+mn-cs"/>
      </a:defRPr>
    </a:lvl6pPr>
    <a:lvl7pPr marL="2743200" algn="l" defTabSz="914400" rtl="0" eaLnBrk="1" latinLnBrk="0" hangingPunct="1">
      <a:defRPr sz="2400" kern="1200">
        <a:solidFill>
          <a:schemeClr val="tx1"/>
        </a:solidFill>
        <a:latin typeface="Arial" charset="0"/>
        <a:ea typeface="宋体" pitchFamily="2" charset="-122"/>
        <a:cs typeface="+mn-cs"/>
      </a:defRPr>
    </a:lvl7pPr>
    <a:lvl8pPr marL="3200400" algn="l" defTabSz="914400" rtl="0" eaLnBrk="1" latinLnBrk="0" hangingPunct="1">
      <a:defRPr sz="2400" kern="1200">
        <a:solidFill>
          <a:schemeClr val="tx1"/>
        </a:solidFill>
        <a:latin typeface="Arial" charset="0"/>
        <a:ea typeface="宋体" pitchFamily="2" charset="-122"/>
        <a:cs typeface="+mn-cs"/>
      </a:defRPr>
    </a:lvl8pPr>
    <a:lvl9pPr marL="3657600" algn="l" defTabSz="914400" rtl="0" eaLnBrk="1" latinLnBrk="0" hangingPunct="1">
      <a:defRPr sz="2400"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4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5867400" cy="6858000"/>
            <a:chOff x="0" y="0"/>
            <a:chExt cx="3696" cy="4320"/>
          </a:xfrm>
        </p:grpSpPr>
        <p:sp>
          <p:nvSpPr>
            <p:cNvPr id="6147"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zh-CN" altLang="zh-CN">
                <a:latin typeface="Times New Roman" pitchFamily="18" charset="0"/>
              </a:endParaRPr>
            </a:p>
          </p:txBody>
        </p:sp>
        <p:sp>
          <p:nvSpPr>
            <p:cNvPr id="6148"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zh-CN" altLang="zh-CN">
                <a:latin typeface="Times New Roman" pitchFamily="18" charset="0"/>
              </a:endParaRPr>
            </a:p>
          </p:txBody>
        </p:sp>
      </p:grpSp>
      <p:grpSp>
        <p:nvGrpSpPr>
          <p:cNvPr id="6149" name="Group 5"/>
          <p:cNvGrpSpPr>
            <a:grpSpLocks/>
          </p:cNvGrpSpPr>
          <p:nvPr/>
        </p:nvGrpSpPr>
        <p:grpSpPr bwMode="auto">
          <a:xfrm>
            <a:off x="3632200" y="4889500"/>
            <a:ext cx="4876800" cy="319088"/>
            <a:chOff x="2288" y="3080"/>
            <a:chExt cx="3072" cy="201"/>
          </a:xfrm>
        </p:grpSpPr>
        <p:sp>
          <p:nvSpPr>
            <p:cNvPr id="6150"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zh-CN" altLang="en-US"/>
            </a:p>
          </p:txBody>
        </p:sp>
        <p:sp>
          <p:nvSpPr>
            <p:cNvPr id="6151"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zh-CN" altLang="en-US"/>
            </a:p>
          </p:txBody>
        </p:sp>
      </p:grpSp>
      <p:sp>
        <p:nvSpPr>
          <p:cNvPr id="61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zh-CN" altLang="en-US"/>
              <a:t>单击此处编辑母版副标题样式</a:t>
            </a:r>
          </a:p>
        </p:txBody>
      </p:sp>
      <p:sp>
        <p:nvSpPr>
          <p:cNvPr id="6153" name="Rectangle 9"/>
          <p:cNvSpPr>
            <a:spLocks noGrp="1" noChangeArrowheads="1"/>
          </p:cNvSpPr>
          <p:nvPr>
            <p:ph type="dt" sz="quarter" idx="2"/>
          </p:nvPr>
        </p:nvSpPr>
        <p:spPr/>
        <p:txBody>
          <a:bodyPr/>
          <a:lstStyle>
            <a:lvl1pPr>
              <a:defRPr>
                <a:solidFill>
                  <a:schemeClr val="bg1"/>
                </a:solidFill>
              </a:defRPr>
            </a:lvl1pPr>
          </a:lstStyle>
          <a:p>
            <a:endParaRPr lang="en-US" altLang="zh-CN"/>
          </a:p>
        </p:txBody>
      </p:sp>
      <p:sp>
        <p:nvSpPr>
          <p:cNvPr id="6154" name="Rectangle 10"/>
          <p:cNvSpPr>
            <a:spLocks noGrp="1" noChangeArrowheads="1"/>
          </p:cNvSpPr>
          <p:nvPr>
            <p:ph type="ftr" sz="quarter" idx="3"/>
          </p:nvPr>
        </p:nvSpPr>
        <p:spPr/>
        <p:txBody>
          <a:bodyPr/>
          <a:lstStyle>
            <a:lvl1pPr algn="r">
              <a:defRPr/>
            </a:lvl1pPr>
          </a:lstStyle>
          <a:p>
            <a:endParaRPr lang="en-US" altLang="zh-CN"/>
          </a:p>
        </p:txBody>
      </p:sp>
      <p:sp>
        <p:nvSpPr>
          <p:cNvPr id="6155" name="Rectangle 11"/>
          <p:cNvSpPr>
            <a:spLocks noGrp="1" noChangeArrowheads="1"/>
          </p:cNvSpPr>
          <p:nvPr>
            <p:ph type="sldNum" sz="quarter" idx="4"/>
          </p:nvPr>
        </p:nvSpPr>
        <p:spPr>
          <a:xfrm>
            <a:off x="76200" y="6248400"/>
            <a:ext cx="587375" cy="488950"/>
          </a:xfrm>
        </p:spPr>
        <p:txBody>
          <a:bodyPr anchorCtr="0"/>
          <a:lstStyle>
            <a:lvl1pPr>
              <a:defRPr/>
            </a:lvl1pPr>
          </a:lstStyle>
          <a:p>
            <a:fld id="{7E54C89F-98C7-4171-893D-06A4A455F0F1}" type="slidenum">
              <a:rPr lang="en-US" altLang="zh-CN"/>
              <a:pPr/>
              <a:t>‹#›</a:t>
            </a:fld>
            <a:endParaRPr lang="en-US" altLang="zh-CN"/>
          </a:p>
        </p:txBody>
      </p:sp>
      <p:sp>
        <p:nvSpPr>
          <p:cNvPr id="61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zh-CN" altLang="en-US"/>
              <a:t>单击此处编辑母版标题样式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58942AB-8A8A-4448-AC80-6447F7C8BDD6}"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5600" y="762000"/>
            <a:ext cx="1981200" cy="53244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2000" y="762000"/>
            <a:ext cx="5791200" cy="53244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7F70069-D681-4EA8-9EF5-2E4FBBD7DDB5}"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3B6AB6FF-3EEA-47B3-89FE-F6DBF3B211CC}"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E830FB7-7287-4097-A489-441E8DB888C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7110ADE-782C-4E6C-B1DB-76071C4BA59F}"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5506B59E-C7BE-4C8D-9C31-375C690DA52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D76A8C9D-5D97-463D-B7F5-9DA2046F4370}"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D47048B2-B9D7-4ECA-B242-8B418E7174F6}"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A61FF51-D7B0-4118-B7DB-4E3E3DFA2207}"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71FC0295-9E1B-4023-A330-757E7E58502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7620000" cy="6858000"/>
            <a:chOff x="0" y="0"/>
            <a:chExt cx="4800" cy="4320"/>
          </a:xfrm>
        </p:grpSpPr>
        <p:grpSp>
          <p:nvGrpSpPr>
            <p:cNvPr id="5123" name="Group 3"/>
            <p:cNvGrpSpPr>
              <a:grpSpLocks/>
            </p:cNvGrpSpPr>
            <p:nvPr userDrawn="1"/>
          </p:nvGrpSpPr>
          <p:grpSpPr bwMode="auto">
            <a:xfrm>
              <a:off x="0" y="0"/>
              <a:ext cx="2016" cy="4320"/>
              <a:chOff x="0" y="0"/>
              <a:chExt cx="2016" cy="4320"/>
            </a:xfrm>
          </p:grpSpPr>
          <p:sp>
            <p:nvSpPr>
              <p:cNvPr id="51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zh-CN" altLang="en-US"/>
              </a:p>
            </p:txBody>
          </p:sp>
          <p:sp>
            <p:nvSpPr>
              <p:cNvPr id="51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zh-CN" altLang="en-US"/>
              </a:p>
            </p:txBody>
          </p:sp>
        </p:grpSp>
        <p:grpSp>
          <p:nvGrpSpPr>
            <p:cNvPr id="5126" name="Group 6"/>
            <p:cNvGrpSpPr>
              <a:grpSpLocks/>
            </p:cNvGrpSpPr>
            <p:nvPr/>
          </p:nvGrpSpPr>
          <p:grpSpPr bwMode="auto">
            <a:xfrm>
              <a:off x="144" y="1248"/>
              <a:ext cx="4656" cy="201"/>
              <a:chOff x="144" y="1248"/>
              <a:chExt cx="4656" cy="201"/>
            </a:xfrm>
          </p:grpSpPr>
          <p:sp>
            <p:nvSpPr>
              <p:cNvPr id="51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zh-CN" altLang="en-US"/>
              </a:p>
            </p:txBody>
          </p:sp>
          <p:sp>
            <p:nvSpPr>
              <p:cNvPr id="51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zh-CN" altLang="en-US"/>
              </a:p>
            </p:txBody>
          </p:sp>
        </p:grpSp>
      </p:grpSp>
      <p:sp>
        <p:nvSpPr>
          <p:cNvPr id="5129"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513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51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en-US" altLang="zh-CN"/>
          </a:p>
        </p:txBody>
      </p:sp>
      <p:sp>
        <p:nvSpPr>
          <p:cNvPr id="51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ltLang="zh-CN"/>
          </a:p>
        </p:txBody>
      </p:sp>
      <p:sp>
        <p:nvSpPr>
          <p:cNvPr id="51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C473A68E-08E4-4D83-BB1A-AFD682CD12A8}"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ea typeface="宋体" pitchFamily="2" charset="-122"/>
        </a:defRPr>
      </a:lvl2pPr>
      <a:lvl3pPr algn="l" rtl="0" fontAlgn="base">
        <a:lnSpc>
          <a:spcPct val="90000"/>
        </a:lnSpc>
        <a:spcBef>
          <a:spcPct val="0"/>
        </a:spcBef>
        <a:spcAft>
          <a:spcPct val="0"/>
        </a:spcAft>
        <a:defRPr sz="3600" b="1">
          <a:solidFill>
            <a:schemeClr val="tx2"/>
          </a:solidFill>
          <a:latin typeface="Arial" charset="0"/>
          <a:ea typeface="宋体" pitchFamily="2" charset="-122"/>
        </a:defRPr>
      </a:lvl3pPr>
      <a:lvl4pPr algn="l" rtl="0" fontAlgn="base">
        <a:lnSpc>
          <a:spcPct val="90000"/>
        </a:lnSpc>
        <a:spcBef>
          <a:spcPct val="0"/>
        </a:spcBef>
        <a:spcAft>
          <a:spcPct val="0"/>
        </a:spcAft>
        <a:defRPr sz="3600" b="1">
          <a:solidFill>
            <a:schemeClr val="tx2"/>
          </a:solidFill>
          <a:latin typeface="Arial" charset="0"/>
          <a:ea typeface="宋体" pitchFamily="2" charset="-122"/>
        </a:defRPr>
      </a:lvl4pPr>
      <a:lvl5pPr algn="l" rtl="0" fontAlgn="base">
        <a:lnSpc>
          <a:spcPct val="90000"/>
        </a:lnSpc>
        <a:spcBef>
          <a:spcPct val="0"/>
        </a:spcBef>
        <a:spcAft>
          <a:spcPct val="0"/>
        </a:spcAft>
        <a:defRPr sz="3600" b="1">
          <a:solidFill>
            <a:schemeClr val="tx2"/>
          </a:solidFill>
          <a:latin typeface="Arial" charset="0"/>
          <a:ea typeface="宋体" pitchFamily="2" charset="-122"/>
        </a:defRPr>
      </a:lvl5pPr>
      <a:lvl6pPr marL="457200" algn="l" rtl="0" fontAlgn="base">
        <a:lnSpc>
          <a:spcPct val="90000"/>
        </a:lnSpc>
        <a:spcBef>
          <a:spcPct val="0"/>
        </a:spcBef>
        <a:spcAft>
          <a:spcPct val="0"/>
        </a:spcAft>
        <a:defRPr sz="3600" b="1">
          <a:solidFill>
            <a:schemeClr val="tx2"/>
          </a:solidFill>
          <a:latin typeface="Arial" charset="0"/>
          <a:ea typeface="宋体" pitchFamily="2" charset="-122"/>
        </a:defRPr>
      </a:lvl6pPr>
      <a:lvl7pPr marL="914400" algn="l" rtl="0" fontAlgn="base">
        <a:lnSpc>
          <a:spcPct val="90000"/>
        </a:lnSpc>
        <a:spcBef>
          <a:spcPct val="0"/>
        </a:spcBef>
        <a:spcAft>
          <a:spcPct val="0"/>
        </a:spcAft>
        <a:defRPr sz="3600" b="1">
          <a:solidFill>
            <a:schemeClr val="tx2"/>
          </a:solidFill>
          <a:latin typeface="Arial" charset="0"/>
          <a:ea typeface="宋体" pitchFamily="2" charset="-122"/>
        </a:defRPr>
      </a:lvl7pPr>
      <a:lvl8pPr marL="1371600" algn="l" rtl="0" fontAlgn="base">
        <a:lnSpc>
          <a:spcPct val="90000"/>
        </a:lnSpc>
        <a:spcBef>
          <a:spcPct val="0"/>
        </a:spcBef>
        <a:spcAft>
          <a:spcPct val="0"/>
        </a:spcAft>
        <a:defRPr sz="3600" b="1">
          <a:solidFill>
            <a:schemeClr val="tx2"/>
          </a:solidFill>
          <a:latin typeface="Arial" charset="0"/>
          <a:ea typeface="宋体" pitchFamily="2" charset="-122"/>
        </a:defRPr>
      </a:lvl8pPr>
      <a:lvl9pPr marL="1828800" algn="l" rtl="0" fontAlgn="base">
        <a:lnSpc>
          <a:spcPct val="90000"/>
        </a:lnSpc>
        <a:spcBef>
          <a:spcPct val="0"/>
        </a:spcBef>
        <a:spcAft>
          <a:spcPct val="0"/>
        </a:spcAft>
        <a:defRPr sz="3600" b="1">
          <a:solidFill>
            <a:schemeClr val="tx2"/>
          </a:solidFill>
          <a:latin typeface="Arial" charset="0"/>
          <a:ea typeface="宋体" pitchFamily="2" charset="-122"/>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ea typeface="+mn-ea"/>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ea typeface="+mn-ea"/>
        </a:defRPr>
      </a:lvl3pPr>
      <a:lvl4pPr marL="1600200" indent="-228600" algn="l" rtl="0" fontAlgn="base">
        <a:spcBef>
          <a:spcPct val="20000"/>
        </a:spcBef>
        <a:spcAft>
          <a:spcPct val="0"/>
        </a:spcAft>
        <a:buClr>
          <a:schemeClr val="tx1"/>
        </a:buClr>
        <a:buSzPct val="80000"/>
        <a:buChar char="–"/>
        <a:defRPr>
          <a:solidFill>
            <a:schemeClr val="tx1"/>
          </a:solidFill>
          <a:latin typeface="+mn-lt"/>
          <a:ea typeface="+mn-ea"/>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baike.baidu.com/view/58062.htm" TargetMode="External"/><Relationship Id="rId13" Type="http://schemas.openxmlformats.org/officeDocument/2006/relationships/hyperlink" Target="http://baike.baidu.com/view/89764.htm" TargetMode="External"/><Relationship Id="rId18" Type="http://schemas.openxmlformats.org/officeDocument/2006/relationships/hyperlink" Target="http://baike.baidu.com/view/3102.htm" TargetMode="External"/><Relationship Id="rId3" Type="http://schemas.openxmlformats.org/officeDocument/2006/relationships/hyperlink" Target="http://baike.baidu.com/view/21717.htm" TargetMode="External"/><Relationship Id="rId21" Type="http://schemas.openxmlformats.org/officeDocument/2006/relationships/hyperlink" Target="http://baike.baidu.com/view/2120462.htm" TargetMode="External"/><Relationship Id="rId7" Type="http://schemas.openxmlformats.org/officeDocument/2006/relationships/hyperlink" Target="http://baike.baidu.com/view/58106.htm" TargetMode="External"/><Relationship Id="rId12" Type="http://schemas.openxmlformats.org/officeDocument/2006/relationships/hyperlink" Target="http://baike.baidu.com/view/793478.htm" TargetMode="External"/><Relationship Id="rId17" Type="http://schemas.openxmlformats.org/officeDocument/2006/relationships/hyperlink" Target="http://baike.baidu.com/view/96500.htm" TargetMode="External"/><Relationship Id="rId2" Type="http://schemas.openxmlformats.org/officeDocument/2006/relationships/hyperlink" Target="http://baike.baidu.com/view/58845.htm" TargetMode="External"/><Relationship Id="rId16" Type="http://schemas.openxmlformats.org/officeDocument/2006/relationships/hyperlink" Target="http://baike.baidu.com/view/26218.htm" TargetMode="External"/><Relationship Id="rId20" Type="http://schemas.openxmlformats.org/officeDocument/2006/relationships/hyperlink" Target="http://baike.baidu.com/view/616305.htm" TargetMode="External"/><Relationship Id="rId1" Type="http://schemas.openxmlformats.org/officeDocument/2006/relationships/slideLayout" Target="../slideLayouts/slideLayout2.xml"/><Relationship Id="rId6" Type="http://schemas.openxmlformats.org/officeDocument/2006/relationships/hyperlink" Target="http://baike.baidu.com/view/2857.htm" TargetMode="External"/><Relationship Id="rId11" Type="http://schemas.openxmlformats.org/officeDocument/2006/relationships/hyperlink" Target="http://baike.baidu.com/view/102536.htm" TargetMode="External"/><Relationship Id="rId5" Type="http://schemas.openxmlformats.org/officeDocument/2006/relationships/hyperlink" Target="http://baike.baidu.com/view/788796.htm" TargetMode="External"/><Relationship Id="rId15" Type="http://schemas.openxmlformats.org/officeDocument/2006/relationships/hyperlink" Target="http://baike.baidu.com/view/718478.htm" TargetMode="External"/><Relationship Id="rId10" Type="http://schemas.openxmlformats.org/officeDocument/2006/relationships/hyperlink" Target="http://baike.baidu.com/view/45333.htm" TargetMode="External"/><Relationship Id="rId19" Type="http://schemas.openxmlformats.org/officeDocument/2006/relationships/hyperlink" Target="http://baike.baidu.com/view/326184.htm" TargetMode="External"/><Relationship Id="rId4" Type="http://schemas.openxmlformats.org/officeDocument/2006/relationships/hyperlink" Target="http://baike.baidu.com/view/96020.htm" TargetMode="External"/><Relationship Id="rId9" Type="http://schemas.openxmlformats.org/officeDocument/2006/relationships/hyperlink" Target="http://baike.baidu.com/view/41286.htm" TargetMode="External"/><Relationship Id="rId14" Type="http://schemas.openxmlformats.org/officeDocument/2006/relationships/hyperlink" Target="http://baike.baidu.com/view/262972.htm"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baike.baidu.com/view/4403463.htm" TargetMode="External"/><Relationship Id="rId3" Type="http://schemas.openxmlformats.org/officeDocument/2006/relationships/hyperlink" Target="http://baike.baidu.com/view/437790.htm" TargetMode="External"/><Relationship Id="rId7" Type="http://schemas.openxmlformats.org/officeDocument/2006/relationships/hyperlink" Target="http://baike.baidu.com/view/211078.htm" TargetMode="External"/><Relationship Id="rId2" Type="http://schemas.openxmlformats.org/officeDocument/2006/relationships/hyperlink" Target="http://baike.baidu.com/view/104381.htm" TargetMode="External"/><Relationship Id="rId1" Type="http://schemas.openxmlformats.org/officeDocument/2006/relationships/slideLayout" Target="../slideLayouts/slideLayout2.xml"/><Relationship Id="rId6" Type="http://schemas.openxmlformats.org/officeDocument/2006/relationships/hyperlink" Target="http://baike.baidu.com/view/123417.htm" TargetMode="External"/><Relationship Id="rId5" Type="http://schemas.openxmlformats.org/officeDocument/2006/relationships/hyperlink" Target="http://baike.baidu.com/view/115801.htm" TargetMode="External"/><Relationship Id="rId10" Type="http://schemas.openxmlformats.org/officeDocument/2006/relationships/hyperlink" Target="http://baike.baidu.com/view/4844.htm" TargetMode="External"/><Relationship Id="rId4" Type="http://schemas.openxmlformats.org/officeDocument/2006/relationships/hyperlink" Target="http://baike.baidu.com/view/116921.htm" TargetMode="External"/><Relationship Id="rId9" Type="http://schemas.openxmlformats.org/officeDocument/2006/relationships/hyperlink" Target="http://baike.baidu.com/view/3805.htm"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baike.baidu.com/view/37617.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zh-CN" altLang="en-US" sz="4400">
                <a:latin typeface="华文行楷" pitchFamily="2" charset="-122"/>
                <a:ea typeface="华文行楷" pitchFamily="2" charset="-122"/>
              </a:rPr>
              <a:t>漫谈科研意识和科研课题</a:t>
            </a:r>
            <a:r>
              <a:rPr lang="en-US" altLang="zh-CN" sz="4400">
                <a:latin typeface="华文行楷" pitchFamily="2" charset="-122"/>
                <a:ea typeface="华文行楷" pitchFamily="2" charset="-122"/>
              </a:rPr>
              <a:t>(</a:t>
            </a:r>
            <a:r>
              <a:rPr lang="zh-CN" altLang="en-US" sz="4400">
                <a:latin typeface="华文行楷" pitchFamily="2" charset="-122"/>
                <a:ea typeface="华文行楷" pitchFamily="2" charset="-122"/>
              </a:rPr>
              <a:t>项目</a:t>
            </a:r>
            <a:r>
              <a:rPr lang="en-US" altLang="zh-CN" sz="4400">
                <a:latin typeface="华文行楷" pitchFamily="2" charset="-122"/>
                <a:ea typeface="华文行楷" pitchFamily="2" charset="-122"/>
              </a:rPr>
              <a:t>) </a:t>
            </a:r>
            <a:br>
              <a:rPr lang="en-US" altLang="zh-CN" sz="4400">
                <a:latin typeface="华文行楷" pitchFamily="2" charset="-122"/>
                <a:ea typeface="华文行楷" pitchFamily="2" charset="-122"/>
              </a:rPr>
            </a:br>
            <a:r>
              <a:rPr lang="zh-CN" altLang="en-US" sz="4400">
                <a:latin typeface="华文行楷" pitchFamily="2" charset="-122"/>
                <a:ea typeface="华文行楷" pitchFamily="2" charset="-122"/>
              </a:rPr>
              <a:t>申报的有关问题</a:t>
            </a:r>
          </a:p>
        </p:txBody>
      </p:sp>
      <p:sp>
        <p:nvSpPr>
          <p:cNvPr id="2051" name="Rectangle 3"/>
          <p:cNvSpPr>
            <a:spLocks noGrp="1" noChangeArrowheads="1"/>
          </p:cNvSpPr>
          <p:nvPr>
            <p:ph type="subTitle" idx="1"/>
          </p:nvPr>
        </p:nvSpPr>
        <p:spPr>
          <a:xfrm>
            <a:off x="4673600" y="3349625"/>
            <a:ext cx="4013200" cy="900113"/>
          </a:xfrm>
        </p:spPr>
        <p:txBody>
          <a:bodyPr/>
          <a:lstStyle/>
          <a:p>
            <a:pPr algn="ctr">
              <a:lnSpc>
                <a:spcPct val="80000"/>
              </a:lnSpc>
            </a:pPr>
            <a:r>
              <a:rPr lang="zh-CN" altLang="en-US">
                <a:ea typeface="华文新魏" pitchFamily="2" charset="-122"/>
              </a:rPr>
              <a:t>陈昌来</a:t>
            </a:r>
          </a:p>
          <a:p>
            <a:pPr algn="ctr">
              <a:lnSpc>
                <a:spcPct val="80000"/>
              </a:lnSpc>
            </a:pPr>
            <a:r>
              <a:rPr lang="zh-CN" altLang="en-US">
                <a:ea typeface="华文新魏" pitchFamily="2" charset="-122"/>
              </a:rPr>
              <a:t>（上海师范大学）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algn="ctr"/>
            <a:r>
              <a:rPr lang="zh-CN" altLang="en-US">
                <a:ea typeface="黑体" pitchFamily="49" charset="-122"/>
              </a:rPr>
              <a:t>五、课题申报前的必要准备</a:t>
            </a:r>
            <a:r>
              <a:rPr lang="zh-CN" altLang="en-US" sz="3200"/>
              <a:t/>
            </a:r>
            <a:br>
              <a:rPr lang="zh-CN" altLang="en-US" sz="3200"/>
            </a:br>
            <a:endParaRPr lang="zh-CN" altLang="en-US" sz="3200"/>
          </a:p>
        </p:txBody>
      </p:sp>
      <p:sp>
        <p:nvSpPr>
          <p:cNvPr id="7171" name="Rectangle 3"/>
          <p:cNvSpPr>
            <a:spLocks noGrp="1" noChangeArrowheads="1"/>
          </p:cNvSpPr>
          <p:nvPr>
            <p:ph type="body" idx="1"/>
          </p:nvPr>
        </p:nvSpPr>
        <p:spPr>
          <a:xfrm>
            <a:off x="838200" y="2349500"/>
            <a:ext cx="7693025" cy="3736975"/>
          </a:xfrm>
        </p:spPr>
        <p:txBody>
          <a:bodyPr/>
          <a:lstStyle/>
          <a:p>
            <a:r>
              <a:rPr lang="en-US" altLang="zh-CN" sz="2400"/>
              <a:t>“</a:t>
            </a:r>
            <a:r>
              <a:rPr lang="zh-CN" altLang="en-US" sz="2400"/>
              <a:t>课题”不是申报课题时临时想出来的，在申报课题时申报者实际上已经有必要的准备。这些准备包括：</a:t>
            </a:r>
          </a:p>
          <a:p>
            <a:r>
              <a:rPr lang="en-US" altLang="zh-CN" sz="2400"/>
              <a:t>1</a:t>
            </a:r>
            <a:r>
              <a:rPr lang="zh-CN" altLang="en-US" sz="2400"/>
              <a:t>、对拟申报的研究课题已经有一定的思考和准备，或者说已经有一定的前期成果，在已有阶段性研究成果的基础上来凝练出课题。</a:t>
            </a:r>
          </a:p>
          <a:p>
            <a:pPr>
              <a:buFont typeface="Wingdings" pitchFamily="2" charset="2"/>
              <a:buNone/>
            </a:pPr>
            <a:r>
              <a:rPr lang="zh-CN" altLang="en-US" sz="2400"/>
              <a:t>     </a:t>
            </a:r>
            <a:r>
              <a:rPr lang="zh-CN" altLang="en-US" sz="2400">
                <a:solidFill>
                  <a:srgbClr val="FF0066"/>
                </a:solidFill>
              </a:rPr>
              <a:t>好课题都有一定的前期成果或深入思考。</a:t>
            </a:r>
          </a:p>
          <a:p>
            <a:r>
              <a:rPr lang="en-US" altLang="zh-CN" sz="2400"/>
              <a:t>2</a:t>
            </a:r>
            <a:r>
              <a:rPr lang="zh-CN" altLang="en-US" sz="2400"/>
              <a:t>、课题要与当前相关学术研究热点一致，关注学术动态和现实问题，预测研究趋势，凝练出好的课题。</a:t>
            </a:r>
          </a:p>
          <a:p>
            <a:pPr>
              <a:buFont typeface="Wingdings" pitchFamily="2" charset="2"/>
              <a:buNone/>
            </a:pPr>
            <a:r>
              <a:rPr lang="zh-CN" altLang="en-US" sz="2400"/>
              <a:t>     </a:t>
            </a:r>
            <a:r>
              <a:rPr lang="zh-CN" altLang="en-US" sz="2400">
                <a:solidFill>
                  <a:srgbClr val="FF0066"/>
                </a:solidFill>
              </a:rPr>
              <a:t>好课题都与学科发展、理论热点、现实需求相一致。</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algn="ctr"/>
            <a:r>
              <a:rPr lang="zh-CN" altLang="en-US" sz="4000">
                <a:ea typeface="黑体" pitchFamily="49" charset="-122"/>
              </a:rPr>
              <a:t>课题申报前的必要准备</a:t>
            </a:r>
          </a:p>
        </p:txBody>
      </p:sp>
      <p:sp>
        <p:nvSpPr>
          <p:cNvPr id="8195" name="Rectangle 3"/>
          <p:cNvSpPr>
            <a:spLocks noGrp="1" noChangeArrowheads="1"/>
          </p:cNvSpPr>
          <p:nvPr>
            <p:ph type="body" idx="1"/>
          </p:nvPr>
        </p:nvSpPr>
        <p:spPr/>
        <p:txBody>
          <a:bodyPr/>
          <a:lstStyle/>
          <a:p>
            <a:pPr>
              <a:lnSpc>
                <a:spcPct val="90000"/>
              </a:lnSpc>
            </a:pPr>
            <a:r>
              <a:rPr lang="en-US" altLang="zh-CN"/>
              <a:t>3</a:t>
            </a:r>
            <a:r>
              <a:rPr lang="zh-CN" altLang="en-US"/>
              <a:t>、比较近几年申报成功的课题，既研究别人成功的选题的成功之处，也为了避免选题重复。</a:t>
            </a:r>
          </a:p>
          <a:p>
            <a:pPr>
              <a:lnSpc>
                <a:spcPct val="90000"/>
              </a:lnSpc>
              <a:buFont typeface="Wingdings" pitchFamily="2" charset="2"/>
              <a:buNone/>
            </a:pPr>
            <a:r>
              <a:rPr lang="zh-CN" altLang="en-US"/>
              <a:t>       </a:t>
            </a:r>
            <a:r>
              <a:rPr lang="zh-CN" altLang="en-US">
                <a:solidFill>
                  <a:srgbClr val="FF0066"/>
                </a:solidFill>
              </a:rPr>
              <a:t>好课题应是独特的课题。</a:t>
            </a:r>
          </a:p>
          <a:p>
            <a:pPr>
              <a:lnSpc>
                <a:spcPct val="90000"/>
              </a:lnSpc>
            </a:pPr>
            <a:r>
              <a:rPr lang="en-US" altLang="zh-CN"/>
              <a:t>4</a:t>
            </a:r>
            <a:r>
              <a:rPr lang="zh-CN" altLang="en-US"/>
              <a:t>、对拟申报或研究的课题不妨请有关专家把关，希望专家在题目名称、研究内容、最终成果等方面给予把关和指导。</a:t>
            </a:r>
          </a:p>
          <a:p>
            <a:pPr>
              <a:lnSpc>
                <a:spcPct val="90000"/>
              </a:lnSpc>
              <a:buFont typeface="Wingdings" pitchFamily="2" charset="2"/>
              <a:buNone/>
            </a:pPr>
            <a:r>
              <a:rPr lang="zh-CN" altLang="en-US"/>
              <a:t>       </a:t>
            </a:r>
            <a:r>
              <a:rPr lang="zh-CN" altLang="en-US">
                <a:solidFill>
                  <a:srgbClr val="FF0066"/>
                </a:solidFill>
              </a:rPr>
              <a:t>好课题都是经过多次研讨、多人把关的。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zh-CN" altLang="en-US">
                <a:ea typeface="黑体" pitchFamily="49" charset="-122"/>
              </a:rPr>
              <a:t>六、了解课题和项目</a:t>
            </a:r>
            <a:r>
              <a:rPr lang="zh-CN" altLang="en-US" sz="3200"/>
              <a:t/>
            </a:r>
            <a:br>
              <a:rPr lang="zh-CN" altLang="en-US" sz="3200"/>
            </a:br>
            <a:endParaRPr lang="zh-CN" altLang="en-US" sz="3200"/>
          </a:p>
        </p:txBody>
      </p:sp>
      <p:sp>
        <p:nvSpPr>
          <p:cNvPr id="9219" name="Rectangle 3"/>
          <p:cNvSpPr>
            <a:spLocks noGrp="1" noChangeArrowheads="1"/>
          </p:cNvSpPr>
          <p:nvPr>
            <p:ph type="body" idx="1"/>
          </p:nvPr>
        </p:nvSpPr>
        <p:spPr/>
        <p:txBody>
          <a:bodyPr/>
          <a:lstStyle/>
          <a:p>
            <a:r>
              <a:rPr lang="zh-CN" altLang="en-US"/>
              <a:t>申报课题一定要了解课题。一般来说课题分为两大类：</a:t>
            </a:r>
            <a:r>
              <a:rPr lang="zh-CN" altLang="en-US">
                <a:solidFill>
                  <a:srgbClr val="FF0066"/>
                </a:solidFill>
              </a:rPr>
              <a:t>纵向课题和横向课题</a:t>
            </a:r>
            <a:r>
              <a:rPr lang="zh-CN" altLang="en-US"/>
              <a:t>。</a:t>
            </a:r>
          </a:p>
          <a:p>
            <a:r>
              <a:rPr lang="zh-CN" altLang="en-US">
                <a:solidFill>
                  <a:srgbClr val="FF0066"/>
                </a:solidFill>
              </a:rPr>
              <a:t>纵向课题</a:t>
            </a:r>
            <a:r>
              <a:rPr lang="zh-CN" altLang="en-US"/>
              <a:t>一般指国家或政府有关部门发布的研究课题。</a:t>
            </a:r>
          </a:p>
          <a:p>
            <a:r>
              <a:rPr lang="zh-CN" altLang="en-US"/>
              <a:t>纵向课题按照级别可国家级、省（市）部级、教委（厅局级）、校级。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algn="ctr"/>
            <a:r>
              <a:rPr lang="zh-CN" altLang="en-US" sz="4000">
                <a:ea typeface="黑体" pitchFamily="49" charset="-122"/>
              </a:rPr>
              <a:t>了解课题和项目</a:t>
            </a:r>
          </a:p>
        </p:txBody>
      </p:sp>
      <p:sp>
        <p:nvSpPr>
          <p:cNvPr id="10243" name="Rectangle 3"/>
          <p:cNvSpPr>
            <a:spLocks noGrp="1" noChangeArrowheads="1"/>
          </p:cNvSpPr>
          <p:nvPr>
            <p:ph type="body" idx="1"/>
          </p:nvPr>
        </p:nvSpPr>
        <p:spPr/>
        <p:txBody>
          <a:bodyPr/>
          <a:lstStyle/>
          <a:p>
            <a:pPr>
              <a:lnSpc>
                <a:spcPct val="90000"/>
              </a:lnSpc>
            </a:pPr>
            <a:r>
              <a:rPr lang="en-US" altLang="zh-CN" sz="2000"/>
              <a:t>1.</a:t>
            </a:r>
            <a:r>
              <a:rPr lang="zh-CN" altLang="en-US" sz="2000"/>
              <a:t>国家级课题：</a:t>
            </a:r>
          </a:p>
          <a:p>
            <a:pPr>
              <a:lnSpc>
                <a:spcPct val="90000"/>
              </a:lnSpc>
            </a:pPr>
            <a:r>
              <a:rPr lang="zh-CN" altLang="en-US" sz="2000">
                <a:solidFill>
                  <a:srgbClr val="FF0066"/>
                </a:solidFill>
              </a:rPr>
              <a:t>国家社科基金项目</a:t>
            </a:r>
            <a:r>
              <a:rPr lang="zh-CN" altLang="en-US" sz="2000"/>
              <a:t>，含重大项目、年度项目（重点项目、一般项目）、青年项目（</a:t>
            </a:r>
            <a:r>
              <a:rPr lang="en-US" altLang="zh-CN" sz="2000"/>
              <a:t>35</a:t>
            </a:r>
            <a:r>
              <a:rPr lang="zh-CN" altLang="en-US" sz="2000"/>
              <a:t>岁以下，副高以下、博士）、后期资助项目、中华学术外译项目、西部项目、特别委托项目等项目类型 </a:t>
            </a:r>
            <a:r>
              <a:rPr lang="en-US" altLang="zh-CN" sz="2000"/>
              <a:t>——</a:t>
            </a:r>
            <a:r>
              <a:rPr lang="zh-CN" altLang="en-US" sz="2000"/>
              <a:t>全国哲学社会科学规划办公室主管</a:t>
            </a:r>
          </a:p>
          <a:p>
            <a:pPr>
              <a:lnSpc>
                <a:spcPct val="90000"/>
              </a:lnSpc>
            </a:pPr>
            <a:r>
              <a:rPr lang="zh-CN" altLang="en-US" sz="2000"/>
              <a:t>国家哲学还有三个单列项目：</a:t>
            </a:r>
          </a:p>
          <a:p>
            <a:pPr>
              <a:lnSpc>
                <a:spcPct val="90000"/>
              </a:lnSpc>
            </a:pPr>
            <a:r>
              <a:rPr lang="zh-CN" altLang="en-US" sz="2000">
                <a:solidFill>
                  <a:srgbClr val="FF0066"/>
                </a:solidFill>
              </a:rPr>
              <a:t>全国教育科学规划项目</a:t>
            </a:r>
            <a:r>
              <a:rPr lang="zh-CN" altLang="en-US" sz="2000"/>
              <a:t>，含国家级和教育部部级两类</a:t>
            </a:r>
            <a:r>
              <a:rPr lang="en-US" altLang="zh-CN" sz="2000"/>
              <a:t>——</a:t>
            </a:r>
            <a:r>
              <a:rPr lang="zh-CN" altLang="en-US" sz="2000"/>
              <a:t>全国教育科学规划办公室主管</a:t>
            </a:r>
          </a:p>
          <a:p>
            <a:pPr>
              <a:lnSpc>
                <a:spcPct val="90000"/>
              </a:lnSpc>
            </a:pPr>
            <a:r>
              <a:rPr lang="zh-CN" altLang="en-US" sz="2000">
                <a:solidFill>
                  <a:srgbClr val="FF0066"/>
                </a:solidFill>
              </a:rPr>
              <a:t>全国艺术科学规划项目</a:t>
            </a:r>
            <a:r>
              <a:rPr lang="zh-CN" altLang="en-US" sz="2000"/>
              <a:t>，含国家级和文化部部级两类</a:t>
            </a:r>
            <a:r>
              <a:rPr lang="en-US" altLang="zh-CN" sz="2000"/>
              <a:t>——</a:t>
            </a:r>
            <a:r>
              <a:rPr lang="zh-CN" altLang="en-US" sz="2000"/>
              <a:t>全国艺术科学规划办公室主管</a:t>
            </a:r>
          </a:p>
          <a:p>
            <a:pPr>
              <a:lnSpc>
                <a:spcPct val="90000"/>
              </a:lnSpc>
            </a:pPr>
            <a:r>
              <a:rPr lang="zh-CN" altLang="en-US" sz="2000"/>
              <a:t>第三是军事科学规划项目</a:t>
            </a:r>
            <a:r>
              <a:rPr lang="en-US" altLang="zh-CN" sz="2000"/>
              <a:t>——</a:t>
            </a:r>
            <a:r>
              <a:rPr lang="zh-CN" altLang="en-US" sz="2000"/>
              <a:t>军事科学院主管</a:t>
            </a:r>
          </a:p>
          <a:p>
            <a:pPr>
              <a:lnSpc>
                <a:spcPct val="90000"/>
              </a:lnSpc>
              <a:buFont typeface="Wingdings" pitchFamily="2" charset="2"/>
              <a:buNone/>
            </a:pPr>
            <a:endParaRPr lang="en-US" altLang="zh-CN"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r>
              <a:rPr lang="zh-CN" altLang="en-US" sz="4000">
                <a:ea typeface="黑体" pitchFamily="49" charset="-122"/>
              </a:rPr>
              <a:t>了解课题和项目</a:t>
            </a:r>
          </a:p>
        </p:txBody>
      </p:sp>
      <p:sp>
        <p:nvSpPr>
          <p:cNvPr id="26627" name="Rectangle 3"/>
          <p:cNvSpPr>
            <a:spLocks noGrp="1" noChangeArrowheads="1"/>
          </p:cNvSpPr>
          <p:nvPr>
            <p:ph type="body" idx="1"/>
          </p:nvPr>
        </p:nvSpPr>
        <p:spPr>
          <a:xfrm>
            <a:off x="838200" y="2362200"/>
            <a:ext cx="7693025" cy="3946525"/>
          </a:xfrm>
        </p:spPr>
        <p:txBody>
          <a:bodyPr/>
          <a:lstStyle/>
          <a:p>
            <a:pPr>
              <a:lnSpc>
                <a:spcPct val="80000"/>
              </a:lnSpc>
            </a:pPr>
            <a:r>
              <a:rPr lang="en-US" altLang="zh-CN" sz="2400"/>
              <a:t>2.</a:t>
            </a:r>
            <a:r>
              <a:rPr lang="zh-CN" altLang="en-US" sz="2400"/>
              <a:t>省部级项目</a:t>
            </a:r>
          </a:p>
          <a:p>
            <a:pPr>
              <a:lnSpc>
                <a:spcPct val="80000"/>
              </a:lnSpc>
            </a:pPr>
            <a:r>
              <a:rPr lang="zh-CN" altLang="en-US" sz="2400"/>
              <a:t>主要指</a:t>
            </a:r>
            <a:r>
              <a:rPr lang="zh-CN" altLang="en-US" sz="2400">
                <a:solidFill>
                  <a:srgbClr val="FF0066"/>
                </a:solidFill>
              </a:rPr>
              <a:t>教育部人文社科项目</a:t>
            </a:r>
            <a:r>
              <a:rPr lang="zh-CN" altLang="en-US" sz="2400"/>
              <a:t>，含青年项目、一般项目、重点项目、后期资助、各类专项、重大攻关项目等</a:t>
            </a:r>
          </a:p>
          <a:p>
            <a:pPr>
              <a:lnSpc>
                <a:spcPct val="80000"/>
              </a:lnSpc>
            </a:pPr>
            <a:r>
              <a:rPr lang="zh-CN" altLang="en-US" sz="2400"/>
              <a:t>其他部委项目，如文化部项目、司法部项目、人社部项目、全国教科部级等等</a:t>
            </a:r>
          </a:p>
          <a:p>
            <a:pPr>
              <a:lnSpc>
                <a:spcPct val="80000"/>
              </a:lnSpc>
            </a:pPr>
            <a:r>
              <a:rPr lang="en-US" altLang="zh-CN" sz="2400"/>
              <a:t>3.</a:t>
            </a:r>
            <a:r>
              <a:rPr lang="zh-CN" altLang="en-US" sz="2400"/>
              <a:t>上海市级项目</a:t>
            </a:r>
          </a:p>
          <a:p>
            <a:pPr>
              <a:lnSpc>
                <a:spcPct val="80000"/>
              </a:lnSpc>
            </a:pPr>
            <a:r>
              <a:rPr lang="zh-CN" altLang="en-US" sz="2400">
                <a:solidFill>
                  <a:srgbClr val="FF0066"/>
                </a:solidFill>
              </a:rPr>
              <a:t>上海市社科规划项目</a:t>
            </a:r>
            <a:r>
              <a:rPr lang="zh-CN" altLang="en-US" sz="2400"/>
              <a:t>，含青年项目、一般项目、重大项目、系列课题、中华学术外译项目、委托课题等</a:t>
            </a:r>
          </a:p>
          <a:p>
            <a:pPr>
              <a:lnSpc>
                <a:spcPct val="80000"/>
              </a:lnSpc>
            </a:pPr>
            <a:r>
              <a:rPr lang="zh-CN" altLang="en-US" sz="2400">
                <a:solidFill>
                  <a:srgbClr val="FF0066"/>
                </a:solidFill>
              </a:rPr>
              <a:t>上海市决策咨询项目，文科尤其应用文科应更加关注</a:t>
            </a:r>
          </a:p>
          <a:p>
            <a:pPr>
              <a:lnSpc>
                <a:spcPct val="80000"/>
              </a:lnSpc>
            </a:pPr>
            <a:r>
              <a:rPr lang="zh-CN" altLang="en-US" sz="2400">
                <a:solidFill>
                  <a:srgbClr val="FF0066"/>
                </a:solidFill>
              </a:rPr>
              <a:t>上海市教育科学规划项目</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lstStyle/>
          <a:p>
            <a:r>
              <a:rPr lang="zh-CN" altLang="en-US" sz="4000">
                <a:ea typeface="黑体" pitchFamily="49" charset="-122"/>
              </a:rPr>
              <a:t>了解课题和项目</a:t>
            </a:r>
          </a:p>
        </p:txBody>
      </p:sp>
      <p:sp>
        <p:nvSpPr>
          <p:cNvPr id="27651" name="Rectangle 3"/>
          <p:cNvSpPr>
            <a:spLocks noGrp="1" noChangeArrowheads="1"/>
          </p:cNvSpPr>
          <p:nvPr>
            <p:ph type="body" idx="1"/>
          </p:nvPr>
        </p:nvSpPr>
        <p:spPr/>
        <p:txBody>
          <a:bodyPr/>
          <a:lstStyle/>
          <a:p>
            <a:pPr>
              <a:lnSpc>
                <a:spcPct val="90000"/>
              </a:lnSpc>
            </a:pPr>
            <a:r>
              <a:rPr lang="en-US" altLang="zh-CN"/>
              <a:t>4.</a:t>
            </a:r>
            <a:r>
              <a:rPr lang="zh-CN" altLang="en-US"/>
              <a:t>上海市其他委办局项目，如上海市教委项目，分一般和重点，但多数学校不算省部级项目。</a:t>
            </a:r>
          </a:p>
          <a:p>
            <a:pPr>
              <a:lnSpc>
                <a:spcPct val="90000"/>
              </a:lnSpc>
            </a:pPr>
            <a:r>
              <a:rPr lang="en-US" altLang="zh-CN"/>
              <a:t>5.</a:t>
            </a:r>
            <a:r>
              <a:rPr lang="zh-CN" altLang="en-US"/>
              <a:t>校级项目</a:t>
            </a:r>
            <a:r>
              <a:rPr lang="en-US" altLang="zh-CN"/>
              <a:t>——</a:t>
            </a:r>
            <a:r>
              <a:rPr lang="zh-CN" altLang="en-US"/>
              <a:t>起步费</a:t>
            </a:r>
          </a:p>
          <a:p>
            <a:pPr>
              <a:lnSpc>
                <a:spcPct val="90000"/>
              </a:lnSpc>
            </a:pPr>
            <a:r>
              <a:rPr lang="en-US" altLang="zh-CN"/>
              <a:t>6.</a:t>
            </a:r>
            <a:r>
              <a:rPr lang="zh-CN" altLang="en-US"/>
              <a:t>积极关注各类</a:t>
            </a:r>
            <a:r>
              <a:rPr lang="zh-CN" altLang="en-US">
                <a:solidFill>
                  <a:srgbClr val="FF0066"/>
                </a:solidFill>
              </a:rPr>
              <a:t>人才项目</a:t>
            </a:r>
            <a:r>
              <a:rPr lang="zh-CN" altLang="en-US"/>
              <a:t>，如晨光计划、阳光计划、启明星计划、曙光计划、浦江计划、优秀学科带头人以及更高层级的教育部新世纪人才计划、千人计划、长江学者、万人计划、创新团队等等。</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algn="ctr"/>
            <a:r>
              <a:rPr lang="zh-CN" altLang="en-US" sz="4000">
                <a:ea typeface="黑体" pitchFamily="49" charset="-122"/>
              </a:rPr>
              <a:t>了解课题和项目</a:t>
            </a:r>
          </a:p>
        </p:txBody>
      </p:sp>
      <p:sp>
        <p:nvSpPr>
          <p:cNvPr id="11267" name="Rectangle 3"/>
          <p:cNvSpPr>
            <a:spLocks noGrp="1" noChangeArrowheads="1"/>
          </p:cNvSpPr>
          <p:nvPr>
            <p:ph type="body" idx="1"/>
          </p:nvPr>
        </p:nvSpPr>
        <p:spPr/>
        <p:txBody>
          <a:bodyPr/>
          <a:lstStyle/>
          <a:p>
            <a:r>
              <a:rPr lang="zh-CN" altLang="en-US"/>
              <a:t>横向项目指向社会其他机构获得的项目，包括合作的项目。</a:t>
            </a:r>
          </a:p>
          <a:p>
            <a:r>
              <a:rPr lang="zh-CN" altLang="en-US"/>
              <a:t>横向项目是否立项，以经费是否经科研管理部门进入财务处为准。</a:t>
            </a:r>
          </a:p>
          <a:p>
            <a:r>
              <a:rPr lang="zh-CN" altLang="en-US"/>
              <a:t>横向项目经费多少，是一个学校服务地方社会经济能力大小的体现。</a:t>
            </a:r>
          </a:p>
          <a:p>
            <a:r>
              <a:rPr lang="zh-CN" altLang="en-US">
                <a:solidFill>
                  <a:srgbClr val="FF0066"/>
                </a:solidFill>
              </a:rPr>
              <a:t>工科</a:t>
            </a:r>
            <a:r>
              <a:rPr lang="zh-CN" altLang="en-US"/>
              <a:t>应该更加重视横向项目。</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algn="ctr"/>
            <a:r>
              <a:rPr lang="zh-CN" altLang="en-US" sz="4000">
                <a:ea typeface="黑体" pitchFamily="49" charset="-122"/>
              </a:rPr>
              <a:t>七、申报课题</a:t>
            </a:r>
          </a:p>
        </p:txBody>
      </p:sp>
      <p:sp>
        <p:nvSpPr>
          <p:cNvPr id="13315" name="Rectangle 3"/>
          <p:cNvSpPr>
            <a:spLocks noGrp="1" noChangeArrowheads="1"/>
          </p:cNvSpPr>
          <p:nvPr>
            <p:ph type="body" idx="1"/>
          </p:nvPr>
        </p:nvSpPr>
        <p:spPr/>
        <p:txBody>
          <a:bodyPr/>
          <a:lstStyle/>
          <a:p>
            <a:pPr>
              <a:lnSpc>
                <a:spcPct val="90000"/>
              </a:lnSpc>
            </a:pPr>
            <a:r>
              <a:rPr lang="en-US" altLang="zh-CN" sz="2400"/>
              <a:t>1</a:t>
            </a:r>
            <a:r>
              <a:rPr lang="zh-CN" altLang="en-US" sz="2400"/>
              <a:t>、及时且多渠道了解</a:t>
            </a:r>
            <a:r>
              <a:rPr lang="zh-CN" altLang="en-US" sz="2400">
                <a:solidFill>
                  <a:srgbClr val="FF0066"/>
                </a:solidFill>
              </a:rPr>
              <a:t>课题发布信息</a:t>
            </a:r>
            <a:r>
              <a:rPr lang="zh-CN" altLang="en-US" sz="2400"/>
              <a:t>，寻找适合自己科研能力和水平的课题等级。</a:t>
            </a:r>
          </a:p>
          <a:p>
            <a:pPr>
              <a:lnSpc>
                <a:spcPct val="90000"/>
              </a:lnSpc>
            </a:pPr>
            <a:r>
              <a:rPr lang="zh-CN" altLang="en-US" sz="2400">
                <a:solidFill>
                  <a:srgbClr val="FF0066"/>
                </a:solidFill>
              </a:rPr>
              <a:t>学校网页、科研管理部门网页、教委（厅）网页、省市社科规划办网页、教育部、全国哲学社会科学规划办网页等都定期发布课题信息。</a:t>
            </a:r>
          </a:p>
          <a:p>
            <a:pPr>
              <a:lnSpc>
                <a:spcPct val="90000"/>
              </a:lnSpc>
            </a:pPr>
            <a:r>
              <a:rPr lang="zh-CN" altLang="en-US" sz="2400"/>
              <a:t>多渠道了解其他政府部门的课题发布。</a:t>
            </a:r>
          </a:p>
          <a:p>
            <a:pPr>
              <a:lnSpc>
                <a:spcPct val="90000"/>
              </a:lnSpc>
            </a:pPr>
            <a:r>
              <a:rPr lang="zh-CN" altLang="en-US" sz="2400"/>
              <a:t>十分重视课题发布和课题申报的时间，</a:t>
            </a:r>
            <a:r>
              <a:rPr lang="zh-CN" altLang="en-US" sz="2400">
                <a:solidFill>
                  <a:srgbClr val="FF0066"/>
                </a:solidFill>
              </a:rPr>
              <a:t>每年上半年是课题申报季，</a:t>
            </a:r>
            <a:r>
              <a:rPr lang="zh-CN" altLang="en-US" sz="2400"/>
              <a:t>主要课题如国家社科、上海市哲社、教育部人文等多在</a:t>
            </a:r>
            <a:r>
              <a:rPr lang="en-US" altLang="zh-CN" sz="2400"/>
              <a:t>1</a:t>
            </a:r>
            <a:r>
              <a:rPr lang="zh-CN" altLang="en-US" sz="2400"/>
              <a:t>月</a:t>
            </a:r>
            <a:r>
              <a:rPr lang="en-US" altLang="zh-CN" sz="2400"/>
              <a:t>-4</a:t>
            </a:r>
            <a:r>
              <a:rPr lang="zh-CN" altLang="en-US" sz="2400"/>
              <a:t>月完成申报。</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r>
              <a:rPr lang="zh-CN" altLang="en-US" sz="4000">
                <a:ea typeface="黑体" pitchFamily="49" charset="-122"/>
              </a:rPr>
              <a:t>申报课题</a:t>
            </a:r>
          </a:p>
        </p:txBody>
      </p:sp>
      <p:sp>
        <p:nvSpPr>
          <p:cNvPr id="28675" name="Rectangle 3"/>
          <p:cNvSpPr>
            <a:spLocks noGrp="1" noChangeArrowheads="1"/>
          </p:cNvSpPr>
          <p:nvPr>
            <p:ph type="body" idx="1"/>
          </p:nvPr>
        </p:nvSpPr>
        <p:spPr/>
        <p:txBody>
          <a:bodyPr/>
          <a:lstStyle/>
          <a:p>
            <a:pPr>
              <a:lnSpc>
                <a:spcPct val="90000"/>
              </a:lnSpc>
            </a:pPr>
            <a:r>
              <a:rPr lang="en-US" altLang="zh-CN"/>
              <a:t>2</a:t>
            </a:r>
            <a:r>
              <a:rPr lang="zh-CN" altLang="en-US"/>
              <a:t>、仔细阅读</a:t>
            </a:r>
            <a:r>
              <a:rPr lang="zh-CN" altLang="en-US">
                <a:solidFill>
                  <a:srgbClr val="FF0066"/>
                </a:solidFill>
              </a:rPr>
              <a:t>课题指南</a:t>
            </a:r>
            <a:r>
              <a:rPr lang="zh-CN" altLang="en-US"/>
              <a:t>，研究有否适合自己的研究课题。</a:t>
            </a:r>
          </a:p>
          <a:p>
            <a:pPr>
              <a:lnSpc>
                <a:spcPct val="90000"/>
              </a:lnSpc>
            </a:pPr>
            <a:r>
              <a:rPr lang="en-US" altLang="zh-CN"/>
              <a:t>3</a:t>
            </a:r>
            <a:r>
              <a:rPr lang="zh-CN" altLang="en-US"/>
              <a:t>、研究拟申报课题的</a:t>
            </a:r>
            <a:r>
              <a:rPr lang="zh-CN" altLang="en-US">
                <a:solidFill>
                  <a:srgbClr val="FF0066"/>
                </a:solidFill>
              </a:rPr>
              <a:t>申报条件</a:t>
            </a:r>
            <a:r>
              <a:rPr lang="zh-CN" altLang="en-US"/>
              <a:t>（如青年项目和各类人才计划往往有年龄或职称的要求，申报重大课题一般要完成过同类一般课题）、结项要求、管理办法，尤其要研究课题管理办法。不同的课题有不同的课题指南、申报条件、结项要求、管理办法，要仔细阅读，避免做无用功。</a:t>
            </a:r>
          </a:p>
          <a:p>
            <a:pPr>
              <a:lnSpc>
                <a:spcPct val="90000"/>
              </a:lnSpc>
            </a:pPr>
            <a:endParaRPr lang="en-US" altLang="zh-C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algn="ctr"/>
            <a:r>
              <a:rPr lang="zh-CN" altLang="en-US" sz="4000">
                <a:ea typeface="黑体" pitchFamily="49" charset="-122"/>
              </a:rPr>
              <a:t>申报课题</a:t>
            </a:r>
          </a:p>
        </p:txBody>
      </p:sp>
      <p:sp>
        <p:nvSpPr>
          <p:cNvPr id="14339" name="Rectangle 3"/>
          <p:cNvSpPr>
            <a:spLocks noGrp="1" noChangeArrowheads="1"/>
          </p:cNvSpPr>
          <p:nvPr>
            <p:ph type="body" idx="1"/>
          </p:nvPr>
        </p:nvSpPr>
        <p:spPr/>
        <p:txBody>
          <a:bodyPr/>
          <a:lstStyle/>
          <a:p>
            <a:pPr>
              <a:lnSpc>
                <a:spcPct val="90000"/>
              </a:lnSpc>
            </a:pPr>
            <a:r>
              <a:rPr lang="en-US" altLang="zh-CN"/>
              <a:t>4</a:t>
            </a:r>
            <a:r>
              <a:rPr lang="zh-CN" altLang="en-US"/>
              <a:t>、注意</a:t>
            </a:r>
            <a:r>
              <a:rPr lang="zh-CN" altLang="en-US">
                <a:solidFill>
                  <a:srgbClr val="FF0066"/>
                </a:solidFill>
              </a:rPr>
              <a:t>课题组</a:t>
            </a:r>
            <a:r>
              <a:rPr lang="zh-CN" altLang="en-US"/>
              <a:t>成员搭配</a:t>
            </a:r>
          </a:p>
          <a:p>
            <a:pPr>
              <a:lnSpc>
                <a:spcPct val="90000"/>
              </a:lnSpc>
            </a:pPr>
            <a:r>
              <a:rPr lang="zh-CN" altLang="en-US"/>
              <a:t>     学科背景相关性</a:t>
            </a:r>
          </a:p>
          <a:p>
            <a:pPr>
              <a:lnSpc>
                <a:spcPct val="90000"/>
              </a:lnSpc>
            </a:pPr>
            <a:r>
              <a:rPr lang="zh-CN" altLang="en-US"/>
              <a:t>     分工合理</a:t>
            </a:r>
          </a:p>
          <a:p>
            <a:pPr>
              <a:lnSpc>
                <a:spcPct val="90000"/>
              </a:lnSpc>
            </a:pPr>
            <a:r>
              <a:rPr lang="zh-CN" altLang="en-US"/>
              <a:t>     年龄有阶梯</a:t>
            </a:r>
          </a:p>
          <a:p>
            <a:pPr>
              <a:lnSpc>
                <a:spcPct val="90000"/>
              </a:lnSpc>
            </a:pPr>
            <a:r>
              <a:rPr lang="zh-CN" altLang="en-US"/>
              <a:t>课题组人数要视课题大小和经费多少来定，不能有随意性。</a:t>
            </a:r>
          </a:p>
          <a:p>
            <a:pPr>
              <a:lnSpc>
                <a:spcPct val="90000"/>
              </a:lnSpc>
            </a:pPr>
            <a:r>
              <a:rPr lang="zh-CN" altLang="en-US"/>
              <a:t>不要太多，一般课题</a:t>
            </a:r>
            <a:r>
              <a:rPr lang="zh-CN" altLang="en-US">
                <a:solidFill>
                  <a:srgbClr val="FF0066"/>
                </a:solidFill>
              </a:rPr>
              <a:t>三五个人</a:t>
            </a:r>
            <a:r>
              <a:rPr lang="zh-CN" altLang="en-US"/>
              <a:t>即可。重大课题需要更多子课题组成的团队。</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a:xfrm>
            <a:off x="762000" y="762000"/>
            <a:ext cx="7924800" cy="1082675"/>
          </a:xfrm>
        </p:spPr>
        <p:txBody>
          <a:bodyPr/>
          <a:lstStyle/>
          <a:p>
            <a:r>
              <a:rPr lang="zh-CN" altLang="en-US"/>
              <a:t>一、何谓“科研”</a:t>
            </a:r>
            <a:r>
              <a:rPr lang="en-US" altLang="zh-CN"/>
              <a:t>——</a:t>
            </a:r>
            <a:r>
              <a:rPr lang="zh-CN" altLang="en-US"/>
              <a:t>科学研究：定义</a:t>
            </a:r>
          </a:p>
        </p:txBody>
      </p:sp>
      <p:sp>
        <p:nvSpPr>
          <p:cNvPr id="49155" name="Rectangle 3"/>
          <p:cNvSpPr>
            <a:spLocks noGrp="1" noChangeArrowheads="1"/>
          </p:cNvSpPr>
          <p:nvPr>
            <p:ph type="body" idx="1"/>
          </p:nvPr>
        </p:nvSpPr>
        <p:spPr>
          <a:xfrm>
            <a:off x="468313" y="2205038"/>
            <a:ext cx="8675687" cy="4652962"/>
          </a:xfrm>
        </p:spPr>
        <p:txBody>
          <a:bodyPr/>
          <a:lstStyle/>
          <a:p>
            <a:pPr>
              <a:lnSpc>
                <a:spcPct val="90000"/>
              </a:lnSpc>
            </a:pPr>
            <a:r>
              <a:rPr lang="en-US" altLang="zh-CN" sz="2400"/>
              <a:t>1</a:t>
            </a:r>
            <a:r>
              <a:rPr lang="zh-CN" altLang="en-US" sz="2400"/>
              <a:t>、教育部：</a:t>
            </a:r>
            <a:r>
              <a:rPr lang="zh-CN" altLang="en-US" sz="2400" b="1">
                <a:solidFill>
                  <a:srgbClr val="FF0066"/>
                </a:solidFill>
              </a:rPr>
              <a:t>科学研究</a:t>
            </a:r>
            <a:r>
              <a:rPr lang="zh-CN" altLang="en-US" sz="2400"/>
              <a:t>是指为了增进知识包括关于人类文化和社会的知识以及利用这些知识去发明新的技术而进行的系统的创造性工作。</a:t>
            </a:r>
          </a:p>
          <a:p>
            <a:pPr>
              <a:lnSpc>
                <a:spcPct val="90000"/>
              </a:lnSpc>
            </a:pPr>
            <a:r>
              <a:rPr lang="en-US" altLang="zh-CN" sz="2400"/>
              <a:t>2</a:t>
            </a:r>
            <a:r>
              <a:rPr lang="zh-CN" altLang="en-US" sz="2400"/>
              <a:t>、美国资源委员会 ：</a:t>
            </a:r>
            <a:r>
              <a:rPr lang="zh-CN" altLang="en-US" sz="2400" b="1">
                <a:solidFill>
                  <a:srgbClr val="FF0000"/>
                </a:solidFill>
              </a:rPr>
              <a:t>科学研究</a:t>
            </a:r>
            <a:r>
              <a:rPr lang="zh-CN" altLang="en-US" sz="2400"/>
              <a:t>是科学领域中的检索和应用包括对已有知识的整理、统计以及对数据的搜集、编辑和分析研究。 </a:t>
            </a:r>
          </a:p>
          <a:p>
            <a:pPr>
              <a:lnSpc>
                <a:spcPct val="90000"/>
              </a:lnSpc>
            </a:pPr>
            <a:r>
              <a:rPr lang="en-US" altLang="zh-CN" sz="2400"/>
              <a:t>3</a:t>
            </a:r>
            <a:r>
              <a:rPr lang="zh-CN" altLang="en-US" sz="2400"/>
              <a:t>、</a:t>
            </a:r>
            <a:r>
              <a:rPr lang="zh-CN" altLang="en-US" sz="2400" b="1">
                <a:solidFill>
                  <a:srgbClr val="FF0000"/>
                </a:solidFill>
              </a:rPr>
              <a:t>科学研究</a:t>
            </a:r>
            <a:r>
              <a:rPr lang="zh-CN" altLang="en-US" sz="2400"/>
              <a:t>是指对一些现象或问题经过调查、验证、讨论及思维</a:t>
            </a:r>
            <a:r>
              <a:rPr lang="en-US" altLang="zh-CN" sz="2400"/>
              <a:t>,</a:t>
            </a:r>
            <a:r>
              <a:rPr lang="zh-CN" altLang="en-US" sz="2400"/>
              <a:t>然后进行推论、分析和综合，来获得客观事实的过程。一般分五个阶段：选择研究课题、研究设计阶段、搜集资料阶段、整理分析阶段、得出结果阶段。</a:t>
            </a:r>
          </a:p>
          <a:p>
            <a:pPr>
              <a:lnSpc>
                <a:spcPct val="90000"/>
              </a:lnSpc>
            </a:pPr>
            <a:r>
              <a:rPr lang="en-US" altLang="zh-CN" sz="2400"/>
              <a:t>4</a:t>
            </a:r>
            <a:r>
              <a:rPr lang="zh-CN" altLang="en-US" sz="2400"/>
              <a:t>、</a:t>
            </a:r>
            <a:r>
              <a:rPr lang="zh-CN" altLang="en-US" sz="2400" b="1">
                <a:solidFill>
                  <a:srgbClr val="FF0000"/>
                </a:solidFill>
              </a:rPr>
              <a:t>科学研究</a:t>
            </a:r>
            <a:r>
              <a:rPr lang="zh-CN" altLang="en-US" sz="2400"/>
              <a:t>是指探求反映自然、社会、思维等客观规律的活动，其内涵包含整理、继承知识和创新、发展知识两部分。</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algn="ctr"/>
            <a:r>
              <a:rPr lang="zh-CN" altLang="en-US" sz="4000">
                <a:ea typeface="黑体" pitchFamily="49" charset="-122"/>
              </a:rPr>
              <a:t>申报课题</a:t>
            </a:r>
          </a:p>
        </p:txBody>
      </p:sp>
      <p:sp>
        <p:nvSpPr>
          <p:cNvPr id="24579" name="Rectangle 3"/>
          <p:cNvSpPr>
            <a:spLocks noGrp="1" noChangeArrowheads="1"/>
          </p:cNvSpPr>
          <p:nvPr>
            <p:ph type="body" idx="1"/>
          </p:nvPr>
        </p:nvSpPr>
        <p:spPr/>
        <p:txBody>
          <a:bodyPr/>
          <a:lstStyle/>
          <a:p>
            <a:pPr>
              <a:lnSpc>
                <a:spcPct val="80000"/>
              </a:lnSpc>
            </a:pPr>
            <a:endParaRPr lang="en-US" altLang="zh-CN" sz="2400"/>
          </a:p>
          <a:p>
            <a:pPr>
              <a:lnSpc>
                <a:spcPct val="80000"/>
              </a:lnSpc>
            </a:pPr>
            <a:r>
              <a:rPr lang="en-US" altLang="zh-CN" sz="2400"/>
              <a:t>5</a:t>
            </a:r>
            <a:r>
              <a:rPr lang="zh-CN" altLang="en-US" sz="2400"/>
              <a:t>、填好课题</a:t>
            </a:r>
            <a:r>
              <a:rPr lang="zh-CN" altLang="en-US" sz="2400">
                <a:solidFill>
                  <a:srgbClr val="FF0066"/>
                </a:solidFill>
              </a:rPr>
              <a:t>申请表</a:t>
            </a:r>
          </a:p>
          <a:p>
            <a:pPr>
              <a:lnSpc>
                <a:spcPct val="80000"/>
              </a:lnSpc>
            </a:pPr>
            <a:r>
              <a:rPr lang="zh-CN" altLang="en-US" sz="2400"/>
              <a:t>    </a:t>
            </a:r>
            <a:r>
              <a:rPr lang="en-US" altLang="zh-CN" sz="2400"/>
              <a:t>1</a:t>
            </a:r>
            <a:r>
              <a:rPr lang="zh-CN" altLang="en-US" sz="2400"/>
              <a:t>）严格按照要求填表，如字数、数据、相关信息、填表要求等。</a:t>
            </a:r>
          </a:p>
          <a:p>
            <a:pPr>
              <a:lnSpc>
                <a:spcPct val="80000"/>
              </a:lnSpc>
            </a:pPr>
            <a:r>
              <a:rPr lang="zh-CN" altLang="en-US" sz="2400"/>
              <a:t>    </a:t>
            </a:r>
            <a:r>
              <a:rPr lang="en-US" altLang="zh-CN" sz="2400"/>
              <a:t>2</a:t>
            </a:r>
            <a:r>
              <a:rPr lang="zh-CN" altLang="en-US" sz="2400"/>
              <a:t>）款式美观、大方，视觉清晰，便于阅读。</a:t>
            </a:r>
          </a:p>
          <a:p>
            <a:pPr>
              <a:lnSpc>
                <a:spcPct val="80000"/>
              </a:lnSpc>
            </a:pPr>
            <a:r>
              <a:rPr lang="zh-CN" altLang="en-US" sz="2400"/>
              <a:t>    </a:t>
            </a:r>
            <a:r>
              <a:rPr lang="en-US" altLang="zh-CN" sz="2400"/>
              <a:t>3</a:t>
            </a:r>
            <a:r>
              <a:rPr lang="zh-CN" altLang="en-US" sz="2400"/>
              <a:t>）打印和装订合乎要求，美观。</a:t>
            </a:r>
          </a:p>
          <a:p>
            <a:pPr>
              <a:lnSpc>
                <a:spcPct val="80000"/>
              </a:lnSpc>
            </a:pPr>
            <a:r>
              <a:rPr lang="zh-CN" altLang="en-US" sz="2400"/>
              <a:t>    </a:t>
            </a:r>
            <a:r>
              <a:rPr lang="en-US" altLang="zh-CN" sz="2400"/>
              <a:t>4</a:t>
            </a:r>
            <a:r>
              <a:rPr lang="zh-CN" altLang="en-US" sz="2400"/>
              <a:t>）网上申报的更要仔细认真，否则申报不能成功。</a:t>
            </a:r>
          </a:p>
          <a:p>
            <a:pPr>
              <a:lnSpc>
                <a:spcPct val="80000"/>
              </a:lnSpc>
            </a:pPr>
            <a:r>
              <a:rPr lang="zh-CN" altLang="en-US" sz="2400"/>
              <a:t>    </a:t>
            </a:r>
            <a:r>
              <a:rPr lang="en-US" altLang="zh-CN" sz="2400"/>
              <a:t>5)</a:t>
            </a:r>
            <a:r>
              <a:rPr lang="zh-CN" altLang="en-US" sz="2400"/>
              <a:t>填好的表格最好请有关同行专家审阅把关，再印制；需要答辩的，要进行多次预答辩演示。</a:t>
            </a:r>
          </a:p>
          <a:p>
            <a:pPr>
              <a:lnSpc>
                <a:spcPct val="80000"/>
              </a:lnSpc>
            </a:pPr>
            <a:endParaRPr lang="en-US" altLang="zh-CN"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zh-CN" altLang="en-US" sz="4000">
                <a:ea typeface="黑体" pitchFamily="49" charset="-122"/>
              </a:rPr>
              <a:t>申报课题</a:t>
            </a:r>
          </a:p>
        </p:txBody>
      </p:sp>
      <p:sp>
        <p:nvSpPr>
          <p:cNvPr id="25603" name="Rectangle 3"/>
          <p:cNvSpPr>
            <a:spLocks noGrp="1" noChangeArrowheads="1"/>
          </p:cNvSpPr>
          <p:nvPr>
            <p:ph type="body" idx="1"/>
          </p:nvPr>
        </p:nvSpPr>
        <p:spPr/>
        <p:txBody>
          <a:bodyPr/>
          <a:lstStyle/>
          <a:p>
            <a:pPr>
              <a:lnSpc>
                <a:spcPct val="90000"/>
              </a:lnSpc>
            </a:pPr>
            <a:r>
              <a:rPr lang="en-US" altLang="zh-CN" sz="2400"/>
              <a:t>6</a:t>
            </a:r>
            <a:r>
              <a:rPr lang="zh-CN" altLang="en-US" sz="2400"/>
              <a:t>、表格内容填写</a:t>
            </a:r>
          </a:p>
          <a:p>
            <a:pPr>
              <a:lnSpc>
                <a:spcPct val="90000"/>
              </a:lnSpc>
            </a:pPr>
            <a:r>
              <a:rPr lang="zh-CN" altLang="en-US" sz="2400"/>
              <a:t>    </a:t>
            </a:r>
            <a:r>
              <a:rPr lang="en-US" altLang="zh-CN" sz="2400"/>
              <a:t>1</a:t>
            </a:r>
            <a:r>
              <a:rPr lang="zh-CN" altLang="en-US" sz="2400"/>
              <a:t>、读懂有关要求，严格按照要求填写，即不增加项目，也不减少项目，</a:t>
            </a:r>
            <a:r>
              <a:rPr lang="zh-CN" altLang="en-US" sz="2400">
                <a:solidFill>
                  <a:srgbClr val="FF0066"/>
                </a:solidFill>
              </a:rPr>
              <a:t>填写内容跟各项要求完全对应</a:t>
            </a:r>
            <a:r>
              <a:rPr lang="zh-CN" altLang="en-US" sz="2400"/>
              <a:t>，如选题意义、研究成果综述、主要内容、难点重点、创新之处等等</a:t>
            </a:r>
          </a:p>
          <a:p>
            <a:pPr>
              <a:lnSpc>
                <a:spcPct val="90000"/>
              </a:lnSpc>
            </a:pPr>
            <a:r>
              <a:rPr lang="zh-CN" altLang="en-US" sz="2400"/>
              <a:t>    </a:t>
            </a:r>
            <a:r>
              <a:rPr lang="en-US" altLang="zh-CN" sz="2400"/>
              <a:t>2</a:t>
            </a:r>
            <a:r>
              <a:rPr lang="zh-CN" altLang="en-US" sz="2400"/>
              <a:t>、详略有节、重点突出、关键处醒目、</a:t>
            </a:r>
            <a:r>
              <a:rPr lang="zh-CN" altLang="en-US" sz="2400">
                <a:solidFill>
                  <a:srgbClr val="FF0066"/>
                </a:solidFill>
              </a:rPr>
              <a:t>入题要快</a:t>
            </a:r>
          </a:p>
          <a:p>
            <a:pPr>
              <a:lnSpc>
                <a:spcPct val="90000"/>
              </a:lnSpc>
            </a:pPr>
            <a:r>
              <a:rPr lang="zh-CN" altLang="en-US" sz="2400"/>
              <a:t>    </a:t>
            </a:r>
            <a:r>
              <a:rPr lang="en-US" altLang="zh-CN" sz="2400"/>
              <a:t>3</a:t>
            </a:r>
            <a:r>
              <a:rPr lang="zh-CN" altLang="en-US" sz="2400"/>
              <a:t>、字数适中，决不超过要求，但也不能太少，如国家社科基金要求</a:t>
            </a:r>
            <a:r>
              <a:rPr lang="en-US" altLang="zh-CN" sz="2400"/>
              <a:t>4000</a:t>
            </a:r>
            <a:r>
              <a:rPr lang="zh-CN" altLang="en-US" sz="2400"/>
              <a:t>字以内，参考文献不超过</a:t>
            </a:r>
            <a:r>
              <a:rPr lang="en-US" altLang="zh-CN" sz="2400"/>
              <a:t>20</a:t>
            </a:r>
            <a:r>
              <a:rPr lang="zh-CN" altLang="en-US" sz="2400"/>
              <a:t>条，参考文献要准确</a:t>
            </a:r>
          </a:p>
          <a:p>
            <a:pPr>
              <a:lnSpc>
                <a:spcPct val="90000"/>
              </a:lnSpc>
            </a:pPr>
            <a:r>
              <a:rPr lang="zh-CN" altLang="en-US" sz="2400"/>
              <a:t>   </a:t>
            </a:r>
            <a:r>
              <a:rPr lang="en-US" altLang="zh-CN" sz="2400"/>
              <a:t>4</a:t>
            </a:r>
            <a:r>
              <a:rPr lang="zh-CN" altLang="en-US" sz="2400"/>
              <a:t>、</a:t>
            </a:r>
            <a:r>
              <a:rPr lang="zh-CN" altLang="en-US" sz="2400">
                <a:solidFill>
                  <a:srgbClr val="FF0066"/>
                </a:solidFill>
              </a:rPr>
              <a:t>个人前期成果</a:t>
            </a:r>
            <a:r>
              <a:rPr lang="zh-CN" altLang="en-US" sz="2400"/>
              <a:t>显示要严格按照要求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algn="ctr"/>
            <a:r>
              <a:rPr lang="zh-CN" altLang="en-US" sz="4000">
                <a:ea typeface="黑体" pitchFamily="49" charset="-122"/>
              </a:rPr>
              <a:t>八、课题申报后</a:t>
            </a:r>
            <a:r>
              <a:rPr lang="zh-CN" altLang="en-US" sz="3200"/>
              <a:t/>
            </a:r>
            <a:br>
              <a:rPr lang="zh-CN" altLang="en-US" sz="3200"/>
            </a:br>
            <a:endParaRPr lang="zh-CN" altLang="en-US" sz="3200"/>
          </a:p>
        </p:txBody>
      </p:sp>
      <p:sp>
        <p:nvSpPr>
          <p:cNvPr id="15363" name="Rectangle 3"/>
          <p:cNvSpPr>
            <a:spLocks noGrp="1" noChangeArrowheads="1"/>
          </p:cNvSpPr>
          <p:nvPr>
            <p:ph type="body" idx="1"/>
          </p:nvPr>
        </p:nvSpPr>
        <p:spPr/>
        <p:txBody>
          <a:bodyPr/>
          <a:lstStyle/>
          <a:p>
            <a:pPr>
              <a:lnSpc>
                <a:spcPct val="90000"/>
              </a:lnSpc>
            </a:pPr>
            <a:r>
              <a:rPr lang="en-US" altLang="zh-CN"/>
              <a:t>1</a:t>
            </a:r>
            <a:r>
              <a:rPr lang="zh-CN" altLang="en-US"/>
              <a:t>、有条件的话，可以通过</a:t>
            </a:r>
            <a:r>
              <a:rPr lang="zh-CN" altLang="en-US">
                <a:solidFill>
                  <a:srgbClr val="FF0066"/>
                </a:solidFill>
              </a:rPr>
              <a:t>各种渠道</a:t>
            </a:r>
            <a:r>
              <a:rPr lang="zh-CN" altLang="en-US"/>
              <a:t>请求关照。</a:t>
            </a:r>
          </a:p>
          <a:p>
            <a:pPr>
              <a:lnSpc>
                <a:spcPct val="90000"/>
              </a:lnSpc>
            </a:pPr>
            <a:r>
              <a:rPr lang="en-US" altLang="zh-CN"/>
              <a:t>2</a:t>
            </a:r>
            <a:r>
              <a:rPr lang="zh-CN" altLang="en-US"/>
              <a:t>、对是否申报成功要有</a:t>
            </a:r>
            <a:r>
              <a:rPr lang="zh-CN" altLang="en-US">
                <a:solidFill>
                  <a:srgbClr val="FF0066"/>
                </a:solidFill>
              </a:rPr>
              <a:t>平常心</a:t>
            </a:r>
            <a:r>
              <a:rPr lang="zh-CN" altLang="en-US"/>
              <a:t>，课题申报成功率是由多种因素决定的。总的来说，像国家社科基金的立项率是越来越高的，单项经费也越来越高。</a:t>
            </a:r>
          </a:p>
          <a:p>
            <a:pPr>
              <a:lnSpc>
                <a:spcPct val="90000"/>
              </a:lnSpc>
            </a:pPr>
            <a:r>
              <a:rPr lang="en-US" altLang="zh-CN"/>
              <a:t>3</a:t>
            </a:r>
            <a:r>
              <a:rPr lang="zh-CN" altLang="en-US"/>
              <a:t>、本次申报不成功不要灰心，要为下次申报做准备。申报材料也可以用于当年其他等级的项目申报。</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algn="ctr"/>
            <a:r>
              <a:rPr lang="zh-CN" altLang="en-US" sz="4000">
                <a:ea typeface="黑体" pitchFamily="49" charset="-122"/>
              </a:rPr>
              <a:t>申报成功后</a:t>
            </a:r>
          </a:p>
        </p:txBody>
      </p:sp>
      <p:sp>
        <p:nvSpPr>
          <p:cNvPr id="16387" name="Rectangle 3"/>
          <p:cNvSpPr>
            <a:spLocks noGrp="1" noChangeArrowheads="1"/>
          </p:cNvSpPr>
          <p:nvPr>
            <p:ph type="body" idx="1"/>
          </p:nvPr>
        </p:nvSpPr>
        <p:spPr/>
        <p:txBody>
          <a:bodyPr/>
          <a:lstStyle/>
          <a:p>
            <a:r>
              <a:rPr lang="en-US" altLang="zh-CN" sz="2400"/>
              <a:t>1</a:t>
            </a:r>
            <a:r>
              <a:rPr lang="zh-CN" altLang="en-US" sz="2400"/>
              <a:t>、积极按照课题设计按时高质</a:t>
            </a:r>
            <a:r>
              <a:rPr lang="zh-CN" altLang="en-US" sz="2400">
                <a:solidFill>
                  <a:srgbClr val="FF0066"/>
                </a:solidFill>
              </a:rPr>
              <a:t>完成课题</a:t>
            </a:r>
            <a:r>
              <a:rPr lang="zh-CN" altLang="en-US" sz="2400"/>
              <a:t>。注意成果的形式和发表、出版。</a:t>
            </a:r>
          </a:p>
          <a:p>
            <a:r>
              <a:rPr lang="en-US" altLang="zh-CN" sz="2400"/>
              <a:t>2</a:t>
            </a:r>
            <a:r>
              <a:rPr lang="zh-CN" altLang="en-US" sz="2400"/>
              <a:t>、成果的鉴定和发表。</a:t>
            </a:r>
            <a:r>
              <a:rPr lang="zh-CN" altLang="en-US" sz="2400">
                <a:solidFill>
                  <a:srgbClr val="FF0066"/>
                </a:solidFill>
              </a:rPr>
              <a:t>有的课题是先鉴定，然后出版和发表</a:t>
            </a:r>
            <a:r>
              <a:rPr lang="zh-CN" altLang="en-US" sz="2400"/>
              <a:t>；</a:t>
            </a:r>
            <a:r>
              <a:rPr lang="zh-CN" altLang="en-US" sz="2400">
                <a:solidFill>
                  <a:srgbClr val="FF0066"/>
                </a:solidFill>
              </a:rPr>
              <a:t>有的是先发表、出版，然后鉴定结题。</a:t>
            </a:r>
          </a:p>
          <a:p>
            <a:r>
              <a:rPr lang="en-US" altLang="zh-CN" sz="2400"/>
              <a:t>3</a:t>
            </a:r>
            <a:r>
              <a:rPr lang="zh-CN" altLang="en-US" sz="2400"/>
              <a:t>、按照要求合理</a:t>
            </a:r>
            <a:r>
              <a:rPr lang="zh-CN" altLang="en-US" sz="2400">
                <a:solidFill>
                  <a:srgbClr val="FF0066"/>
                </a:solidFill>
              </a:rPr>
              <a:t>用好经费</a:t>
            </a:r>
            <a:r>
              <a:rPr lang="zh-CN" altLang="en-US" sz="2400"/>
              <a:t>。 </a:t>
            </a:r>
          </a:p>
          <a:p>
            <a:r>
              <a:rPr lang="en-US" altLang="zh-CN" sz="2400"/>
              <a:t>4</a:t>
            </a:r>
            <a:r>
              <a:rPr lang="zh-CN" altLang="en-US" sz="2400"/>
              <a:t>、近来国家社科基金项目和上海市哲社等的撤项和鉴定不合格现象也越来越多，要重视质量和规范，更不能抄袭和弄虚作假。</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r>
              <a:rPr lang="zh-CN" altLang="en-US" sz="3200"/>
              <a:t>九、学术诚信和学术道德规范是科研工作者学术生命底线</a:t>
            </a:r>
          </a:p>
        </p:txBody>
      </p:sp>
      <p:sp>
        <p:nvSpPr>
          <p:cNvPr id="30723" name="Rectangle 3"/>
          <p:cNvSpPr>
            <a:spLocks noGrp="1" noChangeArrowheads="1"/>
          </p:cNvSpPr>
          <p:nvPr>
            <p:ph type="body" idx="1"/>
          </p:nvPr>
        </p:nvSpPr>
        <p:spPr/>
        <p:txBody>
          <a:bodyPr/>
          <a:lstStyle/>
          <a:p>
            <a:pPr>
              <a:lnSpc>
                <a:spcPct val="90000"/>
              </a:lnSpc>
            </a:pPr>
            <a:r>
              <a:rPr lang="zh-CN" altLang="en-US" sz="2400"/>
              <a:t>近几年来，随着大学从社会边缘走向社会中心，大学师生中出现的</a:t>
            </a:r>
            <a:r>
              <a:rPr lang="zh-CN" altLang="en-US" sz="2400">
                <a:solidFill>
                  <a:srgbClr val="FF0066"/>
                </a:solidFill>
              </a:rPr>
              <a:t>学术腐败、学术不端</a:t>
            </a:r>
            <a:r>
              <a:rPr lang="zh-CN" altLang="en-US" sz="2400"/>
              <a:t>等现象成为社会、媒体热点问题。如：</a:t>
            </a:r>
          </a:p>
          <a:p>
            <a:pPr>
              <a:lnSpc>
                <a:spcPct val="90000"/>
              </a:lnSpc>
            </a:pPr>
            <a:r>
              <a:rPr lang="zh-CN" altLang="en-US" sz="2400"/>
              <a:t>（一）贺海波论文造假事件</a:t>
            </a:r>
          </a:p>
          <a:p>
            <a:pPr>
              <a:lnSpc>
                <a:spcPct val="90000"/>
              </a:lnSpc>
            </a:pPr>
            <a:r>
              <a:rPr lang="zh-CN" altLang="en-US" sz="2400"/>
              <a:t>浙江大学校长杨卫</a:t>
            </a:r>
            <a:r>
              <a:rPr lang="en-US" altLang="zh-CN" sz="2400"/>
              <a:t>2009</a:t>
            </a:r>
            <a:r>
              <a:rPr lang="zh-CN" altLang="en-US" sz="2400"/>
              <a:t>年</a:t>
            </a:r>
            <a:r>
              <a:rPr lang="en-US" altLang="zh-CN" sz="2400"/>
              <a:t>3</a:t>
            </a:r>
            <a:r>
              <a:rPr lang="zh-CN" altLang="en-US" sz="2400"/>
              <a:t>月</a:t>
            </a:r>
            <a:r>
              <a:rPr lang="en-US" altLang="zh-CN" sz="2400"/>
              <a:t>15</a:t>
            </a:r>
            <a:r>
              <a:rPr lang="zh-CN" altLang="en-US" sz="2400"/>
              <a:t>日在教育部举行的加强高等学校学风建设座谈会上通报了处理“贺海波论文造假事件”的最新情况：原药学院副教授贺海波被开除出教师队伍；贺海波所在的中药药理研究室主任吴理茂被解聘；现任院长、中国工程院院士李连达任期届满，不再续聘。</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r>
              <a:rPr lang="zh-CN" altLang="en-US" sz="3200"/>
              <a:t>学术诚信和学术道德规范是科研工作者学术生命底线</a:t>
            </a:r>
          </a:p>
        </p:txBody>
      </p:sp>
      <p:sp>
        <p:nvSpPr>
          <p:cNvPr id="31747" name="Rectangle 3"/>
          <p:cNvSpPr>
            <a:spLocks noGrp="1" noChangeArrowheads="1"/>
          </p:cNvSpPr>
          <p:nvPr>
            <p:ph type="body" idx="1"/>
          </p:nvPr>
        </p:nvSpPr>
        <p:spPr/>
        <p:txBody>
          <a:bodyPr/>
          <a:lstStyle/>
          <a:p>
            <a:r>
              <a:rPr lang="zh-CN" altLang="en-US"/>
              <a:t>（二）上海大学陈某抄袭事件</a:t>
            </a:r>
          </a:p>
          <a:p>
            <a:r>
              <a:rPr lang="zh-CN" altLang="en-US"/>
              <a:t>上海大学教授陈某因主持完成的国家社科基金项目两阶段性成果被认定为抄袭，而被全国哲学社会规划办公室全国通报，日前被校方中止学术规范委员会委员职务，所担任的上大某学院副院长一职也被撤销。</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p:txBody>
          <a:bodyPr/>
          <a:lstStyle/>
          <a:p>
            <a:r>
              <a:rPr lang="zh-CN" altLang="en-US" sz="3200"/>
              <a:t>学术诚信和学术道德规范是科研工作者学术生命底线</a:t>
            </a:r>
          </a:p>
        </p:txBody>
      </p:sp>
      <p:sp>
        <p:nvSpPr>
          <p:cNvPr id="32771" name="Rectangle 3"/>
          <p:cNvSpPr>
            <a:spLocks noGrp="1" noChangeArrowheads="1"/>
          </p:cNvSpPr>
          <p:nvPr>
            <p:ph type="body" idx="1"/>
          </p:nvPr>
        </p:nvSpPr>
        <p:spPr/>
        <p:txBody>
          <a:bodyPr/>
          <a:lstStyle/>
          <a:p>
            <a:pPr>
              <a:lnSpc>
                <a:spcPct val="80000"/>
              </a:lnSpc>
            </a:pPr>
            <a:r>
              <a:rPr lang="zh-CN" altLang="en-US" sz="2000"/>
              <a:t>其他事件：</a:t>
            </a:r>
          </a:p>
          <a:p>
            <a:pPr>
              <a:lnSpc>
                <a:spcPct val="80000"/>
              </a:lnSpc>
            </a:pPr>
            <a:r>
              <a:rPr lang="zh-CN" altLang="en-US" sz="2000"/>
              <a:t>复旦大学</a:t>
            </a:r>
            <a:r>
              <a:rPr lang="en-US" altLang="zh-CN" sz="2000"/>
              <a:t>2008</a:t>
            </a:r>
            <a:r>
              <a:rPr lang="zh-CN" altLang="en-US" sz="2000"/>
              <a:t>年</a:t>
            </a:r>
            <a:r>
              <a:rPr lang="en-US" altLang="zh-CN" sz="2000"/>
              <a:t>12</a:t>
            </a:r>
            <a:r>
              <a:rPr lang="zh-CN" altLang="en-US" sz="2000"/>
              <a:t>月通报了三起教师涉嫌抄袭事件。后复旦大学校长助理学术不端事件，最近复旦大学上海医学院学生告老师院士造假事件。</a:t>
            </a:r>
          </a:p>
          <a:p>
            <a:pPr>
              <a:lnSpc>
                <a:spcPct val="80000"/>
              </a:lnSpc>
            </a:pPr>
            <a:r>
              <a:rPr lang="zh-CN" altLang="en-US" sz="2000"/>
              <a:t>东北财经大学“史上最牛硕士论文抄袭事件”</a:t>
            </a:r>
          </a:p>
          <a:p>
            <a:pPr>
              <a:lnSpc>
                <a:spcPct val="80000"/>
              </a:lnSpc>
            </a:pPr>
            <a:r>
              <a:rPr lang="zh-CN" altLang="en-US" sz="2000"/>
              <a:t>辽宁大学副校长论文抄袭事件</a:t>
            </a:r>
          </a:p>
          <a:p>
            <a:pPr>
              <a:lnSpc>
                <a:spcPct val="80000"/>
              </a:lnSpc>
            </a:pPr>
            <a:r>
              <a:rPr lang="zh-CN" altLang="en-US" sz="2000"/>
              <a:t>安徽师范大学和安徽农业大学副校长学术不端事件</a:t>
            </a:r>
          </a:p>
          <a:p>
            <a:pPr>
              <a:lnSpc>
                <a:spcPct val="80000"/>
              </a:lnSpc>
            </a:pPr>
            <a:r>
              <a:rPr lang="zh-CN" altLang="en-US" sz="2000"/>
              <a:t>广州中医药大学校长抄袭事件</a:t>
            </a:r>
          </a:p>
          <a:p>
            <a:pPr>
              <a:lnSpc>
                <a:spcPct val="80000"/>
              </a:lnSpc>
            </a:pPr>
            <a:r>
              <a:rPr lang="zh-CN" altLang="en-US" sz="2000"/>
              <a:t>最近沸沸扬扬的</a:t>
            </a:r>
            <a:r>
              <a:rPr lang="en-US" altLang="zh-CN" sz="2000"/>
              <a:t>29</a:t>
            </a:r>
            <a:r>
              <a:rPr lang="zh-CN" altLang="en-US" sz="2000"/>
              <a:t>岁的湖北宜城市长周森锋学术论文涉嫌抄袭一 事</a:t>
            </a:r>
            <a:r>
              <a:rPr lang="en-US" altLang="zh-CN" sz="2000"/>
              <a:t>……</a:t>
            </a:r>
          </a:p>
          <a:p>
            <a:pPr>
              <a:lnSpc>
                <a:spcPct val="80000"/>
              </a:lnSpc>
            </a:pPr>
            <a:r>
              <a:rPr lang="zh-CN" altLang="en-US" sz="2000"/>
              <a:t>因毕业论文涉嫌抄袭，被原作者和校方发现后，武汉某高校研究生晓军（化名）不堪压力，选择了自杀；北京大学某学生选择出走</a:t>
            </a:r>
            <a:r>
              <a:rPr lang="en-US" altLang="zh-CN" sz="200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r>
              <a:rPr lang="zh-CN" altLang="en-US" sz="3200"/>
              <a:t>学术诚信和学术道德规范是科研工作者学术生命底线</a:t>
            </a:r>
          </a:p>
        </p:txBody>
      </p:sp>
      <p:sp>
        <p:nvSpPr>
          <p:cNvPr id="33795" name="Rectangle 3"/>
          <p:cNvSpPr>
            <a:spLocks noGrp="1" noChangeArrowheads="1"/>
          </p:cNvSpPr>
          <p:nvPr>
            <p:ph type="body" idx="1"/>
          </p:nvPr>
        </p:nvSpPr>
        <p:spPr/>
        <p:txBody>
          <a:bodyPr/>
          <a:lstStyle/>
          <a:p>
            <a:pPr>
              <a:lnSpc>
                <a:spcPct val="80000"/>
              </a:lnSpc>
            </a:pPr>
            <a:r>
              <a:rPr lang="zh-CN" altLang="en-US" sz="2400"/>
              <a:t>学术不端在高校应该</a:t>
            </a:r>
            <a:r>
              <a:rPr lang="zh-CN" altLang="en-US" sz="2400">
                <a:solidFill>
                  <a:srgbClr val="FF0066"/>
                </a:solidFill>
              </a:rPr>
              <a:t>“零容忍”、“一票否决”</a:t>
            </a:r>
          </a:p>
          <a:p>
            <a:pPr>
              <a:lnSpc>
                <a:spcPct val="80000"/>
              </a:lnSpc>
            </a:pPr>
            <a:r>
              <a:rPr lang="zh-CN" altLang="en-US" sz="2400"/>
              <a:t>教育部曾召开“加强高等学校学风建设座谈会 ”，原部长周济在会上作了“标本兼治 惩防并举，全面推进高校学术道德和学风建设 ”的讲话。指出：高校学术失范、学风不正现象仍然存在，在有些方面还比较严重。这些现象的表现形式是多种多样的，性质也不尽相同。在这当中，有两个层面的问题：一个层面是学风不正，不能严守学术规范，比如学风浮躁、理论脱离实际、低水平重复，甚至粗制滥造、急功近利；另一个层面是学术不端，违背科学研究的基本原则，比如抄袭剽窃、伪造事实、篡改数据等等。</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r>
              <a:rPr lang="zh-CN" altLang="en-US" sz="3200"/>
              <a:t>学术诚信和学术道德规范是科研工作者学术生命底线</a:t>
            </a:r>
          </a:p>
        </p:txBody>
      </p:sp>
      <p:sp>
        <p:nvSpPr>
          <p:cNvPr id="34819" name="Rectangle 3"/>
          <p:cNvSpPr>
            <a:spLocks noGrp="1" noChangeArrowheads="1"/>
          </p:cNvSpPr>
          <p:nvPr>
            <p:ph type="body" idx="1"/>
          </p:nvPr>
        </p:nvSpPr>
        <p:spPr/>
        <p:txBody>
          <a:bodyPr/>
          <a:lstStyle/>
          <a:p>
            <a:r>
              <a:rPr lang="zh-CN" altLang="en-US"/>
              <a:t>高校对学术不端行为要像体育界反兴奋剂一样，像对待假冒伪劣产品一样“零容忍”，实行“一票否决”。发现一起，调查一起，处理一起，曝光一起。</a:t>
            </a:r>
          </a:p>
          <a:p>
            <a:r>
              <a:rPr lang="zh-CN" altLang="en-US"/>
              <a:t>无论涉及什么人、什么事，都要态度坚决、一查到底，做到不护短、不姑息、不手软。要根据学术不端行为的性质和情节轻重，依据法律法规，对违规者予以惩处。 </a:t>
            </a:r>
          </a:p>
          <a:p>
            <a:endParaRPr lang="en-US" altLang="zh-C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r>
              <a:rPr lang="zh-CN" altLang="en-US" sz="3200"/>
              <a:t>学术诚信和学术道德规范是科研工作者学术生命底线</a:t>
            </a:r>
          </a:p>
        </p:txBody>
      </p:sp>
      <p:sp>
        <p:nvSpPr>
          <p:cNvPr id="35843" name="Rectangle 3"/>
          <p:cNvSpPr>
            <a:spLocks noGrp="1" noChangeArrowheads="1"/>
          </p:cNvSpPr>
          <p:nvPr>
            <p:ph type="body" idx="1"/>
          </p:nvPr>
        </p:nvSpPr>
        <p:spPr/>
        <p:txBody>
          <a:bodyPr/>
          <a:lstStyle/>
          <a:p>
            <a:r>
              <a:rPr lang="zh-CN" altLang="en-US"/>
              <a:t>针对学术不端现象，教育部先后印发了</a:t>
            </a:r>
            <a:r>
              <a:rPr lang="en-US" altLang="zh-CN" b="1"/>
              <a:t>《</a:t>
            </a:r>
            <a:r>
              <a:rPr lang="zh-CN" altLang="en-US" b="1">
                <a:solidFill>
                  <a:srgbClr val="FF0066"/>
                </a:solidFill>
              </a:rPr>
              <a:t>高等学校哲学社会科学研究学术规范</a:t>
            </a:r>
            <a:r>
              <a:rPr lang="en-US" altLang="zh-CN" b="1">
                <a:solidFill>
                  <a:srgbClr val="FF0066"/>
                </a:solidFill>
              </a:rPr>
              <a:t>》</a:t>
            </a:r>
            <a:r>
              <a:rPr lang="zh-CN" altLang="en-US" b="1">
                <a:solidFill>
                  <a:srgbClr val="FF0066"/>
                </a:solidFill>
              </a:rPr>
              <a:t>、</a:t>
            </a:r>
            <a:r>
              <a:rPr lang="en-US" altLang="zh-CN" b="1">
                <a:solidFill>
                  <a:srgbClr val="FF0066"/>
                </a:solidFill>
              </a:rPr>
              <a:t>《</a:t>
            </a:r>
            <a:r>
              <a:rPr lang="zh-CN" altLang="en-US" b="1">
                <a:solidFill>
                  <a:srgbClr val="FF0066"/>
                </a:solidFill>
              </a:rPr>
              <a:t>关于进一步加强和改进师德建设的意见</a:t>
            </a:r>
            <a:r>
              <a:rPr lang="en-US" altLang="zh-CN" b="1">
                <a:solidFill>
                  <a:srgbClr val="FF0066"/>
                </a:solidFill>
              </a:rPr>
              <a:t>》</a:t>
            </a:r>
            <a:r>
              <a:rPr lang="zh-CN" altLang="en-US" b="1">
                <a:solidFill>
                  <a:srgbClr val="FF0066"/>
                </a:solidFill>
              </a:rPr>
              <a:t>、</a:t>
            </a:r>
            <a:r>
              <a:rPr lang="en-US" altLang="zh-CN" b="1">
                <a:solidFill>
                  <a:srgbClr val="FF0066"/>
                </a:solidFill>
              </a:rPr>
              <a:t>《</a:t>
            </a:r>
            <a:r>
              <a:rPr lang="zh-CN" altLang="en-US" b="1">
                <a:solidFill>
                  <a:srgbClr val="FF0066"/>
                </a:solidFill>
              </a:rPr>
              <a:t>关于树立社会主义荣辱观 进一步加强学术道德建设的意见</a:t>
            </a:r>
            <a:r>
              <a:rPr lang="en-US" altLang="zh-CN" b="1">
                <a:solidFill>
                  <a:srgbClr val="FF0066"/>
                </a:solidFill>
              </a:rPr>
              <a:t>》</a:t>
            </a:r>
            <a:r>
              <a:rPr lang="zh-CN" altLang="en-US" b="1">
                <a:solidFill>
                  <a:srgbClr val="FF0066"/>
                </a:solidFill>
              </a:rPr>
              <a:t>、</a:t>
            </a:r>
            <a:r>
              <a:rPr lang="en-US" altLang="zh-CN" b="1">
                <a:solidFill>
                  <a:srgbClr val="FF0066"/>
                </a:solidFill>
              </a:rPr>
              <a:t>《</a:t>
            </a:r>
            <a:r>
              <a:rPr lang="zh-CN" altLang="en-US" b="1">
                <a:solidFill>
                  <a:srgbClr val="FF0066"/>
                </a:solidFill>
              </a:rPr>
              <a:t>关于加强学术道德建设的若干意见</a:t>
            </a:r>
            <a:r>
              <a:rPr lang="en-US" altLang="zh-CN" b="1">
                <a:solidFill>
                  <a:srgbClr val="FF0066"/>
                </a:solidFill>
              </a:rPr>
              <a:t>》</a:t>
            </a:r>
            <a:r>
              <a:rPr lang="zh-CN" altLang="en-US"/>
              <a:t>等一系列文件，成立了学风建设指导机构，开展了多方面的工作。</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rrowheads="1"/>
          </p:cNvSpPr>
          <p:nvPr>
            <p:ph type="title"/>
          </p:nvPr>
        </p:nvSpPr>
        <p:spPr/>
        <p:txBody>
          <a:bodyPr/>
          <a:lstStyle/>
          <a:p>
            <a:r>
              <a:rPr lang="zh-CN" altLang="en-US"/>
              <a:t>何谓“科研”</a:t>
            </a:r>
            <a:r>
              <a:rPr lang="en-US" altLang="zh-CN"/>
              <a:t>——</a:t>
            </a:r>
            <a:r>
              <a:rPr lang="zh-CN" altLang="en-US"/>
              <a:t>科学研究：缘起</a:t>
            </a:r>
          </a:p>
        </p:txBody>
      </p:sp>
      <p:sp>
        <p:nvSpPr>
          <p:cNvPr id="50179" name="Rectangle 3"/>
          <p:cNvSpPr>
            <a:spLocks noGrp="1" noChangeArrowheads="1"/>
          </p:cNvSpPr>
          <p:nvPr>
            <p:ph type="body" idx="1"/>
          </p:nvPr>
        </p:nvSpPr>
        <p:spPr/>
        <p:txBody>
          <a:bodyPr/>
          <a:lstStyle/>
          <a:p>
            <a:pPr>
              <a:lnSpc>
                <a:spcPct val="90000"/>
              </a:lnSpc>
            </a:pPr>
            <a:r>
              <a:rPr lang="zh-CN" altLang="en-US" sz="2400"/>
              <a:t>科学研究起源于</a:t>
            </a:r>
            <a:r>
              <a:rPr lang="zh-CN" altLang="en-US" sz="2400" b="1">
                <a:hlinkClick r:id="rId2"/>
              </a:rPr>
              <a:t>问题</a:t>
            </a:r>
            <a:r>
              <a:rPr lang="zh-CN" altLang="en-US" sz="2400"/>
              <a:t>，问题又有两类：</a:t>
            </a:r>
          </a:p>
          <a:p>
            <a:pPr>
              <a:lnSpc>
                <a:spcPct val="90000"/>
              </a:lnSpc>
            </a:pPr>
            <a:r>
              <a:rPr lang="zh-CN" altLang="en-US" sz="2400"/>
              <a:t>一类是经验问题，关注的是</a:t>
            </a:r>
            <a:r>
              <a:rPr lang="zh-CN" altLang="en-US" sz="2400">
                <a:hlinkClick r:id="rId3"/>
              </a:rPr>
              <a:t>经验</a:t>
            </a:r>
            <a:r>
              <a:rPr lang="zh-CN" altLang="en-US" sz="2400"/>
              <a:t>事实与</a:t>
            </a:r>
            <a:r>
              <a:rPr lang="zh-CN" altLang="en-US" sz="2400">
                <a:hlinkClick r:id="rId4"/>
              </a:rPr>
              <a:t>理论</a:t>
            </a:r>
            <a:r>
              <a:rPr lang="zh-CN" altLang="en-US" sz="2400"/>
              <a:t>的</a:t>
            </a:r>
            <a:r>
              <a:rPr lang="zh-CN" altLang="en-US" sz="2400">
                <a:hlinkClick r:id="rId5"/>
              </a:rPr>
              <a:t>相容</a:t>
            </a:r>
            <a:r>
              <a:rPr lang="zh-CN" altLang="en-US" sz="2400"/>
              <a:t>性，即经验</a:t>
            </a:r>
            <a:r>
              <a:rPr lang="zh-CN" altLang="en-US" sz="2400">
                <a:hlinkClick r:id="rId6"/>
              </a:rPr>
              <a:t>事实</a:t>
            </a:r>
            <a:r>
              <a:rPr lang="zh-CN" altLang="en-US" sz="2400"/>
              <a:t>对理论的支持或否证，以及理论对</a:t>
            </a:r>
            <a:r>
              <a:rPr lang="zh-CN" altLang="en-US" sz="2400">
                <a:hlinkClick r:id="rId7"/>
              </a:rPr>
              <a:t>观察</a:t>
            </a:r>
            <a:r>
              <a:rPr lang="zh-CN" altLang="en-US" sz="2400"/>
              <a:t>的渗透，理论</a:t>
            </a:r>
            <a:r>
              <a:rPr lang="zh-CN" altLang="en-US" sz="2400">
                <a:hlinkClick r:id="rId8"/>
              </a:rPr>
              <a:t>预测</a:t>
            </a:r>
            <a:r>
              <a:rPr lang="zh-CN" altLang="en-US" sz="2400"/>
              <a:t>新的实验事实的</a:t>
            </a:r>
            <a:r>
              <a:rPr lang="zh-CN" altLang="en-US" sz="2400">
                <a:hlinkClick r:id="rId9"/>
              </a:rPr>
              <a:t>能力</a:t>
            </a:r>
            <a:r>
              <a:rPr lang="zh-CN" altLang="en-US" sz="2400"/>
              <a:t>等问题；</a:t>
            </a:r>
          </a:p>
          <a:p>
            <a:pPr>
              <a:lnSpc>
                <a:spcPct val="90000"/>
              </a:lnSpc>
            </a:pPr>
            <a:r>
              <a:rPr lang="zh-CN" altLang="en-US" sz="2400"/>
              <a:t>一类是</a:t>
            </a:r>
            <a:r>
              <a:rPr lang="zh-CN" altLang="en-US" sz="2400">
                <a:hlinkClick r:id="rId10"/>
              </a:rPr>
              <a:t>概念</a:t>
            </a:r>
            <a:r>
              <a:rPr lang="zh-CN" altLang="en-US" sz="2400"/>
              <a:t>问题，关注的是理论本身的自洽性，</a:t>
            </a:r>
            <a:r>
              <a:rPr lang="zh-CN" altLang="en-US" sz="2400">
                <a:hlinkClick r:id="rId11"/>
              </a:rPr>
              <a:t>洞察力</a:t>
            </a:r>
            <a:r>
              <a:rPr lang="zh-CN" altLang="en-US" sz="2400"/>
              <a:t>，</a:t>
            </a:r>
            <a:r>
              <a:rPr lang="zh-CN" altLang="en-US" sz="2400">
                <a:hlinkClick r:id="rId12"/>
              </a:rPr>
              <a:t>精确度</a:t>
            </a:r>
            <a:r>
              <a:rPr lang="zh-CN" altLang="en-US" sz="2400"/>
              <a:t>，统一性以及与其他理论的相容程度和理论</a:t>
            </a:r>
            <a:r>
              <a:rPr lang="zh-CN" altLang="en-US" sz="2400">
                <a:hlinkClick r:id="rId13"/>
              </a:rPr>
              <a:t>竞争</a:t>
            </a:r>
            <a:r>
              <a:rPr lang="zh-CN" altLang="en-US" sz="2400"/>
              <a:t>等。科学研究提供的对</a:t>
            </a:r>
            <a:r>
              <a:rPr lang="zh-CN" altLang="en-US" sz="2400">
                <a:hlinkClick r:id="rId14"/>
              </a:rPr>
              <a:t>自然界</a:t>
            </a:r>
            <a:r>
              <a:rPr lang="zh-CN" altLang="en-US" sz="2400"/>
              <a:t>作出统一理解的实在</a:t>
            </a:r>
            <a:r>
              <a:rPr lang="zh-CN" altLang="en-US" sz="2400">
                <a:hlinkClick r:id="rId15"/>
              </a:rPr>
              <a:t>图景</a:t>
            </a:r>
            <a:r>
              <a:rPr lang="zh-CN" altLang="en-US" sz="2400"/>
              <a:t>，解释性</a:t>
            </a:r>
            <a:r>
              <a:rPr lang="zh-CN" altLang="en-US" sz="2400">
                <a:hlinkClick r:id="rId16"/>
              </a:rPr>
              <a:t>范式</a:t>
            </a:r>
            <a:r>
              <a:rPr lang="zh-CN" altLang="en-US" sz="2400"/>
              <a:t>或</a:t>
            </a:r>
            <a:r>
              <a:rPr lang="zh-CN" altLang="en-US" sz="2400">
                <a:hlinkClick r:id="rId17"/>
              </a:rPr>
              <a:t>模型</a:t>
            </a:r>
            <a:r>
              <a:rPr lang="zh-CN" altLang="en-US" sz="2400"/>
              <a:t>就是“自然</a:t>
            </a:r>
            <a:r>
              <a:rPr lang="zh-CN" altLang="en-US" sz="2400">
                <a:hlinkClick r:id="rId18"/>
              </a:rPr>
              <a:t>秩序</a:t>
            </a:r>
            <a:r>
              <a:rPr lang="zh-CN" altLang="en-US" sz="2400"/>
              <a:t>理想”，它使分散的经验事实互相联系起来，构成理论体系的基本</a:t>
            </a:r>
            <a:r>
              <a:rPr lang="zh-CN" altLang="en-US" sz="2400">
                <a:hlinkClick r:id="rId19"/>
              </a:rPr>
              <a:t>公理</a:t>
            </a:r>
            <a:r>
              <a:rPr lang="zh-CN" altLang="en-US" sz="2400"/>
              <a:t>和</a:t>
            </a:r>
            <a:r>
              <a:rPr lang="zh-CN" altLang="en-US" sz="2400">
                <a:hlinkClick r:id="rId20"/>
              </a:rPr>
              <a:t>原则</a:t>
            </a:r>
            <a:r>
              <a:rPr lang="zh-CN" altLang="en-US" sz="2400"/>
              <a:t>，是整个</a:t>
            </a:r>
            <a:r>
              <a:rPr lang="zh-CN" altLang="en-US" sz="2400">
                <a:hlinkClick r:id="rId21"/>
              </a:rPr>
              <a:t>科学理论</a:t>
            </a:r>
            <a:r>
              <a:rPr lang="zh-CN" altLang="en-US" sz="2400"/>
              <a:t>的基础和核心。</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r>
              <a:rPr lang="zh-CN" altLang="en-US" sz="3200"/>
              <a:t>学术诚信和学术道德规范是科研工作者学术生命底线</a:t>
            </a:r>
          </a:p>
        </p:txBody>
      </p:sp>
      <p:sp>
        <p:nvSpPr>
          <p:cNvPr id="36867" name="Rectangle 3"/>
          <p:cNvSpPr>
            <a:spLocks noGrp="1" noChangeArrowheads="1"/>
          </p:cNvSpPr>
          <p:nvPr>
            <p:ph type="body" idx="1"/>
          </p:nvPr>
        </p:nvSpPr>
        <p:spPr/>
        <p:txBody>
          <a:bodyPr/>
          <a:lstStyle/>
          <a:p>
            <a:r>
              <a:rPr lang="zh-CN" altLang="en-US"/>
              <a:t>各高校也出台了</a:t>
            </a:r>
            <a:r>
              <a:rPr lang="zh-CN" altLang="en-US" b="1"/>
              <a:t>“</a:t>
            </a:r>
            <a:r>
              <a:rPr lang="en-US" altLang="zh-CN" b="1"/>
              <a:t>xxx</a:t>
            </a:r>
            <a:r>
              <a:rPr lang="zh-CN" altLang="en-US" b="1"/>
              <a:t>大学学术道德规范”</a:t>
            </a:r>
            <a:r>
              <a:rPr lang="zh-CN" altLang="en-US"/>
              <a:t> 一类的文件。</a:t>
            </a:r>
          </a:p>
          <a:p>
            <a:r>
              <a:rPr lang="zh-CN" altLang="en-US"/>
              <a:t>项目申报中也存在学术不端问题，如</a:t>
            </a:r>
            <a:r>
              <a:rPr lang="zh-CN" altLang="en-US">
                <a:solidFill>
                  <a:srgbClr val="FF0066"/>
                </a:solidFill>
              </a:rPr>
              <a:t>剽窃</a:t>
            </a:r>
            <a:r>
              <a:rPr lang="zh-CN" altLang="en-US"/>
              <a:t>他人课题，</a:t>
            </a:r>
            <a:r>
              <a:rPr lang="zh-CN" altLang="en-US">
                <a:solidFill>
                  <a:srgbClr val="FF0066"/>
                </a:solidFill>
              </a:rPr>
              <a:t>抄袭</a:t>
            </a:r>
            <a:r>
              <a:rPr lang="zh-CN" altLang="en-US"/>
              <a:t>他人申报书，数据</a:t>
            </a:r>
            <a:r>
              <a:rPr lang="zh-CN" altLang="en-US">
                <a:solidFill>
                  <a:srgbClr val="FF0066"/>
                </a:solidFill>
              </a:rPr>
              <a:t>造假</a:t>
            </a:r>
            <a:r>
              <a:rPr lang="zh-CN" altLang="en-US"/>
              <a:t>（年龄、职称、前期成果等）。</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p:txBody>
          <a:bodyPr/>
          <a:lstStyle/>
          <a:p>
            <a:r>
              <a:rPr lang="zh-CN" altLang="en-US"/>
              <a:t>十、何为学术规范和学术不端</a:t>
            </a:r>
          </a:p>
        </p:txBody>
      </p:sp>
      <p:sp>
        <p:nvSpPr>
          <p:cNvPr id="39939" name="Rectangle 3"/>
          <p:cNvSpPr>
            <a:spLocks noGrp="1" noChangeArrowheads="1"/>
          </p:cNvSpPr>
          <p:nvPr>
            <p:ph type="body" idx="1"/>
          </p:nvPr>
        </p:nvSpPr>
        <p:spPr/>
        <p:txBody>
          <a:bodyPr/>
          <a:lstStyle/>
          <a:p>
            <a:pPr>
              <a:lnSpc>
                <a:spcPct val="80000"/>
              </a:lnSpc>
              <a:buFont typeface="Wingdings" pitchFamily="2" charset="2"/>
              <a:buNone/>
            </a:pPr>
            <a:r>
              <a:rPr lang="en-US" altLang="zh-CN" sz="2000"/>
              <a:t>《</a:t>
            </a:r>
            <a:r>
              <a:rPr lang="zh-CN" altLang="en-US" sz="2000"/>
              <a:t>高等学校哲学社会科学研究学术规范</a:t>
            </a:r>
            <a:r>
              <a:rPr lang="en-US" altLang="zh-CN" sz="2000"/>
              <a:t>》</a:t>
            </a:r>
          </a:p>
          <a:p>
            <a:pPr>
              <a:lnSpc>
                <a:spcPct val="80000"/>
              </a:lnSpc>
            </a:pPr>
            <a:r>
              <a:rPr lang="zh-CN" altLang="en-US" sz="2000" b="1"/>
              <a:t>（一）</a:t>
            </a:r>
            <a:r>
              <a:rPr lang="zh-CN" altLang="en-US" sz="2000" b="1">
                <a:solidFill>
                  <a:srgbClr val="FF0066"/>
                </a:solidFill>
              </a:rPr>
              <a:t>基本规范</a:t>
            </a:r>
            <a:r>
              <a:rPr lang="zh-CN" altLang="en-US" sz="2000"/>
              <a:t>　　</a:t>
            </a:r>
            <a:br>
              <a:rPr lang="zh-CN" altLang="en-US" sz="2000"/>
            </a:br>
            <a:r>
              <a:rPr lang="zh-CN" altLang="en-US" sz="2000"/>
              <a:t>　　（</a:t>
            </a:r>
            <a:r>
              <a:rPr lang="en-US" altLang="zh-CN" sz="2000"/>
              <a:t>1</a:t>
            </a:r>
            <a:r>
              <a:rPr lang="zh-CN" altLang="en-US" sz="2000"/>
              <a:t>）高校哲学社会科学研究应以马克思列宁主义、毛泽东思想、邓小平理论和“三个代表”重要思想为指导，遵循解放思想、实事求是、与时俱进的思想路线，贯彻“百花齐放、百家争鸣”的方针，不断推动学术进步。　</a:t>
            </a:r>
            <a:br>
              <a:rPr lang="zh-CN" altLang="en-US" sz="2000"/>
            </a:br>
            <a:r>
              <a:rPr lang="zh-CN" altLang="en-US" sz="2000"/>
              <a:t>　　（</a:t>
            </a:r>
            <a:r>
              <a:rPr lang="en-US" altLang="zh-CN" sz="2000"/>
              <a:t>2</a:t>
            </a:r>
            <a:r>
              <a:rPr lang="zh-CN" altLang="en-US" sz="2000"/>
              <a:t>）高校哲学社会科学研究工作者应以推动社会主义物质文明、政治文明和精神文明建设为己任，具有强烈的历史使命感和社会责任感，敢于学术创新，努力创造先进文化，积极弘扬科学精神、人文精神与民族精神。　</a:t>
            </a:r>
            <a:br>
              <a:rPr lang="zh-CN" altLang="en-US" sz="2000"/>
            </a:br>
            <a:r>
              <a:rPr lang="zh-CN" altLang="en-US" sz="2000"/>
              <a:t>　　（</a:t>
            </a:r>
            <a:r>
              <a:rPr lang="en-US" altLang="zh-CN" sz="2000"/>
              <a:t>3</a:t>
            </a:r>
            <a:r>
              <a:rPr lang="zh-CN" altLang="en-US" sz="2000"/>
              <a:t>）高校哲学社会科学研究工作者应遵守</a:t>
            </a:r>
            <a:r>
              <a:rPr lang="en-US" altLang="zh-CN" sz="2000"/>
              <a:t>《</a:t>
            </a:r>
            <a:r>
              <a:rPr lang="zh-CN" altLang="en-US" sz="2000"/>
              <a:t>中华人民共和国著作权法</a:t>
            </a:r>
            <a:r>
              <a:rPr lang="en-US" altLang="zh-CN" sz="2000"/>
              <a:t>》《</a:t>
            </a:r>
            <a:r>
              <a:rPr lang="zh-CN" altLang="en-US" sz="2000"/>
              <a:t>中华人民共和国专利法</a:t>
            </a:r>
            <a:r>
              <a:rPr lang="en-US" altLang="zh-CN" sz="2000"/>
              <a:t>》《</a:t>
            </a:r>
            <a:r>
              <a:rPr lang="zh-CN" altLang="en-US" sz="2000"/>
              <a:t>中华人民共和国国家通用语言文字法</a:t>
            </a:r>
            <a:r>
              <a:rPr lang="en-US" altLang="zh-CN" sz="2000"/>
              <a:t>》</a:t>
            </a:r>
            <a:r>
              <a:rPr lang="zh-CN" altLang="en-US" sz="2000"/>
              <a:t>等相关法律、法规。　</a:t>
            </a:r>
            <a:br>
              <a:rPr lang="zh-CN" altLang="en-US" sz="2000"/>
            </a:br>
            <a:r>
              <a:rPr lang="zh-CN" altLang="en-US" sz="2000"/>
              <a:t>　　（</a:t>
            </a:r>
            <a:r>
              <a:rPr lang="en-US" altLang="zh-CN" sz="2000"/>
              <a:t>4</a:t>
            </a:r>
            <a:r>
              <a:rPr lang="zh-CN" altLang="en-US" sz="2000"/>
              <a:t>）高校哲学社会科学研究工作者应模范遵守学术道德。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r>
              <a:rPr lang="zh-CN" altLang="en-US"/>
              <a:t>何为学术规范和学术不端</a:t>
            </a:r>
          </a:p>
        </p:txBody>
      </p:sp>
      <p:sp>
        <p:nvSpPr>
          <p:cNvPr id="40963" name="Rectangle 3"/>
          <p:cNvSpPr>
            <a:spLocks noGrp="1" noChangeArrowheads="1"/>
          </p:cNvSpPr>
          <p:nvPr>
            <p:ph type="body" idx="1"/>
          </p:nvPr>
        </p:nvSpPr>
        <p:spPr/>
        <p:txBody>
          <a:bodyPr/>
          <a:lstStyle/>
          <a:p>
            <a:pPr>
              <a:lnSpc>
                <a:spcPct val="90000"/>
              </a:lnSpc>
            </a:pPr>
            <a:r>
              <a:rPr lang="zh-CN" altLang="en-US" sz="2400" b="1"/>
              <a:t>（二）</a:t>
            </a:r>
            <a:r>
              <a:rPr lang="zh-CN" altLang="en-US" sz="2400" b="1">
                <a:solidFill>
                  <a:srgbClr val="FF0066"/>
                </a:solidFill>
              </a:rPr>
              <a:t>学术引文规范</a:t>
            </a:r>
            <a:r>
              <a:rPr lang="zh-CN" altLang="en-US" sz="2400"/>
              <a:t>　</a:t>
            </a:r>
            <a:br>
              <a:rPr lang="zh-CN" altLang="en-US" sz="2400"/>
            </a:br>
            <a:r>
              <a:rPr lang="zh-CN" altLang="en-US" sz="2400"/>
              <a:t>　　（</a:t>
            </a:r>
            <a:r>
              <a:rPr lang="en-US" altLang="zh-CN" sz="2400"/>
              <a:t>1</a:t>
            </a:r>
            <a:r>
              <a:rPr lang="zh-CN" altLang="en-US" sz="2400"/>
              <a:t>）引文应以原始文献和第一手资料为原则。凡引用他人观点、方案、资料、数据等，无论曾否发表，无论是纸质或电子版，均应详加注释。凡转引文献资料，应如实说明。　</a:t>
            </a:r>
            <a:br>
              <a:rPr lang="zh-CN" altLang="en-US" sz="2400"/>
            </a:br>
            <a:r>
              <a:rPr lang="zh-CN" altLang="en-US" sz="2400"/>
              <a:t>　　（</a:t>
            </a:r>
            <a:r>
              <a:rPr lang="en-US" altLang="zh-CN" sz="2400"/>
              <a:t>2</a:t>
            </a:r>
            <a:r>
              <a:rPr lang="zh-CN" altLang="en-US" sz="2400"/>
              <a:t>）学术论著应合理使用引文。对已有学术成果的介绍、评论、引用和注释，应力求客观、公允、准确。伪注，伪造、篡改文献和数据等，均属学术不端行为。　</a:t>
            </a:r>
            <a:br>
              <a:rPr lang="zh-CN" altLang="en-US" sz="2400"/>
            </a:br>
            <a:endParaRPr lang="zh-CN" altLang="en-US" sz="2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p:txBody>
          <a:bodyPr/>
          <a:lstStyle/>
          <a:p>
            <a:r>
              <a:rPr lang="zh-CN" altLang="en-US"/>
              <a:t>何为学术规范和学术不端</a:t>
            </a:r>
          </a:p>
        </p:txBody>
      </p:sp>
      <p:sp>
        <p:nvSpPr>
          <p:cNvPr id="41987" name="Rectangle 3"/>
          <p:cNvSpPr>
            <a:spLocks noGrp="1" noChangeArrowheads="1"/>
          </p:cNvSpPr>
          <p:nvPr>
            <p:ph type="body" idx="1"/>
          </p:nvPr>
        </p:nvSpPr>
        <p:spPr>
          <a:xfrm>
            <a:off x="827088" y="2349500"/>
            <a:ext cx="7693025" cy="3724275"/>
          </a:xfrm>
        </p:spPr>
        <p:txBody>
          <a:bodyPr/>
          <a:lstStyle/>
          <a:p>
            <a:pPr>
              <a:lnSpc>
                <a:spcPct val="80000"/>
              </a:lnSpc>
            </a:pPr>
            <a:r>
              <a:rPr lang="zh-CN" altLang="en-US" sz="2400" b="1"/>
              <a:t>（三）学术成果规范</a:t>
            </a:r>
            <a:r>
              <a:rPr lang="zh-CN" altLang="en-US" sz="2400"/>
              <a:t>　</a:t>
            </a:r>
            <a:br>
              <a:rPr lang="zh-CN" altLang="en-US" sz="2400"/>
            </a:br>
            <a:r>
              <a:rPr lang="zh-CN" altLang="en-US" sz="2400"/>
              <a:t>　　（</a:t>
            </a:r>
            <a:r>
              <a:rPr lang="en-US" altLang="zh-CN" sz="2400"/>
              <a:t>1</a:t>
            </a:r>
            <a:r>
              <a:rPr lang="zh-CN" altLang="en-US" sz="2400"/>
              <a:t>）不得以任何方式抄袭、剽窃或侵吞他人学术成果。</a:t>
            </a:r>
            <a:br>
              <a:rPr lang="zh-CN" altLang="en-US" sz="2400"/>
            </a:br>
            <a:r>
              <a:rPr lang="zh-CN" altLang="en-US" sz="2400"/>
              <a:t>　　（</a:t>
            </a:r>
            <a:r>
              <a:rPr lang="en-US" altLang="zh-CN" sz="2400"/>
              <a:t>2</a:t>
            </a:r>
            <a:r>
              <a:rPr lang="zh-CN" altLang="en-US" sz="2400"/>
              <a:t>）应注重学术质量，反对粗制滥造和低水平重复，避免片面追求数量的倾向。　</a:t>
            </a:r>
            <a:br>
              <a:rPr lang="zh-CN" altLang="en-US" sz="2400"/>
            </a:br>
            <a:r>
              <a:rPr lang="zh-CN" altLang="en-US" sz="2400"/>
              <a:t>　　（</a:t>
            </a:r>
            <a:r>
              <a:rPr lang="en-US" altLang="zh-CN" sz="2400"/>
              <a:t>3</a:t>
            </a:r>
            <a:r>
              <a:rPr lang="zh-CN" altLang="en-US" sz="2400"/>
              <a:t>）应充分尊重和借鉴已有的学术成果，注重调查研究，在全面掌握相关研究资料和学术信息的基础上，精心设计研究方案，讲究科学方法。力求论证缜密，表达准确。　</a:t>
            </a:r>
            <a:br>
              <a:rPr lang="zh-CN" altLang="en-US" sz="2400"/>
            </a:br>
            <a:r>
              <a:rPr lang="zh-CN" altLang="en-US" sz="2400"/>
              <a:t>　　（</a:t>
            </a:r>
            <a:r>
              <a:rPr lang="en-US" altLang="zh-CN" sz="2400"/>
              <a:t>4</a:t>
            </a:r>
            <a:r>
              <a:rPr lang="zh-CN" altLang="en-US" sz="2400"/>
              <a:t>）学术成果文本应规范使用中国语言文字、标点符号、数字及外国语言文字。　</a:t>
            </a:r>
            <a:br>
              <a:rPr lang="zh-CN" altLang="en-US" sz="2400"/>
            </a:br>
            <a:r>
              <a:rPr lang="zh-CN" altLang="en-US" sz="2400"/>
              <a:t>　　（</a:t>
            </a:r>
            <a:r>
              <a:rPr lang="en-US" altLang="zh-CN" sz="2400"/>
              <a:t>5</a:t>
            </a:r>
            <a:r>
              <a:rPr lang="zh-CN" altLang="en-US" sz="2400"/>
              <a:t>）学术成果不应重复发表。另有约定再次发表时，应注明出处。　</a:t>
            </a:r>
            <a:br>
              <a:rPr lang="zh-CN" altLang="en-US" sz="2400"/>
            </a:br>
            <a:endParaRPr lang="zh-CN" altLang="en-US"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noChangeArrowheads="1"/>
          </p:cNvSpPr>
          <p:nvPr>
            <p:ph type="title"/>
          </p:nvPr>
        </p:nvSpPr>
        <p:spPr/>
        <p:txBody>
          <a:bodyPr/>
          <a:lstStyle/>
          <a:p>
            <a:r>
              <a:rPr lang="zh-CN" altLang="en-US"/>
              <a:t>何为学术规范和学术不端</a:t>
            </a:r>
          </a:p>
        </p:txBody>
      </p:sp>
      <p:sp>
        <p:nvSpPr>
          <p:cNvPr id="47107" name="Rectangle 3"/>
          <p:cNvSpPr>
            <a:spLocks noGrp="1" noChangeArrowheads="1"/>
          </p:cNvSpPr>
          <p:nvPr>
            <p:ph type="body" idx="1"/>
          </p:nvPr>
        </p:nvSpPr>
        <p:spPr/>
        <p:txBody>
          <a:bodyPr/>
          <a:lstStyle/>
          <a:p>
            <a:pPr>
              <a:lnSpc>
                <a:spcPct val="80000"/>
              </a:lnSpc>
              <a:buFont typeface="Wingdings" pitchFamily="2" charset="2"/>
              <a:buNone/>
            </a:pPr>
            <a:r>
              <a:rPr lang="en-US" altLang="zh-CN" sz="1800"/>
              <a:t>       </a:t>
            </a:r>
            <a:r>
              <a:rPr lang="zh-CN" altLang="en-US" sz="1800"/>
              <a:t>　 </a:t>
            </a:r>
            <a:r>
              <a:rPr lang="zh-CN" altLang="en-US" sz="2400"/>
              <a:t>（</a:t>
            </a:r>
            <a:r>
              <a:rPr lang="en-US" altLang="zh-CN" sz="2400"/>
              <a:t>6</a:t>
            </a:r>
            <a:r>
              <a:rPr lang="zh-CN" altLang="en-US" sz="2400"/>
              <a:t>）学术成果的署名应实事求是。署名者应对该项成果承担相应的学术责任、道义责任和法律责任。　</a:t>
            </a:r>
            <a:br>
              <a:rPr lang="zh-CN" altLang="en-US" sz="2400"/>
            </a:br>
            <a:r>
              <a:rPr lang="zh-CN" altLang="en-US" sz="2400"/>
              <a:t>　　（</a:t>
            </a:r>
            <a:r>
              <a:rPr lang="en-US" altLang="zh-CN" sz="2400"/>
              <a:t>7</a:t>
            </a:r>
            <a:r>
              <a:rPr lang="zh-CN" altLang="en-US" sz="2400"/>
              <a:t>）凡接受合法资助的研究项目，其最终成果应与资助申请和立项通知相一致；若需修改，应事先与资助方协商，并征得其同意。　</a:t>
            </a:r>
            <a:br>
              <a:rPr lang="zh-CN" altLang="en-US" sz="2400"/>
            </a:br>
            <a:r>
              <a:rPr lang="zh-CN" altLang="en-US" sz="2400"/>
              <a:t>　　（</a:t>
            </a:r>
            <a:r>
              <a:rPr lang="en-US" altLang="zh-CN" sz="2400"/>
              <a:t>8</a:t>
            </a:r>
            <a:r>
              <a:rPr lang="zh-CN" altLang="en-US" sz="2400"/>
              <a:t>）研究成果发表时，应以适当方式向提供过指导、建议、帮助或资助的个人或机构致谢。</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noChangeArrowheads="1"/>
          </p:cNvSpPr>
          <p:nvPr>
            <p:ph type="title"/>
          </p:nvPr>
        </p:nvSpPr>
        <p:spPr/>
        <p:txBody>
          <a:bodyPr/>
          <a:lstStyle/>
          <a:p>
            <a:r>
              <a:rPr lang="zh-CN" altLang="en-US"/>
              <a:t>何为学术规范和学术不端</a:t>
            </a:r>
          </a:p>
        </p:txBody>
      </p:sp>
      <p:sp>
        <p:nvSpPr>
          <p:cNvPr id="43011" name="Rectangle 3"/>
          <p:cNvSpPr>
            <a:spLocks noGrp="1" noChangeArrowheads="1"/>
          </p:cNvSpPr>
          <p:nvPr>
            <p:ph type="body" idx="1"/>
          </p:nvPr>
        </p:nvSpPr>
        <p:spPr/>
        <p:txBody>
          <a:bodyPr/>
          <a:lstStyle/>
          <a:p>
            <a:pPr>
              <a:lnSpc>
                <a:spcPct val="80000"/>
              </a:lnSpc>
            </a:pPr>
            <a:r>
              <a:rPr lang="zh-CN" altLang="en-US" sz="2000" b="1"/>
              <a:t>（四）学术评价规范</a:t>
            </a:r>
            <a:r>
              <a:rPr lang="zh-CN" altLang="en-US" sz="2000"/>
              <a:t>　</a:t>
            </a:r>
            <a:br>
              <a:rPr lang="zh-CN" altLang="en-US" sz="2000"/>
            </a:br>
            <a:r>
              <a:rPr lang="zh-CN" altLang="en-US" sz="2000"/>
              <a:t>　　（</a:t>
            </a:r>
            <a:r>
              <a:rPr lang="en-US" altLang="zh-CN" sz="2000"/>
              <a:t>1</a:t>
            </a:r>
            <a:r>
              <a:rPr lang="zh-CN" altLang="en-US" sz="2000"/>
              <a:t>）学术评价应坚持客观、公正、公开的原则。</a:t>
            </a:r>
            <a:br>
              <a:rPr lang="zh-CN" altLang="en-US" sz="2000"/>
            </a:br>
            <a:r>
              <a:rPr lang="zh-CN" altLang="en-US" sz="2000"/>
              <a:t>　　（</a:t>
            </a:r>
            <a:r>
              <a:rPr lang="en-US" altLang="zh-CN" sz="2000"/>
              <a:t>2</a:t>
            </a:r>
            <a:r>
              <a:rPr lang="zh-CN" altLang="en-US" sz="2000"/>
              <a:t>）学术评价应以学术价值或社会效益为基本标准。对基础研究成果的评价，应以学术积累和学术创新为主要尺度；对应用研究成果的评价，应注重其社会效益或经济效益。</a:t>
            </a:r>
            <a:br>
              <a:rPr lang="zh-CN" altLang="en-US" sz="2000"/>
            </a:br>
            <a:r>
              <a:rPr lang="zh-CN" altLang="en-US" sz="2000"/>
              <a:t>　　（</a:t>
            </a:r>
            <a:r>
              <a:rPr lang="en-US" altLang="zh-CN" sz="2000"/>
              <a:t>3</a:t>
            </a:r>
            <a:r>
              <a:rPr lang="zh-CN" altLang="en-US" sz="2000"/>
              <a:t>）学术评价机构应坚持程序公正、标准合理，采用同行专家评审制，实行回避制度、民主表决制度，建立结果公示和意见反馈机制。评审意见应措辞严谨、准确，慎用“原创”、“首创”、“首次”、“国内领先”、“国际领先”、“世界水平”、“填补重大空白”、“重大突破”等词语。评价机构和评审专家应对其评价意见负责，并对评议过程保密，对不当评价、虚假评价、泄密、披露不实信息或恶意中伤等造成的后果承担相应责任。　</a:t>
            </a:r>
            <a:br>
              <a:rPr lang="zh-CN" altLang="en-US" sz="2000"/>
            </a:br>
            <a:r>
              <a:rPr lang="zh-CN" altLang="en-US" sz="2000"/>
              <a:t>　　（</a:t>
            </a:r>
            <a:r>
              <a:rPr lang="en-US" altLang="zh-CN" sz="2000"/>
              <a:t>4</a:t>
            </a:r>
            <a:r>
              <a:rPr lang="zh-CN" altLang="en-US" sz="2000"/>
              <a:t>）被评价者不得干扰评价过程。否则，应对其不正当行为引发的一切后果负责。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noChangeArrowheads="1"/>
          </p:cNvSpPr>
          <p:nvPr>
            <p:ph type="title"/>
          </p:nvPr>
        </p:nvSpPr>
        <p:spPr/>
        <p:txBody>
          <a:bodyPr/>
          <a:lstStyle/>
          <a:p>
            <a:r>
              <a:rPr lang="zh-CN" altLang="en-US"/>
              <a:t>何为学术规范和学术不端</a:t>
            </a:r>
          </a:p>
        </p:txBody>
      </p:sp>
      <p:sp>
        <p:nvSpPr>
          <p:cNvPr id="44035" name="Rectangle 3"/>
          <p:cNvSpPr>
            <a:spLocks noGrp="1" noChangeArrowheads="1"/>
          </p:cNvSpPr>
          <p:nvPr>
            <p:ph type="body" idx="1"/>
          </p:nvPr>
        </p:nvSpPr>
        <p:spPr/>
        <p:txBody>
          <a:bodyPr/>
          <a:lstStyle/>
          <a:p>
            <a:r>
              <a:rPr lang="zh-CN" altLang="en-US" b="1"/>
              <a:t>（五）学术批评规范</a:t>
            </a:r>
            <a:r>
              <a:rPr lang="zh-CN" altLang="en-US"/>
              <a:t/>
            </a:r>
            <a:br>
              <a:rPr lang="zh-CN" altLang="en-US"/>
            </a:br>
            <a:r>
              <a:rPr lang="zh-CN" altLang="en-US"/>
              <a:t>　　（</a:t>
            </a:r>
            <a:r>
              <a:rPr lang="en-US" altLang="zh-CN"/>
              <a:t>1</a:t>
            </a:r>
            <a:r>
              <a:rPr lang="zh-CN" altLang="en-US"/>
              <a:t>）应大力倡导学术批评，积极推进不同学术观点之间的自由讨论、相互交流与学术争鸣。　</a:t>
            </a:r>
            <a:br>
              <a:rPr lang="zh-CN" altLang="en-US"/>
            </a:br>
            <a:r>
              <a:rPr lang="zh-CN" altLang="en-US"/>
              <a:t>　　（</a:t>
            </a:r>
            <a:r>
              <a:rPr lang="en-US" altLang="zh-CN"/>
              <a:t>2</a:t>
            </a:r>
            <a:r>
              <a:rPr lang="zh-CN" altLang="en-US"/>
              <a:t>）学术批评应该以学术为中心，以文本为依据，以理服人。批评者应正当行使学术批评的权利，并承担相应的责任。被批评者有反批评的权利，但不得对批评者压制或报复。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zh-CN" altLang="zh-CN"/>
          </a:p>
        </p:txBody>
      </p:sp>
      <p:sp>
        <p:nvSpPr>
          <p:cNvPr id="17411" name="Rectangle 3"/>
          <p:cNvSpPr>
            <a:spLocks noGrp="1" noChangeArrowheads="1"/>
          </p:cNvSpPr>
          <p:nvPr>
            <p:ph type="body" idx="1"/>
          </p:nvPr>
        </p:nvSpPr>
        <p:spPr/>
        <p:txBody>
          <a:bodyPr/>
          <a:lstStyle/>
          <a:p>
            <a:pPr algn="ctr">
              <a:buFont typeface="Wingdings" pitchFamily="2" charset="2"/>
              <a:buNone/>
            </a:pPr>
            <a:r>
              <a:rPr lang="zh-CN" altLang="en-US" sz="4400" b="1">
                <a:ea typeface="黑体" pitchFamily="49" charset="-122"/>
              </a:rPr>
              <a:t>祝愿各位在课题申报上都能各尝所愿！</a:t>
            </a:r>
          </a:p>
          <a:p>
            <a:pPr algn="ctr">
              <a:buFont typeface="Wingdings" pitchFamily="2" charset="2"/>
              <a:buNone/>
            </a:pPr>
            <a:endParaRPr lang="zh-CN" altLang="en-US" sz="4400" b="1">
              <a:ea typeface="黑体" pitchFamily="49" charset="-122"/>
            </a:endParaRPr>
          </a:p>
          <a:p>
            <a:pPr algn="ctr">
              <a:buFont typeface="Wingdings" pitchFamily="2" charset="2"/>
              <a:buNone/>
            </a:pPr>
            <a:r>
              <a:rPr lang="zh-CN" altLang="en-US" sz="4400" b="1">
                <a:ea typeface="黑体" pitchFamily="49" charset="-122"/>
              </a:rPr>
              <a:t>谢  谢！！</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lstStyle/>
          <a:p>
            <a:r>
              <a:rPr lang="zh-CN" altLang="en-US"/>
              <a:t>何谓“科研”</a:t>
            </a:r>
            <a:r>
              <a:rPr lang="en-US" altLang="zh-CN"/>
              <a:t>——</a:t>
            </a:r>
            <a:r>
              <a:rPr lang="zh-CN" altLang="en-US"/>
              <a:t>科学研究：类型</a:t>
            </a:r>
          </a:p>
        </p:txBody>
      </p:sp>
      <p:sp>
        <p:nvSpPr>
          <p:cNvPr id="51203" name="Rectangle 3"/>
          <p:cNvSpPr>
            <a:spLocks noGrp="1" noChangeArrowheads="1"/>
          </p:cNvSpPr>
          <p:nvPr>
            <p:ph type="body" idx="1"/>
          </p:nvPr>
        </p:nvSpPr>
        <p:spPr/>
        <p:txBody>
          <a:bodyPr/>
          <a:lstStyle/>
          <a:p>
            <a:pPr>
              <a:lnSpc>
                <a:spcPct val="90000"/>
              </a:lnSpc>
            </a:pPr>
            <a:r>
              <a:rPr lang="zh-CN" altLang="en-US" sz="2400"/>
              <a:t>根据研究工作的目的，任务和方法不同，科学</a:t>
            </a:r>
            <a:r>
              <a:rPr lang="zh-CN" altLang="en-US" sz="2400">
                <a:hlinkClick r:id="rId2"/>
              </a:rPr>
              <a:t>研究</a:t>
            </a:r>
            <a:r>
              <a:rPr lang="zh-CN" altLang="en-US" sz="2400"/>
              <a:t>通常划分为以下几种类型：</a:t>
            </a:r>
          </a:p>
          <a:p>
            <a:pPr>
              <a:lnSpc>
                <a:spcPct val="90000"/>
              </a:lnSpc>
            </a:pPr>
            <a:r>
              <a:rPr lang="en-US" altLang="zh-CN" sz="2400" b="1"/>
              <a:t>1.</a:t>
            </a:r>
            <a:r>
              <a:rPr lang="zh-CN" altLang="en-US" sz="2400" b="1"/>
              <a:t>基础研究。</a:t>
            </a:r>
            <a:r>
              <a:rPr lang="zh-CN" altLang="en-US" sz="2400"/>
              <a:t>是对新理论、新</a:t>
            </a:r>
            <a:r>
              <a:rPr lang="zh-CN" altLang="en-US" sz="2400">
                <a:hlinkClick r:id="rId3"/>
              </a:rPr>
              <a:t>原理</a:t>
            </a:r>
            <a:r>
              <a:rPr lang="zh-CN" altLang="en-US" sz="2400"/>
              <a:t>的探讨，目的在于发现新的科学领域，为新的</a:t>
            </a:r>
            <a:r>
              <a:rPr lang="zh-CN" altLang="en-US" sz="2400">
                <a:hlinkClick r:id="rId4"/>
              </a:rPr>
              <a:t>技术发明</a:t>
            </a:r>
            <a:r>
              <a:rPr lang="zh-CN" altLang="en-US" sz="2400"/>
              <a:t>和</a:t>
            </a:r>
            <a:r>
              <a:rPr lang="zh-CN" altLang="en-US" sz="2400">
                <a:hlinkClick r:id="rId5"/>
              </a:rPr>
              <a:t>创造</a:t>
            </a:r>
            <a:r>
              <a:rPr lang="zh-CN" altLang="en-US" sz="2400"/>
              <a:t>提供理论前提。</a:t>
            </a:r>
          </a:p>
          <a:p>
            <a:pPr>
              <a:lnSpc>
                <a:spcPct val="90000"/>
              </a:lnSpc>
            </a:pPr>
            <a:r>
              <a:rPr lang="en-US" altLang="zh-CN" sz="2400" b="1"/>
              <a:t>2.</a:t>
            </a:r>
            <a:r>
              <a:rPr lang="zh-CN" altLang="en-US" sz="2400" b="1"/>
              <a:t>应用研究。</a:t>
            </a:r>
            <a:r>
              <a:rPr lang="zh-CN" altLang="en-US" sz="2400"/>
              <a:t>是把基础研究发现的新的理论应用于特定的目标的研究，它是</a:t>
            </a:r>
            <a:r>
              <a:rPr lang="zh-CN" altLang="en-US" sz="2400">
                <a:hlinkClick r:id="rId6"/>
              </a:rPr>
              <a:t>基础</a:t>
            </a:r>
            <a:r>
              <a:rPr lang="zh-CN" altLang="en-US" sz="2400"/>
              <a:t>研究的继续，目的在于为基础研究的</a:t>
            </a:r>
            <a:r>
              <a:rPr lang="zh-CN" altLang="en-US" sz="2400">
                <a:hlinkClick r:id="rId7"/>
              </a:rPr>
              <a:t>成果</a:t>
            </a:r>
            <a:r>
              <a:rPr lang="zh-CN" altLang="en-US" sz="2400"/>
              <a:t>开辟具体的应用途径，使之转化为实用技术。</a:t>
            </a:r>
          </a:p>
          <a:p>
            <a:pPr>
              <a:lnSpc>
                <a:spcPct val="90000"/>
              </a:lnSpc>
            </a:pPr>
            <a:r>
              <a:rPr lang="en-US" altLang="zh-CN" sz="2400" b="1"/>
              <a:t>3.</a:t>
            </a:r>
            <a:r>
              <a:rPr lang="zh-CN" altLang="en-US" sz="2400" b="1"/>
              <a:t>开发研究。</a:t>
            </a:r>
            <a:r>
              <a:rPr lang="zh-CN" altLang="en-US" sz="2400"/>
              <a:t>又称</a:t>
            </a:r>
            <a:r>
              <a:rPr lang="zh-CN" altLang="en-US" sz="2400">
                <a:hlinkClick r:id="rId8"/>
              </a:rPr>
              <a:t>发展研究</a:t>
            </a:r>
            <a:r>
              <a:rPr lang="zh-CN" altLang="en-US" sz="2400"/>
              <a:t>，是把基础研究、应用研究应用于生产实践的研究，是</a:t>
            </a:r>
            <a:r>
              <a:rPr lang="zh-CN" altLang="en-US" sz="2400">
                <a:hlinkClick r:id="rId9"/>
              </a:rPr>
              <a:t>科学</a:t>
            </a:r>
            <a:r>
              <a:rPr lang="zh-CN" altLang="en-US" sz="2400"/>
              <a:t>转化为</a:t>
            </a:r>
            <a:r>
              <a:rPr lang="zh-CN" altLang="en-US" sz="2400">
                <a:hlinkClick r:id="rId10"/>
              </a:rPr>
              <a:t>生产力</a:t>
            </a:r>
            <a:r>
              <a:rPr lang="zh-CN" altLang="en-US" sz="2400"/>
              <a:t>的中心环节。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p:nvPr>
        </p:nvSpPr>
        <p:spPr/>
        <p:txBody>
          <a:bodyPr/>
          <a:lstStyle/>
          <a:p>
            <a:r>
              <a:rPr lang="zh-CN" altLang="en-US"/>
              <a:t>何谓“科研”</a:t>
            </a:r>
            <a:r>
              <a:rPr lang="en-US" altLang="zh-CN"/>
              <a:t>——</a:t>
            </a:r>
            <a:r>
              <a:rPr lang="zh-CN" altLang="en-US"/>
              <a:t>科学研究：类型</a:t>
            </a:r>
          </a:p>
        </p:txBody>
      </p:sp>
      <p:sp>
        <p:nvSpPr>
          <p:cNvPr id="53251" name="Rectangle 3"/>
          <p:cNvSpPr>
            <a:spLocks noGrp="1" noChangeArrowheads="1"/>
          </p:cNvSpPr>
          <p:nvPr>
            <p:ph type="body" idx="1"/>
          </p:nvPr>
        </p:nvSpPr>
        <p:spPr/>
        <p:txBody>
          <a:bodyPr/>
          <a:lstStyle/>
          <a:p>
            <a:pPr>
              <a:lnSpc>
                <a:spcPct val="90000"/>
              </a:lnSpc>
            </a:pPr>
            <a:r>
              <a:rPr lang="zh-CN" altLang="en-US" sz="2400"/>
              <a:t>按照研究目的划分，科学研究可分为以下几种类型：</a:t>
            </a:r>
          </a:p>
          <a:p>
            <a:pPr>
              <a:lnSpc>
                <a:spcPct val="90000"/>
              </a:lnSpc>
            </a:pPr>
            <a:r>
              <a:rPr lang="en-US" altLang="zh-CN" sz="2400"/>
              <a:t>1.</a:t>
            </a:r>
            <a:r>
              <a:rPr lang="zh-CN" altLang="en-US" sz="2400" b="1"/>
              <a:t>探索性研究。</a:t>
            </a:r>
            <a:r>
              <a:rPr lang="zh-CN" altLang="en-US" sz="2400"/>
              <a:t>对研究对象或问题进行初步了解，以获得初步印象和</a:t>
            </a:r>
            <a:r>
              <a:rPr lang="zh-CN" altLang="en-US" sz="2400">
                <a:hlinkClick r:id="rId2"/>
              </a:rPr>
              <a:t>感性认识</a:t>
            </a:r>
            <a:r>
              <a:rPr lang="zh-CN" altLang="en-US" sz="2400"/>
              <a:t>，并为日后周密而深入的研究提供基础和方向。</a:t>
            </a:r>
          </a:p>
          <a:p>
            <a:pPr>
              <a:lnSpc>
                <a:spcPct val="90000"/>
              </a:lnSpc>
            </a:pPr>
            <a:r>
              <a:rPr lang="en-US" altLang="zh-CN" sz="2400"/>
              <a:t>2.</a:t>
            </a:r>
            <a:r>
              <a:rPr lang="zh-CN" altLang="en-US" sz="2400" b="1"/>
              <a:t>描述性研究。</a:t>
            </a:r>
            <a:r>
              <a:rPr lang="zh-CN" altLang="en-US" sz="2400"/>
              <a:t>正确描述某些总体或某种现象的特征或全貌的研究，任务是收集资料、发现情况、提供信息，描述主要规律和特征。</a:t>
            </a:r>
          </a:p>
          <a:p>
            <a:pPr>
              <a:lnSpc>
                <a:spcPct val="90000"/>
              </a:lnSpc>
            </a:pPr>
            <a:r>
              <a:rPr lang="en-US" altLang="zh-CN" sz="2400"/>
              <a:t>3.</a:t>
            </a:r>
            <a:r>
              <a:rPr lang="zh-CN" altLang="en-US" sz="2400" b="1"/>
              <a:t>解释性研究。</a:t>
            </a:r>
            <a:r>
              <a:rPr lang="zh-CN" altLang="en-US" sz="2400"/>
              <a:t>探索某种假设与条件因素之间的因果关系，探寻现象背后的原因，揭示现象发生或变化的内在规律。</a:t>
            </a:r>
          </a:p>
          <a:p>
            <a:pPr>
              <a:lnSpc>
                <a:spcPct val="90000"/>
              </a:lnSpc>
            </a:pPr>
            <a:endParaRPr lang="en-US" altLang="zh-CN"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教育教学研究：课程、教材、教法、教师、教育技术</a:t>
            </a:r>
            <a:endParaRPr lang="en-US" altLang="zh-CN" dirty="0" smtClean="0"/>
          </a:p>
          <a:p>
            <a:r>
              <a:rPr lang="zh-CN" altLang="en-US" dirty="0" smtClean="0"/>
              <a:t>基础理论研究</a:t>
            </a:r>
            <a:endParaRPr lang="en-US" altLang="zh-CN" dirty="0" smtClean="0"/>
          </a:p>
          <a:p>
            <a:r>
              <a:rPr lang="zh-CN" altLang="en-US" dirty="0" smtClean="0"/>
              <a:t>应用研究：决策咨询、专利、技术转让</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p:cNvSpPr>
            <a:spLocks noGrp="1" noChangeArrowheads="1"/>
          </p:cNvSpPr>
          <p:nvPr>
            <p:ph type="title"/>
          </p:nvPr>
        </p:nvSpPr>
        <p:spPr/>
        <p:txBody>
          <a:bodyPr/>
          <a:lstStyle/>
          <a:p>
            <a:r>
              <a:rPr lang="zh-CN" altLang="en-US"/>
              <a:t>二、我们为什么要进行“科学研究”</a:t>
            </a:r>
          </a:p>
        </p:txBody>
      </p:sp>
      <p:sp>
        <p:nvSpPr>
          <p:cNvPr id="48131" name="Rectangle 3"/>
          <p:cNvSpPr>
            <a:spLocks noGrp="1" noChangeArrowheads="1"/>
          </p:cNvSpPr>
          <p:nvPr>
            <p:ph type="body" idx="1"/>
          </p:nvPr>
        </p:nvSpPr>
        <p:spPr/>
        <p:txBody>
          <a:bodyPr/>
          <a:lstStyle/>
          <a:p>
            <a:r>
              <a:rPr lang="zh-CN" altLang="en-US"/>
              <a:t>大学的功能：人才培养、科学研究、社会服务、文化传承</a:t>
            </a:r>
          </a:p>
          <a:p>
            <a:r>
              <a:rPr lang="zh-CN" altLang="en-US"/>
              <a:t>教师发展的两条腿：教学与科研</a:t>
            </a:r>
          </a:p>
          <a:p>
            <a:r>
              <a:rPr lang="zh-CN" altLang="en-US"/>
              <a:t>学校的影响：人才、梯队、团队</a:t>
            </a:r>
            <a:r>
              <a:rPr lang="en-US" altLang="zh-CN"/>
              <a:t>\</a:t>
            </a:r>
            <a:r>
              <a:rPr lang="zh-CN" altLang="en-US"/>
              <a:t>学科、专业、综合实力</a:t>
            </a:r>
          </a:p>
          <a:p>
            <a:r>
              <a:rPr lang="zh-CN" altLang="en-US"/>
              <a:t>科研实力：项目（经费）、成果</a:t>
            </a:r>
            <a:r>
              <a:rPr lang="en-US" altLang="zh-CN"/>
              <a:t>(</a:t>
            </a:r>
            <a:r>
              <a:rPr lang="zh-CN" altLang="en-US"/>
              <a:t>论著、专利</a:t>
            </a:r>
            <a:r>
              <a:rPr lang="en-US" altLang="zh-CN"/>
              <a:t>)</a:t>
            </a:r>
            <a:r>
              <a:rPr lang="zh-CN" altLang="en-US"/>
              <a:t>、获奖、影响（经济和社会效益）</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a:lstStyle/>
          <a:p>
            <a:r>
              <a:rPr lang="zh-CN" altLang="en-US"/>
              <a:t>三、如何培养科研意识</a:t>
            </a:r>
          </a:p>
        </p:txBody>
      </p:sp>
      <p:sp>
        <p:nvSpPr>
          <p:cNvPr id="52227" name="Rectangle 3"/>
          <p:cNvSpPr>
            <a:spLocks noGrp="1" noChangeArrowheads="1"/>
          </p:cNvSpPr>
          <p:nvPr>
            <p:ph type="body" idx="1"/>
          </p:nvPr>
        </p:nvSpPr>
        <p:spPr/>
        <p:txBody>
          <a:bodyPr/>
          <a:lstStyle/>
          <a:p>
            <a:r>
              <a:rPr lang="zh-CN" altLang="en-US"/>
              <a:t>心中有科研</a:t>
            </a:r>
          </a:p>
          <a:p>
            <a:r>
              <a:rPr lang="zh-CN" altLang="en-US"/>
              <a:t>眼中有科研</a:t>
            </a:r>
          </a:p>
          <a:p>
            <a:r>
              <a:rPr lang="zh-CN" altLang="en-US"/>
              <a:t>手中有科研</a:t>
            </a:r>
          </a:p>
          <a:p>
            <a:r>
              <a:rPr lang="zh-CN" altLang="en-US"/>
              <a:t>阅读</a:t>
            </a:r>
            <a:r>
              <a:rPr lang="en-US" altLang="zh-CN"/>
              <a:t>——</a:t>
            </a:r>
            <a:r>
              <a:rPr lang="zh-CN" altLang="en-US"/>
              <a:t>思考</a:t>
            </a:r>
            <a:r>
              <a:rPr lang="en-US" altLang="zh-CN"/>
              <a:t>——</a:t>
            </a:r>
            <a:r>
              <a:rPr lang="zh-CN" altLang="en-US"/>
              <a:t>发现</a:t>
            </a:r>
            <a:r>
              <a:rPr lang="en-US" altLang="zh-CN"/>
              <a:t>——</a:t>
            </a:r>
            <a:r>
              <a:rPr lang="zh-CN" altLang="en-US"/>
              <a:t>凝练</a:t>
            </a:r>
            <a:r>
              <a:rPr lang="en-US" altLang="zh-CN"/>
              <a:t>——</a:t>
            </a:r>
            <a:r>
              <a:rPr lang="zh-CN" altLang="en-US"/>
              <a:t>写作</a:t>
            </a:r>
          </a:p>
          <a:p>
            <a:r>
              <a:rPr lang="zh-CN" altLang="en-US"/>
              <a:t>科研评价：项目、成果、获奖、影响</a:t>
            </a:r>
          </a:p>
          <a:p>
            <a:r>
              <a:rPr lang="zh-CN" altLang="en-US"/>
              <a:t>项目（课题）是科研的起点</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p:txBody>
          <a:bodyPr/>
          <a:lstStyle/>
          <a:p>
            <a:pPr algn="ctr"/>
            <a:r>
              <a:rPr lang="zh-CN" altLang="en-US">
                <a:ea typeface="黑体" pitchFamily="49" charset="-122"/>
              </a:rPr>
              <a:t>四、课题申报对从事科学研究</a:t>
            </a:r>
            <a:br>
              <a:rPr lang="zh-CN" altLang="en-US">
                <a:ea typeface="黑体" pitchFamily="49" charset="-122"/>
              </a:rPr>
            </a:br>
            <a:r>
              <a:rPr lang="zh-CN" altLang="en-US">
                <a:ea typeface="黑体" pitchFamily="49" charset="-122"/>
              </a:rPr>
              <a:t>来说至关重要</a:t>
            </a:r>
          </a:p>
        </p:txBody>
      </p:sp>
      <p:sp>
        <p:nvSpPr>
          <p:cNvPr id="3075" name="Rectangle 3"/>
          <p:cNvSpPr>
            <a:spLocks noGrp="1" noChangeArrowheads="1"/>
          </p:cNvSpPr>
          <p:nvPr>
            <p:ph type="body" idx="1"/>
          </p:nvPr>
        </p:nvSpPr>
        <p:spPr/>
        <p:txBody>
          <a:bodyPr/>
          <a:lstStyle/>
          <a:p>
            <a:pPr>
              <a:lnSpc>
                <a:spcPct val="80000"/>
              </a:lnSpc>
            </a:pPr>
            <a:r>
              <a:rPr lang="zh-CN" altLang="en-US" sz="2400"/>
              <a:t>我们为什么要申报研究课题</a:t>
            </a:r>
            <a:r>
              <a:rPr lang="en-US" altLang="zh-CN" sz="2400"/>
              <a:t>/</a:t>
            </a:r>
            <a:r>
              <a:rPr lang="zh-CN" altLang="en-US" sz="2400"/>
              <a:t>项目</a:t>
            </a:r>
            <a:r>
              <a:rPr lang="en-US" altLang="zh-CN" sz="2400"/>
              <a:t>?</a:t>
            </a:r>
          </a:p>
          <a:p>
            <a:pPr>
              <a:lnSpc>
                <a:spcPct val="80000"/>
              </a:lnSpc>
            </a:pPr>
            <a:r>
              <a:rPr lang="en-US" altLang="zh-CN" sz="2400"/>
              <a:t>1</a:t>
            </a:r>
            <a:r>
              <a:rPr lang="zh-CN" altLang="en-US" sz="2400"/>
              <a:t>、课题是对科研对象的凝练和概括</a:t>
            </a:r>
            <a:r>
              <a:rPr lang="en-US" altLang="zh-CN" sz="2400"/>
              <a:t>,</a:t>
            </a:r>
            <a:r>
              <a:rPr lang="zh-CN" altLang="en-US" sz="2400"/>
              <a:t>是学科中重点、难点或热点问题</a:t>
            </a:r>
          </a:p>
          <a:p>
            <a:pPr>
              <a:lnSpc>
                <a:spcPct val="80000"/>
              </a:lnSpc>
              <a:buFont typeface="Wingdings" pitchFamily="2" charset="2"/>
              <a:buNone/>
            </a:pPr>
            <a:r>
              <a:rPr lang="zh-CN" altLang="en-US" sz="2400"/>
              <a:t>        </a:t>
            </a:r>
            <a:r>
              <a:rPr lang="zh-CN" altLang="en-US" sz="2400">
                <a:solidFill>
                  <a:srgbClr val="FF0066"/>
                </a:solidFill>
              </a:rPr>
              <a:t>挖洞式</a:t>
            </a:r>
            <a:r>
              <a:rPr lang="en-US" altLang="zh-CN" sz="2400">
                <a:solidFill>
                  <a:srgbClr val="FF0066"/>
                </a:solidFill>
              </a:rPr>
              <a:t>——</a:t>
            </a:r>
            <a:r>
              <a:rPr lang="zh-CN" altLang="en-US" sz="2400">
                <a:solidFill>
                  <a:srgbClr val="FF0066"/>
                </a:solidFill>
              </a:rPr>
              <a:t>掘井式</a:t>
            </a:r>
          </a:p>
          <a:p>
            <a:pPr>
              <a:lnSpc>
                <a:spcPct val="80000"/>
              </a:lnSpc>
            </a:pPr>
            <a:r>
              <a:rPr lang="en-US" altLang="zh-CN" sz="2400"/>
              <a:t>2</a:t>
            </a:r>
            <a:r>
              <a:rPr lang="zh-CN" altLang="en-US" sz="2400"/>
              <a:t>、课题是科研的</a:t>
            </a:r>
            <a:r>
              <a:rPr lang="zh-CN" altLang="en-US" sz="2400">
                <a:solidFill>
                  <a:srgbClr val="FF0066"/>
                </a:solidFill>
              </a:rPr>
              <a:t>动力</a:t>
            </a:r>
            <a:r>
              <a:rPr lang="zh-CN" altLang="en-US" sz="2400"/>
              <a:t>和阶段目标</a:t>
            </a:r>
          </a:p>
          <a:p>
            <a:pPr>
              <a:lnSpc>
                <a:spcPct val="80000"/>
              </a:lnSpc>
            </a:pPr>
            <a:r>
              <a:rPr lang="en-US" altLang="zh-CN" sz="2400"/>
              <a:t>3</a:t>
            </a:r>
            <a:r>
              <a:rPr lang="zh-CN" altLang="en-US" sz="2400"/>
              <a:t>、课题</a:t>
            </a:r>
            <a:r>
              <a:rPr lang="zh-CN" altLang="en-US" sz="2400">
                <a:solidFill>
                  <a:srgbClr val="FF0066"/>
                </a:solidFill>
              </a:rPr>
              <a:t>经费</a:t>
            </a:r>
            <a:r>
              <a:rPr lang="zh-CN" altLang="en-US" sz="2400"/>
              <a:t>可以解决研究和出版所须之必要经费</a:t>
            </a:r>
          </a:p>
          <a:p>
            <a:pPr>
              <a:lnSpc>
                <a:spcPct val="80000"/>
              </a:lnSpc>
            </a:pPr>
            <a:r>
              <a:rPr lang="en-US" altLang="zh-CN" sz="2400"/>
              <a:t>4</a:t>
            </a:r>
            <a:r>
              <a:rPr lang="zh-CN" altLang="en-US" sz="2400"/>
              <a:t>、课题成果有</a:t>
            </a:r>
            <a:r>
              <a:rPr lang="zh-CN" altLang="en-US" sz="2400">
                <a:solidFill>
                  <a:srgbClr val="FF0066"/>
                </a:solidFill>
              </a:rPr>
              <a:t>发表</a:t>
            </a:r>
            <a:r>
              <a:rPr lang="zh-CN" altLang="en-US" sz="2400"/>
              <a:t>之优先权</a:t>
            </a:r>
          </a:p>
          <a:p>
            <a:pPr>
              <a:lnSpc>
                <a:spcPct val="80000"/>
              </a:lnSpc>
            </a:pPr>
            <a:r>
              <a:rPr lang="en-US" altLang="zh-CN" sz="2400"/>
              <a:t>5</a:t>
            </a:r>
            <a:r>
              <a:rPr lang="zh-CN" altLang="en-US" sz="2400"/>
              <a:t>、课题是教师个人科研实力的集中体现，是教师个人成长、发展、</a:t>
            </a:r>
            <a:r>
              <a:rPr lang="zh-CN" altLang="en-US" sz="2400">
                <a:solidFill>
                  <a:srgbClr val="FF0066"/>
                </a:solidFill>
              </a:rPr>
              <a:t>晋职</a:t>
            </a:r>
            <a:r>
              <a:rPr lang="zh-CN" altLang="en-US" sz="2400"/>
              <a:t>的必备条件</a:t>
            </a:r>
          </a:p>
          <a:p>
            <a:pPr>
              <a:lnSpc>
                <a:spcPct val="80000"/>
              </a:lnSpc>
            </a:pPr>
            <a:r>
              <a:rPr lang="en-US" altLang="zh-CN" sz="2400"/>
              <a:t>6</a:t>
            </a:r>
            <a:r>
              <a:rPr lang="zh-CN" altLang="en-US" sz="2400"/>
              <a:t>、课题也是学科、学院、学校科研实力的一种体现</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1144</TotalTime>
  <Words>2961</Words>
  <Application>Microsoft Office PowerPoint</Application>
  <PresentationFormat>全屏显示(4:3)</PresentationFormat>
  <Paragraphs>166</Paragraphs>
  <Slides>37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37</vt:i4>
      </vt:variant>
    </vt:vector>
  </HeadingPairs>
  <TitlesOfParts>
    <vt:vector size="45" baseType="lpstr">
      <vt:lpstr>Arial</vt:lpstr>
      <vt:lpstr>宋体</vt:lpstr>
      <vt:lpstr>Wingdings</vt:lpstr>
      <vt:lpstr>Times New Roman</vt:lpstr>
      <vt:lpstr>华文行楷</vt:lpstr>
      <vt:lpstr>华文新魏</vt:lpstr>
      <vt:lpstr>黑体</vt:lpstr>
      <vt:lpstr>Capsules</vt:lpstr>
      <vt:lpstr>漫谈科研意识和科研课题(项目)  申报的有关问题</vt:lpstr>
      <vt:lpstr>一、何谓“科研”——科学研究：定义</vt:lpstr>
      <vt:lpstr>何谓“科研”——科学研究：缘起</vt:lpstr>
      <vt:lpstr>何谓“科研”——科学研究：类型</vt:lpstr>
      <vt:lpstr>何谓“科研”——科学研究：类型</vt:lpstr>
      <vt:lpstr>幻灯片 6</vt:lpstr>
      <vt:lpstr>二、我们为什么要进行“科学研究”</vt:lpstr>
      <vt:lpstr>三、如何培养科研意识</vt:lpstr>
      <vt:lpstr>四、课题申报对从事科学研究 来说至关重要</vt:lpstr>
      <vt:lpstr>五、课题申报前的必要准备 </vt:lpstr>
      <vt:lpstr>课题申报前的必要准备</vt:lpstr>
      <vt:lpstr>六、了解课题和项目 </vt:lpstr>
      <vt:lpstr>了解课题和项目</vt:lpstr>
      <vt:lpstr>了解课题和项目</vt:lpstr>
      <vt:lpstr>了解课题和项目</vt:lpstr>
      <vt:lpstr>了解课题和项目</vt:lpstr>
      <vt:lpstr>七、申报课题</vt:lpstr>
      <vt:lpstr>申报课题</vt:lpstr>
      <vt:lpstr>申报课题</vt:lpstr>
      <vt:lpstr>申报课题</vt:lpstr>
      <vt:lpstr>申报课题</vt:lpstr>
      <vt:lpstr>八、课题申报后 </vt:lpstr>
      <vt:lpstr>申报成功后</vt:lpstr>
      <vt:lpstr>九、学术诚信和学术道德规范是科研工作者学术生命底线</vt:lpstr>
      <vt:lpstr>学术诚信和学术道德规范是科研工作者学术生命底线</vt:lpstr>
      <vt:lpstr>学术诚信和学术道德规范是科研工作者学术生命底线</vt:lpstr>
      <vt:lpstr>学术诚信和学术道德规范是科研工作者学术生命底线</vt:lpstr>
      <vt:lpstr>学术诚信和学术道德规范是科研工作者学术生命底线</vt:lpstr>
      <vt:lpstr>学术诚信和学术道德规范是科研工作者学术生命底线</vt:lpstr>
      <vt:lpstr>学术诚信和学术道德规范是科研工作者学术生命底线</vt:lpstr>
      <vt:lpstr>十、何为学术规范和学术不端</vt:lpstr>
      <vt:lpstr>何为学术规范和学术不端</vt:lpstr>
      <vt:lpstr>何为学术规范和学术不端</vt:lpstr>
      <vt:lpstr>何为学术规范和学术不端</vt:lpstr>
      <vt:lpstr>何为学术规范和学术不端</vt:lpstr>
      <vt:lpstr>何为学术规范和学术不端</vt:lpstr>
      <vt:lpstr>幻灯片 37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漫谈文科科研课题(项目) 申报的有关问题</dc:title>
  <dc:creator>User</dc:creator>
  <cp:lastModifiedBy>陈昌来</cp:lastModifiedBy>
  <cp:revision>58</cp:revision>
  <dcterms:created xsi:type="dcterms:W3CDTF">2008-06-18T03:59:43Z</dcterms:created>
  <dcterms:modified xsi:type="dcterms:W3CDTF">2015-10-22T04:56:40Z</dcterms:modified>
</cp:coreProperties>
</file>